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404" r:id="rId3"/>
    <p:sldId id="405" r:id="rId4"/>
    <p:sldId id="406" r:id="rId5"/>
    <p:sldId id="408" r:id="rId6"/>
    <p:sldId id="409" r:id="rId7"/>
    <p:sldId id="411" r:id="rId8"/>
    <p:sldId id="413" r:id="rId9"/>
    <p:sldId id="414" r:id="rId10"/>
    <p:sldId id="418" r:id="rId11"/>
    <p:sldId id="417" r:id="rId12"/>
    <p:sldId id="438" r:id="rId13"/>
    <p:sldId id="439" r:id="rId14"/>
    <p:sldId id="441" r:id="rId15"/>
    <p:sldId id="473" r:id="rId16"/>
    <p:sldId id="415" r:id="rId17"/>
    <p:sldId id="401" r:id="rId18"/>
    <p:sldId id="424" r:id="rId19"/>
    <p:sldId id="442" r:id="rId20"/>
    <p:sldId id="461" r:id="rId21"/>
    <p:sldId id="462" r:id="rId22"/>
    <p:sldId id="475" r:id="rId23"/>
    <p:sldId id="463" r:id="rId24"/>
    <p:sldId id="476" r:id="rId25"/>
    <p:sldId id="467" r:id="rId26"/>
    <p:sldId id="466" r:id="rId27"/>
    <p:sldId id="480" r:id="rId28"/>
    <p:sldId id="479" r:id="rId29"/>
    <p:sldId id="481" r:id="rId30"/>
    <p:sldId id="477" r:id="rId31"/>
    <p:sldId id="485" r:id="rId32"/>
    <p:sldId id="484" r:id="rId33"/>
    <p:sldId id="465" r:id="rId34"/>
    <p:sldId id="423" r:id="rId35"/>
    <p:sldId id="474"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6" d="100"/>
          <a:sy n="66" d="100"/>
        </p:scale>
        <p:origin x="-87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DE8D19-2C45-416C-9713-E01B509892E5}" type="datetimeFigureOut">
              <a:rPr lang="en-US" smtClean="0"/>
              <a:pPr/>
              <a:t>4/6/2026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B5FD66-9522-45F1-A242-B19823F7A17D}" type="slidenum">
              <a:rPr lang="en-US" smtClean="0"/>
              <a:pPr/>
              <a:t>‹#›</a:t>
            </a:fld>
            <a:endParaRPr lang="en-US"/>
          </a:p>
        </p:txBody>
      </p:sp>
    </p:spTree>
    <p:extLst>
      <p:ext uri="{BB962C8B-B14F-4D97-AF65-F5344CB8AC3E}">
        <p14:creationId xmlns:p14="http://schemas.microsoft.com/office/powerpoint/2010/main" xmlns="" val="3213216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06118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1988401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372343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37646453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7634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1348543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737250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448226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91274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3075478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F0C2CF-0D00-4CFF-A8B3-16979861037C}" type="datetimeFigureOut">
              <a:rPr lang="en-US" smtClean="0"/>
              <a:pPr/>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3150815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F0C2CF-0D00-4CFF-A8B3-16979861037C}" type="datetimeFigureOut">
              <a:rPr lang="en-US" smtClean="0"/>
              <a:pPr/>
              <a:t>4/6/2026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628479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F0C2CF-0D00-4CFF-A8B3-16979861037C}" type="datetimeFigureOut">
              <a:rPr lang="en-US" smtClean="0"/>
              <a:pPr/>
              <a:t>4/6/2026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77198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F0C2CF-0D00-4CFF-A8B3-16979861037C}" type="datetimeFigureOut">
              <a:rPr lang="en-US" smtClean="0"/>
              <a:pPr/>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481571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BF0C2CF-0D00-4CFF-A8B3-16979861037C}" type="datetimeFigureOut">
              <a:rPr lang="en-US" smtClean="0"/>
              <a:pPr/>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1088698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BF0C2CF-0D00-4CFF-A8B3-16979861037C}" type="datetimeFigureOut">
              <a:rPr lang="en-US" smtClean="0"/>
              <a:pPr/>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982735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F0C2CF-0D00-4CFF-A8B3-16979861037C}" type="datetimeFigureOut">
              <a:rPr lang="en-US" smtClean="0"/>
              <a:pPr/>
              <a:t>4/6/2026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5359016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العراق والعلاقات الدولية المالية والنقدية</a:t>
            </a:r>
            <a:endParaRPr lang="en-US" dirty="0"/>
          </a:p>
        </p:txBody>
      </p:sp>
      <p:sp>
        <p:nvSpPr>
          <p:cNvPr id="3" name="Subtitle 2"/>
          <p:cNvSpPr>
            <a:spLocks noGrp="1"/>
          </p:cNvSpPr>
          <p:nvPr>
            <p:ph type="subTitle" idx="1"/>
          </p:nvPr>
        </p:nvSpPr>
        <p:spPr/>
        <p:txBody>
          <a:bodyPr>
            <a:normAutofit/>
          </a:bodyPr>
          <a:lstStyle/>
          <a:p>
            <a:r>
              <a:rPr lang="ar-EG" sz="2800" b="1" smtClean="0"/>
              <a:t>المحاضرة </a:t>
            </a:r>
            <a:r>
              <a:rPr lang="ar-EG" sz="2800" b="1"/>
              <a:t> </a:t>
            </a:r>
            <a:r>
              <a:rPr lang="ar-EG" sz="2800" b="1" smtClean="0"/>
              <a:t>التاسعة</a:t>
            </a:r>
            <a:endParaRPr lang="ar-EG" sz="2800" b="1" dirty="0" smtClean="0"/>
          </a:p>
          <a:p>
            <a:r>
              <a:rPr lang="ar-EG" sz="2800" b="1" dirty="0" smtClean="0"/>
              <a:t>أ.م.د. ياسمين صقر</a:t>
            </a:r>
            <a:endParaRPr lang="en-US" sz="2800" b="1" dirty="0"/>
          </a:p>
        </p:txBody>
      </p:sp>
    </p:spTree>
    <p:extLst>
      <p:ext uri="{BB962C8B-B14F-4D97-AF65-F5344CB8AC3E}">
        <p14:creationId xmlns:p14="http://schemas.microsoft.com/office/powerpoint/2010/main" xmlns="" val="3459209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3"/>
            <a:ext cx="8714165" cy="5546840"/>
          </a:xfrm>
        </p:spPr>
        <p:txBody>
          <a:bodyPr>
            <a:normAutofit lnSpcReduction="10000"/>
          </a:bodyPr>
          <a:lstStyle/>
          <a:p>
            <a:pPr algn="r" rtl="1"/>
            <a:r>
              <a:rPr lang="ar-SA" sz="2000" b="1" u="sng" dirty="0"/>
              <a:t>دور</a:t>
            </a:r>
            <a:r>
              <a:rPr lang="en-US" sz="2000" b="1" u="sng" dirty="0"/>
              <a:t> OECD </a:t>
            </a:r>
            <a:r>
              <a:rPr lang="ar-SA" sz="2000" b="1" u="sng" dirty="0"/>
              <a:t>في النظام الاقتصادي العالمي</a:t>
            </a:r>
            <a:endParaRPr lang="en-US" sz="2000" u="sng" dirty="0"/>
          </a:p>
          <a:p>
            <a:pPr lvl="0" algn="r" rtl="1"/>
            <a:r>
              <a:rPr lang="ar-SA" dirty="0"/>
              <a:t>دعم </a:t>
            </a:r>
            <a:r>
              <a:rPr lang="ar-SA" b="1" dirty="0"/>
              <a:t>الاستقرار الاقتصادي والمالي العالمي</a:t>
            </a:r>
            <a:r>
              <a:rPr lang="ar-SA" dirty="0"/>
              <a:t> عبر تحليل السياسات الاقتصادية للبلدان وتقديم التوصيات</a:t>
            </a:r>
            <a:r>
              <a:rPr lang="en-US" dirty="0"/>
              <a:t>.</a:t>
            </a:r>
          </a:p>
          <a:p>
            <a:pPr lvl="0" algn="r" rtl="1"/>
            <a:r>
              <a:rPr lang="ar-SA" dirty="0"/>
              <a:t>تعزيز </a:t>
            </a:r>
            <a:r>
              <a:rPr lang="ar-SA" b="1" dirty="0"/>
              <a:t>التجارة الحرة والاستثمار الدولي</a:t>
            </a:r>
            <a:r>
              <a:rPr lang="ar-SA" dirty="0"/>
              <a:t> من خلال وضع المعايير العالمية</a:t>
            </a:r>
            <a:r>
              <a:rPr lang="en-US" dirty="0"/>
              <a:t>.</a:t>
            </a:r>
          </a:p>
          <a:p>
            <a:pPr lvl="0" algn="r" rtl="1"/>
            <a:r>
              <a:rPr lang="ar-SA" dirty="0"/>
              <a:t>المساعدة في </a:t>
            </a:r>
            <a:r>
              <a:rPr lang="ar-SA" b="1" dirty="0"/>
              <a:t>بناء القدرات للدول النامية أو الشريكة</a:t>
            </a:r>
            <a:r>
              <a:rPr lang="ar-SA" dirty="0"/>
              <a:t> عبر برامج تبادل المعرفة والتدريب</a:t>
            </a:r>
            <a:r>
              <a:rPr lang="en-US" dirty="0"/>
              <a:t>.</a:t>
            </a:r>
          </a:p>
          <a:p>
            <a:pPr lvl="0" algn="r" rtl="1"/>
            <a:r>
              <a:rPr lang="ar-SA" dirty="0"/>
              <a:t>التأثير في </a:t>
            </a:r>
            <a:r>
              <a:rPr lang="ar-SA" b="1" dirty="0"/>
              <a:t>سياسات الحوكمة والشفافية والممارسات الاقتصادية الجيدة</a:t>
            </a:r>
            <a:r>
              <a:rPr lang="ar-SA" dirty="0"/>
              <a:t>، ما يزيد من الثقة في الأسواق العالمية</a:t>
            </a:r>
            <a:r>
              <a:rPr lang="en-US" dirty="0"/>
              <a:t>.</a:t>
            </a:r>
          </a:p>
          <a:p>
            <a:pPr algn="r" rtl="1"/>
            <a:r>
              <a:rPr lang="ar-SA" b="1" dirty="0"/>
              <a:t>الأدوات والسياسات</a:t>
            </a:r>
            <a:endParaRPr lang="en-US" dirty="0"/>
          </a:p>
          <a:p>
            <a:pPr lvl="0" algn="r" rtl="1"/>
            <a:r>
              <a:rPr lang="ar-SA" b="1" dirty="0"/>
              <a:t>التقارير والدراسات الاقتصادية</a:t>
            </a:r>
            <a:r>
              <a:rPr lang="en-US" dirty="0"/>
              <a:t>: </a:t>
            </a:r>
            <a:r>
              <a:rPr lang="ar-SA" dirty="0"/>
              <a:t>تقييم الأداء الاقتصادي والمالي للدول الأعضاء وغير الأعضاء</a:t>
            </a:r>
            <a:r>
              <a:rPr lang="en-US" dirty="0"/>
              <a:t>.</a:t>
            </a:r>
          </a:p>
          <a:p>
            <a:pPr lvl="0" algn="r" rtl="1"/>
            <a:r>
              <a:rPr lang="ar-SA" b="1" dirty="0"/>
              <a:t>المقارنات والسياسات الفضلى</a:t>
            </a:r>
            <a:r>
              <a:rPr lang="en-US" b="1" dirty="0"/>
              <a:t> (Best Practices)</a:t>
            </a:r>
            <a:r>
              <a:rPr lang="en-US" dirty="0"/>
              <a:t>: </a:t>
            </a:r>
            <a:r>
              <a:rPr lang="ar-SA" dirty="0"/>
              <a:t>تقديم توصيات مبنية على تجارب الدول المختلفة</a:t>
            </a:r>
            <a:r>
              <a:rPr lang="en-US" dirty="0"/>
              <a:t>.</a:t>
            </a:r>
          </a:p>
          <a:p>
            <a:pPr lvl="0" algn="r" rtl="1"/>
            <a:r>
              <a:rPr lang="ar-SA" b="1" dirty="0"/>
              <a:t>المؤتمرات والمنتديات الدولية</a:t>
            </a:r>
            <a:r>
              <a:rPr lang="en-US" dirty="0"/>
              <a:t>: </a:t>
            </a:r>
            <a:r>
              <a:rPr lang="ar-SA" dirty="0"/>
              <a:t>تبادل الخبرات بين صانعي السياسات</a:t>
            </a:r>
            <a:r>
              <a:rPr lang="en-US" dirty="0"/>
              <a:t>.</a:t>
            </a:r>
          </a:p>
          <a:p>
            <a:pPr lvl="0" algn="r" rtl="1"/>
            <a:r>
              <a:rPr lang="ar-SA" b="1" dirty="0"/>
              <a:t>المبادرات المشتركة مع المؤسسات المالية الدولية</a:t>
            </a:r>
            <a:r>
              <a:rPr lang="en-US" dirty="0"/>
              <a:t>: </a:t>
            </a:r>
            <a:r>
              <a:rPr lang="ar-SA" dirty="0"/>
              <a:t>مثل البنك الدولي وصندوق النقد الدولي لدعم التنمية الاقتصادية</a:t>
            </a:r>
            <a:r>
              <a:rPr lang="en-US" dirty="0"/>
              <a:t>.</a:t>
            </a:r>
          </a:p>
          <a:p>
            <a:pPr algn="r"/>
            <a:endParaRPr lang="en-US" dirty="0"/>
          </a:p>
        </p:txBody>
      </p:sp>
    </p:spTree>
    <p:extLst>
      <p:ext uri="{BB962C8B-B14F-4D97-AF65-F5344CB8AC3E}">
        <p14:creationId xmlns:p14="http://schemas.microsoft.com/office/powerpoint/2010/main" xmlns="" val="1594466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3"/>
            <a:ext cx="8714165" cy="5546840"/>
          </a:xfrm>
        </p:spPr>
        <p:txBody>
          <a:bodyPr/>
          <a:lstStyle/>
          <a:p>
            <a:pPr algn="r" rtl="1"/>
            <a:r>
              <a:rPr lang="en-US" b="1" dirty="0"/>
              <a:t>6️⃣ </a:t>
            </a:r>
            <a:r>
              <a:rPr lang="ar-SA" b="1" u="sng" dirty="0"/>
              <a:t>الانتقادات والتحديات</a:t>
            </a:r>
            <a:endParaRPr lang="en-US" u="sng" dirty="0"/>
          </a:p>
          <a:p>
            <a:pPr lvl="0" algn="r" rtl="1"/>
            <a:r>
              <a:rPr lang="ar-SA" b="1" dirty="0"/>
              <a:t>تركيز على الدول المتقدمة</a:t>
            </a:r>
            <a:r>
              <a:rPr lang="en-US" dirty="0"/>
              <a:t>: </a:t>
            </a:r>
            <a:r>
              <a:rPr lang="ar-SA" dirty="0"/>
              <a:t>غالبية الأعضاء دول متقدمة، ما قد يقلل من تمثيل الدول النامية أو الفقيرة في صنع القرارات</a:t>
            </a:r>
            <a:r>
              <a:rPr lang="en-US" dirty="0"/>
              <a:t>.</a:t>
            </a:r>
          </a:p>
          <a:p>
            <a:pPr lvl="0" algn="r" rtl="1"/>
            <a:r>
              <a:rPr lang="ar-SA" b="1" dirty="0"/>
              <a:t>طابع استشاري أكثر من تنفيذي</a:t>
            </a:r>
            <a:r>
              <a:rPr lang="en-US" dirty="0"/>
              <a:t>: </a:t>
            </a:r>
            <a:r>
              <a:rPr lang="ar-SA" dirty="0"/>
              <a:t>المنظمة تقدم توصيات، لكنها لا تمتلك سلطة إلزامية على الدول الأعضاء</a:t>
            </a:r>
            <a:r>
              <a:rPr lang="en-US" dirty="0"/>
              <a:t>.</a:t>
            </a:r>
          </a:p>
          <a:p>
            <a:pPr lvl="0" algn="r" rtl="1"/>
            <a:r>
              <a:rPr lang="ar-SA" b="1" dirty="0"/>
              <a:t>المقارنة بين الدول</a:t>
            </a:r>
            <a:r>
              <a:rPr lang="en-US" dirty="0"/>
              <a:t>: </a:t>
            </a:r>
            <a:r>
              <a:rPr lang="ar-SA" dirty="0"/>
              <a:t>استخدام مؤشرات مقارنة قد لا يعكس خصوصيات كل دولة، خصوصًا في الدول غير الأعضاء</a:t>
            </a:r>
            <a:r>
              <a:rPr lang="en-US" dirty="0"/>
              <a:t>.</a:t>
            </a:r>
          </a:p>
          <a:p>
            <a:pPr lvl="0" algn="r" rtl="1"/>
            <a:r>
              <a:rPr lang="ar-SA" b="1" dirty="0"/>
              <a:t>تأثير محدود على الدول النامية</a:t>
            </a:r>
            <a:r>
              <a:rPr lang="en-US" dirty="0"/>
              <a:t>: </a:t>
            </a:r>
            <a:r>
              <a:rPr lang="ar-SA" dirty="0"/>
              <a:t>الدول خارج العضوية </a:t>
            </a:r>
            <a:r>
              <a:rPr lang="ar-EG" dirty="0" smtClean="0"/>
              <a:t>( الدول النامية) </a:t>
            </a:r>
            <a:r>
              <a:rPr lang="ar-SA" dirty="0" smtClean="0"/>
              <a:t>غالبًا </a:t>
            </a:r>
            <a:r>
              <a:rPr lang="ar-SA" dirty="0"/>
              <a:t>تستفيد بشكل غير مباشر، من خلال برامج الشراكة والمعايير، وليس بصورة مباشرة</a:t>
            </a:r>
            <a:r>
              <a:rPr lang="en-US" dirty="0"/>
              <a:t>.</a:t>
            </a:r>
          </a:p>
          <a:p>
            <a:endParaRPr lang="en-US" dirty="0"/>
          </a:p>
        </p:txBody>
      </p:sp>
    </p:spTree>
    <p:extLst>
      <p:ext uri="{BB962C8B-B14F-4D97-AF65-F5344CB8AC3E}">
        <p14:creationId xmlns:p14="http://schemas.microsoft.com/office/powerpoint/2010/main" xmlns="" val="1360821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443345"/>
            <a:ext cx="8849129" cy="5598017"/>
          </a:xfrm>
        </p:spPr>
        <p:txBody>
          <a:bodyPr/>
          <a:lstStyle/>
          <a:p>
            <a:pPr algn="r" rtl="1"/>
            <a:r>
              <a:rPr lang="ar-EG" sz="2800" b="1" dirty="0" smtClean="0">
                <a:solidFill>
                  <a:schemeClr val="accent2"/>
                </a:solidFill>
              </a:rPr>
              <a:t>تابع ب-دور </a:t>
            </a:r>
            <a:r>
              <a:rPr lang="ar-EG" sz="2800" b="1" dirty="0">
                <a:solidFill>
                  <a:schemeClr val="accent2"/>
                </a:solidFill>
              </a:rPr>
              <a:t>المؤسسات الدولية والإقليمية</a:t>
            </a:r>
          </a:p>
          <a:p>
            <a:pPr algn="r" rtl="1"/>
            <a:r>
              <a:rPr lang="ar-EG" sz="2000" dirty="0" smtClean="0"/>
              <a:t>يمكن تصنيف </a:t>
            </a:r>
            <a:r>
              <a:rPr lang="ar-EG" sz="2000" dirty="0"/>
              <a:t>المؤسسات الدولية المالية والنقدية والاقتصادية إلى عدة أنواع وفقًا لدورها ووظائفها في النظام الاقتصادي العالمي. أهمها </a:t>
            </a:r>
            <a:r>
              <a:rPr lang="ar-EG" sz="2000" dirty="0" smtClean="0"/>
              <a:t>كالآتي:</a:t>
            </a:r>
            <a:endParaRPr lang="en-US" sz="2000" dirty="0" smtClean="0"/>
          </a:p>
          <a:p>
            <a:pPr algn="r" rtl="1"/>
            <a:r>
              <a:rPr lang="ar-EG" sz="2000" b="1" dirty="0"/>
              <a:t>المؤسسات النقدية </a:t>
            </a:r>
            <a:r>
              <a:rPr lang="ar-EG" sz="2000" b="1" dirty="0" smtClean="0"/>
              <a:t>الدولية</a:t>
            </a:r>
            <a:endParaRPr lang="en-US" sz="2000" b="1" dirty="0" smtClean="0"/>
          </a:p>
          <a:p>
            <a:pPr algn="r" rtl="1"/>
            <a:r>
              <a:rPr lang="ar-EG" sz="2000" b="1" dirty="0"/>
              <a:t>المؤسسات المالية </a:t>
            </a:r>
            <a:r>
              <a:rPr lang="ar-EG" sz="2000" b="1" dirty="0" smtClean="0"/>
              <a:t>الدولية</a:t>
            </a:r>
            <a:endParaRPr lang="en-US" sz="2000" b="1" dirty="0" smtClean="0"/>
          </a:p>
          <a:p>
            <a:pPr algn="r" rtl="1"/>
            <a:r>
              <a:rPr lang="ar-EG" sz="2000" b="1" dirty="0"/>
              <a:t>المؤسسات الاقتصادية </a:t>
            </a:r>
            <a:r>
              <a:rPr lang="ar-EG" sz="2000" b="1" dirty="0" smtClean="0"/>
              <a:t>الدولية</a:t>
            </a:r>
            <a:endParaRPr lang="en-US" sz="2000" b="1" dirty="0" smtClean="0"/>
          </a:p>
          <a:p>
            <a:pPr algn="r" rtl="1"/>
            <a:r>
              <a:rPr lang="ar-EG" sz="2000" b="1" u="sng" dirty="0"/>
              <a:t>المؤسسات الخاصة والتعاونية</a:t>
            </a:r>
            <a:endParaRPr lang="en-US" sz="2000" b="1" u="sng" dirty="0"/>
          </a:p>
        </p:txBody>
      </p:sp>
    </p:spTree>
    <p:extLst>
      <p:ext uri="{BB962C8B-B14F-4D97-AF65-F5344CB8AC3E}">
        <p14:creationId xmlns:p14="http://schemas.microsoft.com/office/powerpoint/2010/main" xmlns="" val="2995334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902" y="447869"/>
            <a:ext cx="8938100" cy="5593493"/>
          </a:xfrm>
        </p:spPr>
        <p:txBody>
          <a:bodyPr/>
          <a:lstStyle/>
          <a:p>
            <a:pPr algn="r" rtl="1"/>
            <a:r>
              <a:rPr lang="ar-EG" sz="2000" b="1" dirty="0"/>
              <a:t>أولًا: المؤسسات الخاصة (</a:t>
            </a:r>
            <a:r>
              <a:rPr lang="en-US" sz="2000" b="1" dirty="0"/>
              <a:t>Private Institutions)</a:t>
            </a:r>
          </a:p>
          <a:p>
            <a:pPr algn="r" rtl="1"/>
            <a:r>
              <a:rPr lang="ar-EG" sz="2000" dirty="0"/>
              <a:t>هي مؤسسات </a:t>
            </a:r>
            <a:r>
              <a:rPr lang="ar-EG" sz="2000" b="1" dirty="0"/>
              <a:t>مملوكة ومدارة من قبل أفراد أو شركات خاصة</a:t>
            </a:r>
            <a:r>
              <a:rPr lang="ar-EG" sz="2000" dirty="0"/>
              <a:t>، وليست تابعة </a:t>
            </a:r>
            <a:r>
              <a:rPr lang="ar-EG" sz="2000" dirty="0" smtClean="0"/>
              <a:t>للحكومات، </a:t>
            </a:r>
            <a:r>
              <a:rPr lang="ar-EG" sz="2000" dirty="0"/>
              <a:t>ولكنها </a:t>
            </a:r>
            <a:r>
              <a:rPr lang="ar-EG" sz="2000" dirty="0" smtClean="0"/>
              <a:t>تعمل </a:t>
            </a:r>
            <a:r>
              <a:rPr lang="ar-EG" sz="2000" dirty="0"/>
              <a:t>على المستوى الدولي أو الإقليمي.</a:t>
            </a:r>
          </a:p>
          <a:p>
            <a:pPr algn="r" rtl="1"/>
            <a:r>
              <a:rPr lang="en-US" sz="2000" dirty="0"/>
              <a:t>🔹 </a:t>
            </a:r>
            <a:r>
              <a:rPr lang="ar-EG" sz="2000" b="1" dirty="0"/>
              <a:t>خصائصها:</a:t>
            </a:r>
            <a:endParaRPr lang="ar-EG" sz="2000" dirty="0"/>
          </a:p>
          <a:p>
            <a:pPr algn="r" rtl="1"/>
            <a:r>
              <a:rPr lang="ar-EG" sz="2000" dirty="0"/>
              <a:t>هدفها الأساسي غالبًا </a:t>
            </a:r>
            <a:r>
              <a:rPr lang="ar-EG" sz="2000" b="1" dirty="0"/>
              <a:t>تحقيق الربح</a:t>
            </a:r>
            <a:r>
              <a:rPr lang="ar-EG" sz="2000" dirty="0"/>
              <a:t>. </a:t>
            </a:r>
          </a:p>
          <a:p>
            <a:pPr algn="r" rtl="1"/>
            <a:r>
              <a:rPr lang="ar-EG" sz="2000" dirty="0"/>
              <a:t>تموَّل من رأس مال خاص أو استثمارات. </a:t>
            </a:r>
          </a:p>
          <a:p>
            <a:pPr algn="r" rtl="1"/>
            <a:r>
              <a:rPr lang="ar-EG" sz="2000" dirty="0"/>
              <a:t>تتمتع بمرونة أكبر في اتخاذ القرار. </a:t>
            </a:r>
          </a:p>
          <a:p>
            <a:pPr algn="r" rtl="1"/>
            <a:r>
              <a:rPr lang="en-US" sz="2000" dirty="0" smtClean="0"/>
              <a:t>🔹 </a:t>
            </a:r>
            <a:r>
              <a:rPr lang="ar-EG" sz="2000" b="1" dirty="0"/>
              <a:t>أمثلة:</a:t>
            </a:r>
            <a:endParaRPr lang="ar-EG" sz="2000" dirty="0"/>
          </a:p>
          <a:p>
            <a:pPr algn="r" rtl="1"/>
            <a:r>
              <a:rPr lang="ar-EG" sz="2000" dirty="0"/>
              <a:t>الشركات متعددة الجنسيات </a:t>
            </a:r>
          </a:p>
          <a:p>
            <a:pPr algn="r" rtl="1"/>
            <a:r>
              <a:rPr lang="ar-EG" sz="2000" dirty="0"/>
              <a:t>البنوك الخاصة الدولية </a:t>
            </a:r>
          </a:p>
          <a:p>
            <a:pPr algn="r" rtl="1"/>
            <a:r>
              <a:rPr lang="ar-EG" sz="2000" dirty="0"/>
              <a:t>بعض المنظمات غير الحكومية </a:t>
            </a:r>
            <a:r>
              <a:rPr lang="ar-EG" sz="2000" dirty="0" smtClean="0"/>
              <a:t>الخاصة</a:t>
            </a:r>
            <a:endParaRPr lang="ar-EG" sz="2000" dirty="0"/>
          </a:p>
          <a:p>
            <a:endParaRPr lang="en-US" dirty="0"/>
          </a:p>
        </p:txBody>
      </p:sp>
    </p:spTree>
    <p:extLst>
      <p:ext uri="{BB962C8B-B14F-4D97-AF65-F5344CB8AC3E}">
        <p14:creationId xmlns:p14="http://schemas.microsoft.com/office/powerpoint/2010/main" xmlns="" val="1821342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902" y="447869"/>
            <a:ext cx="8938100" cy="5593493"/>
          </a:xfrm>
        </p:spPr>
        <p:txBody>
          <a:bodyPr/>
          <a:lstStyle/>
          <a:p>
            <a:pPr algn="r" rtl="1"/>
            <a:r>
              <a:rPr lang="ar-EG" sz="2000" b="1" dirty="0"/>
              <a:t>ثانيًا: المؤسسات التعاونية (</a:t>
            </a:r>
            <a:r>
              <a:rPr lang="en-US" sz="2000" b="1" dirty="0"/>
              <a:t>Cooperative Institutions)</a:t>
            </a:r>
          </a:p>
          <a:p>
            <a:pPr algn="r" rtl="1"/>
            <a:r>
              <a:rPr lang="ar-EG" sz="2000" dirty="0"/>
              <a:t>هي مؤسسات </a:t>
            </a:r>
            <a:r>
              <a:rPr lang="ar-EG" sz="2000" b="1" dirty="0"/>
              <a:t>يملكها ويديرها مجموعة من الأفراد بشكل جماعي</a:t>
            </a:r>
            <a:r>
              <a:rPr lang="ar-EG" sz="2000" dirty="0"/>
              <a:t> بهدف تحقيق </a:t>
            </a:r>
            <a:r>
              <a:rPr lang="ar-EG" sz="2000" b="1" dirty="0"/>
              <a:t>مصلحة مشتركة</a:t>
            </a:r>
            <a:r>
              <a:rPr lang="ar-EG" sz="2000" dirty="0"/>
              <a:t> لهم، وليس الربح فقط.</a:t>
            </a:r>
          </a:p>
          <a:p>
            <a:pPr algn="r" rtl="1"/>
            <a:r>
              <a:rPr lang="en-US" sz="2000" dirty="0"/>
              <a:t>🔹 </a:t>
            </a:r>
            <a:r>
              <a:rPr lang="ar-EG" sz="2000" b="1" dirty="0"/>
              <a:t>خصائصها:</a:t>
            </a:r>
            <a:endParaRPr lang="ar-EG" sz="2000" dirty="0"/>
          </a:p>
          <a:p>
            <a:pPr algn="r" rtl="1"/>
            <a:r>
              <a:rPr lang="ar-EG" sz="2000" dirty="0"/>
              <a:t>الملكية مشتركة بين الأعضاء. </a:t>
            </a:r>
          </a:p>
          <a:p>
            <a:pPr algn="r" rtl="1"/>
            <a:r>
              <a:rPr lang="ar-EG" sz="2000" dirty="0"/>
              <a:t>القرارات تُتخذ بشكل ديمقراطي (كل عضو له صوت). </a:t>
            </a:r>
          </a:p>
          <a:p>
            <a:pPr algn="r" rtl="1"/>
            <a:r>
              <a:rPr lang="ar-EG" sz="2000" dirty="0"/>
              <a:t>تهدف إلى </a:t>
            </a:r>
            <a:r>
              <a:rPr lang="ar-EG" sz="2000" b="1" dirty="0"/>
              <a:t>خدمة الأعضاء</a:t>
            </a:r>
            <a:r>
              <a:rPr lang="ar-EG" sz="2000" dirty="0"/>
              <a:t> (اقتصاديًا أو اجتماعيًا). </a:t>
            </a:r>
          </a:p>
          <a:p>
            <a:pPr algn="r" rtl="1"/>
            <a:r>
              <a:rPr lang="ar-EG" sz="2000" dirty="0"/>
              <a:t>الأرباح (إن وجدت) تُوزَّع بين الأعضاء أو تُعاد استثمارها. </a:t>
            </a:r>
          </a:p>
          <a:p>
            <a:pPr algn="r" rtl="1"/>
            <a:r>
              <a:rPr lang="en-US" sz="2000" dirty="0"/>
              <a:t>🔹 </a:t>
            </a:r>
            <a:r>
              <a:rPr lang="ar-EG" sz="2000" b="1" dirty="0"/>
              <a:t>أمثلة:</a:t>
            </a:r>
            <a:endParaRPr lang="ar-EG" sz="2000" dirty="0"/>
          </a:p>
          <a:p>
            <a:pPr algn="r" rtl="1"/>
            <a:r>
              <a:rPr lang="ar-EG" sz="2000" dirty="0"/>
              <a:t>الجمعيات التعاونية الزراعية </a:t>
            </a:r>
          </a:p>
          <a:p>
            <a:pPr algn="r" rtl="1"/>
            <a:r>
              <a:rPr lang="ar-EG" sz="2000" dirty="0"/>
              <a:t>التعاونيات الاستهلاكية </a:t>
            </a:r>
          </a:p>
          <a:p>
            <a:pPr algn="r" rtl="1"/>
            <a:r>
              <a:rPr lang="ar-EG" sz="2000" dirty="0"/>
              <a:t>التعاونيات الإنتاجية</a:t>
            </a:r>
          </a:p>
          <a:p>
            <a:endParaRPr lang="en-US" dirty="0"/>
          </a:p>
        </p:txBody>
      </p:sp>
    </p:spTree>
    <p:extLst>
      <p:ext uri="{BB962C8B-B14F-4D97-AF65-F5344CB8AC3E}">
        <p14:creationId xmlns:p14="http://schemas.microsoft.com/office/powerpoint/2010/main" xmlns="" val="1533846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612" y="186614"/>
            <a:ext cx="9199984" cy="6204856"/>
          </a:xfrm>
        </p:spPr>
        <p:txBody>
          <a:bodyPr>
            <a:normAutofit/>
          </a:bodyPr>
          <a:lstStyle/>
          <a:p>
            <a:pPr algn="r" rtl="1"/>
            <a:r>
              <a:rPr lang="ar-EG" sz="3100" b="1" u="sng" dirty="0" smtClean="0">
                <a:solidFill>
                  <a:schemeClr val="accent2"/>
                </a:solidFill>
              </a:rPr>
              <a:t> موضوعات تطبيقية هامة</a:t>
            </a:r>
          </a:p>
          <a:p>
            <a:pPr algn="r" rtl="1"/>
            <a:r>
              <a:rPr lang="ar-EG" sz="3100" b="1" dirty="0">
                <a:solidFill>
                  <a:schemeClr val="accent2"/>
                </a:solidFill>
              </a:rPr>
              <a:t>تداعيات </a:t>
            </a:r>
            <a:r>
              <a:rPr lang="ar-EG" sz="3100" b="1" dirty="0" smtClean="0">
                <a:solidFill>
                  <a:schemeClr val="accent2"/>
                </a:solidFill>
              </a:rPr>
              <a:t>أزمة </a:t>
            </a:r>
            <a:r>
              <a:rPr lang="ar-EG" sz="3100" b="1" dirty="0">
                <a:solidFill>
                  <a:schemeClr val="accent2"/>
                </a:solidFill>
              </a:rPr>
              <a:t>مضيق هرمز على الاقتصاد العالمي: تحليل مالي </a:t>
            </a:r>
            <a:r>
              <a:rPr lang="ar-EG" sz="3100" b="1" dirty="0" smtClean="0">
                <a:solidFill>
                  <a:schemeClr val="accent2"/>
                </a:solidFill>
              </a:rPr>
              <a:t>ونقدي</a:t>
            </a:r>
          </a:p>
          <a:p>
            <a:pPr algn="r" rtl="1"/>
            <a:endParaRPr lang="ar-EG" sz="2800" b="1" dirty="0" smtClean="0">
              <a:solidFill>
                <a:schemeClr val="accent2"/>
              </a:solidFill>
            </a:endParaRPr>
          </a:p>
          <a:p>
            <a:pPr algn="r" rtl="1"/>
            <a:endParaRPr lang="en-US" sz="2400" b="1" dirty="0">
              <a:solidFill>
                <a:schemeClr val="accent2"/>
              </a:solidFill>
            </a:endParaRPr>
          </a:p>
        </p:txBody>
      </p:sp>
    </p:spTree>
    <p:extLst>
      <p:ext uri="{BB962C8B-B14F-4D97-AF65-F5344CB8AC3E}">
        <p14:creationId xmlns:p14="http://schemas.microsoft.com/office/powerpoint/2010/main" xmlns="" val="1079402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612" y="186614"/>
            <a:ext cx="9526555" cy="6204856"/>
          </a:xfrm>
        </p:spPr>
        <p:txBody>
          <a:bodyPr>
            <a:normAutofit fontScale="85000" lnSpcReduction="20000"/>
          </a:bodyPr>
          <a:lstStyle/>
          <a:p>
            <a:pPr algn="r" rtl="1"/>
            <a:r>
              <a:rPr lang="ar-SA" sz="3100" b="1" dirty="0" smtClean="0">
                <a:solidFill>
                  <a:schemeClr val="accent2"/>
                </a:solidFill>
              </a:rPr>
              <a:t>أهمية </a:t>
            </a:r>
            <a:r>
              <a:rPr lang="ar-SA" sz="3100" b="1" dirty="0">
                <a:solidFill>
                  <a:schemeClr val="accent2"/>
                </a:solidFill>
              </a:rPr>
              <a:t>مضيق هرمز عالميًا</a:t>
            </a:r>
            <a:endParaRPr lang="en-US" sz="3100" dirty="0">
              <a:solidFill>
                <a:schemeClr val="accent2"/>
              </a:solidFill>
            </a:endParaRPr>
          </a:p>
          <a:p>
            <a:pPr algn="r" rtl="1"/>
            <a:r>
              <a:rPr lang="ar-SA" sz="2800" dirty="0"/>
              <a:t>يُعد </a:t>
            </a:r>
            <a:r>
              <a:rPr lang="ar-SA" sz="2800" b="1" dirty="0"/>
              <a:t>مضيق هرمز</a:t>
            </a:r>
            <a:r>
              <a:rPr lang="ar-SA" sz="2800" dirty="0"/>
              <a:t> أحد أهم الممرات البحرية الاستراتيجية في العالم، حيث يربط بين الخليج العربي وخليج عمان ثم إلى المحيط الهندي، ما يجعله نقطة اختناق</a:t>
            </a:r>
            <a:r>
              <a:rPr lang="en-US" sz="2800" dirty="0"/>
              <a:t> (Chokepoint) </a:t>
            </a:r>
            <a:r>
              <a:rPr lang="ar-SA" sz="2800" dirty="0"/>
              <a:t>حيوية في نظام الطاقة العالمي</a:t>
            </a:r>
            <a:r>
              <a:rPr lang="en-US" sz="2800" dirty="0"/>
              <a:t>.</a:t>
            </a:r>
          </a:p>
          <a:p>
            <a:pPr algn="r" rtl="1"/>
            <a:r>
              <a:rPr lang="ar-SA" sz="2800" dirty="0"/>
              <a:t>تشير التقديرات إلى أن ما بين </a:t>
            </a:r>
            <a:r>
              <a:rPr lang="en-US" sz="2800" b="1" dirty="0"/>
              <a:t>20% </a:t>
            </a:r>
            <a:r>
              <a:rPr lang="ar-SA" sz="2800" b="1" dirty="0"/>
              <a:t>إلى 30% من إجمالي صادرات النفط الخام العالمية</a:t>
            </a:r>
            <a:r>
              <a:rPr lang="ar-SA" sz="2800" dirty="0"/>
              <a:t> تمر عبر هذا المضيق يوميًا، أي ما يعادل نحو </a:t>
            </a:r>
            <a:r>
              <a:rPr lang="en-US" sz="2800" b="1" dirty="0"/>
              <a:t>17 </a:t>
            </a:r>
            <a:r>
              <a:rPr lang="ar-SA" sz="2800" b="1" dirty="0"/>
              <a:t>إلى 21 مليون برميل يوميًا</a:t>
            </a:r>
            <a:r>
              <a:rPr lang="en-US" sz="2800" dirty="0"/>
              <a:t>. </a:t>
            </a:r>
            <a:r>
              <a:rPr lang="ar-SA" sz="2800" dirty="0"/>
              <a:t>ولا تقتصر أهميته على النفط فقط، بل يشمل أيضًا</a:t>
            </a:r>
            <a:r>
              <a:rPr lang="en-US" sz="2800" dirty="0"/>
              <a:t>:</a:t>
            </a:r>
          </a:p>
          <a:p>
            <a:pPr lvl="0" algn="r" rtl="1"/>
            <a:r>
              <a:rPr lang="ar-SA" sz="2800" dirty="0"/>
              <a:t>صادرات </a:t>
            </a:r>
            <a:r>
              <a:rPr lang="ar-SA" sz="2800" b="1" dirty="0"/>
              <a:t>الغاز الطبيعي المسال</a:t>
            </a:r>
            <a:r>
              <a:rPr lang="en-US" sz="2800" b="1" dirty="0"/>
              <a:t> (LNG)</a:t>
            </a:r>
            <a:r>
              <a:rPr lang="ar-SA" sz="2800" dirty="0"/>
              <a:t>، خاصة من قطر التي تُعد من أكبر المصدّرين عالميًا</a:t>
            </a:r>
            <a:r>
              <a:rPr lang="en-US" sz="2800" dirty="0"/>
              <a:t>.</a:t>
            </a:r>
          </a:p>
          <a:p>
            <a:pPr lvl="0" algn="r" rtl="1"/>
            <a:r>
              <a:rPr lang="ar-SA" sz="2800" b="1" dirty="0"/>
              <a:t>حركة التجارة </a:t>
            </a:r>
            <a:r>
              <a:rPr lang="ar-EG" sz="2800" b="1" dirty="0"/>
              <a:t>العالمية</a:t>
            </a:r>
            <a:r>
              <a:rPr lang="ar-SA" sz="2800" b="1" dirty="0"/>
              <a:t> </a:t>
            </a:r>
            <a:r>
              <a:rPr lang="ar-EG" sz="2800" b="1" dirty="0" smtClean="0"/>
              <a:t>خاصة صادرات النفط ، والسلع الأخري </a:t>
            </a:r>
            <a:r>
              <a:rPr lang="ar-SA" sz="2800" dirty="0" smtClean="0"/>
              <a:t>المرتبطة </a:t>
            </a:r>
            <a:r>
              <a:rPr lang="ar-SA" sz="2800" dirty="0"/>
              <a:t>بدول الخليج مثل السعودية، الإمارات، الكويت، </a:t>
            </a:r>
            <a:r>
              <a:rPr lang="ar-SA" sz="2800" dirty="0" smtClean="0"/>
              <a:t>والعراق</a:t>
            </a:r>
            <a:r>
              <a:rPr lang="ar-EG" sz="2800" dirty="0" smtClean="0"/>
              <a:t>، قطر.</a:t>
            </a:r>
            <a:endParaRPr lang="en-US" sz="2800" dirty="0"/>
          </a:p>
          <a:p>
            <a:pPr algn="r" rtl="1"/>
            <a:r>
              <a:rPr lang="ar-SA" sz="2800" b="1" dirty="0"/>
              <a:t>من الناحية الجيوسياسية</a:t>
            </a:r>
            <a:r>
              <a:rPr lang="ar-EG" sz="2800" dirty="0"/>
              <a:t>:</a:t>
            </a:r>
            <a:r>
              <a:rPr lang="ar-SA" sz="2800" dirty="0"/>
              <a:t> يمثل المضيق نقطة تفاعل بين قوى إقليمية ودولية، أبرزها</a:t>
            </a:r>
            <a:r>
              <a:rPr lang="en-US" sz="2800" dirty="0" smtClean="0"/>
              <a:t>:</a:t>
            </a:r>
            <a:r>
              <a:rPr lang="ar-EG" sz="2800" dirty="0" smtClean="0"/>
              <a:t> </a:t>
            </a:r>
            <a:r>
              <a:rPr lang="ar-SA" sz="2800" dirty="0" smtClean="0"/>
              <a:t>إيران</a:t>
            </a:r>
            <a:r>
              <a:rPr lang="ar-EG" sz="2800" dirty="0" smtClean="0"/>
              <a:t> </a:t>
            </a:r>
            <a:r>
              <a:rPr lang="ar-EG" sz="2800" dirty="0"/>
              <a:t>، </a:t>
            </a:r>
            <a:r>
              <a:rPr lang="ar-SA" sz="2800" dirty="0"/>
              <a:t>سلطنة </a:t>
            </a:r>
            <a:r>
              <a:rPr lang="ar-SA" sz="2800" dirty="0" smtClean="0"/>
              <a:t>عمان</a:t>
            </a:r>
            <a:r>
              <a:rPr lang="ar-EG" sz="2800" dirty="0" smtClean="0"/>
              <a:t> المطلين عليه </a:t>
            </a:r>
            <a:endParaRPr lang="en-US" sz="2800" dirty="0"/>
          </a:p>
          <a:p>
            <a:pPr lvl="0" algn="r" rtl="1"/>
            <a:r>
              <a:rPr lang="ar-SA" sz="2800" dirty="0"/>
              <a:t>إضافة إلى وجود عسكري لقوى كبرى مثل الولايات المتحدة</a:t>
            </a:r>
            <a:endParaRPr lang="en-US" sz="2800" dirty="0"/>
          </a:p>
          <a:p>
            <a:pPr algn="r" rtl="1"/>
            <a:r>
              <a:rPr lang="ar-SA" sz="2800" dirty="0"/>
              <a:t>وبالتالي، فإن أي اضطراب في هذا الممر يؤثر مباشرة على أمن الطاقة العالمي</a:t>
            </a:r>
            <a:endParaRPr lang="en-US" sz="2800" dirty="0"/>
          </a:p>
          <a:p>
            <a:pPr algn="r" rtl="1"/>
            <a:endParaRPr lang="ar-EG" sz="2800" b="1" dirty="0" smtClean="0">
              <a:solidFill>
                <a:schemeClr val="accent2"/>
              </a:solidFill>
            </a:endParaRPr>
          </a:p>
          <a:p>
            <a:pPr algn="r" rtl="1"/>
            <a:endParaRPr lang="en-US" sz="2400" b="1" dirty="0">
              <a:solidFill>
                <a:schemeClr val="accent2"/>
              </a:solidFill>
            </a:endParaRPr>
          </a:p>
        </p:txBody>
      </p:sp>
    </p:spTree>
    <p:extLst>
      <p:ext uri="{BB962C8B-B14F-4D97-AF65-F5344CB8AC3E}">
        <p14:creationId xmlns:p14="http://schemas.microsoft.com/office/powerpoint/2010/main" xmlns="" val="2929794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829" y="332509"/>
            <a:ext cx="9502218" cy="6388802"/>
          </a:xfrm>
        </p:spPr>
        <p:txBody>
          <a:bodyPr>
            <a:normAutofit/>
          </a:bodyPr>
          <a:lstStyle/>
          <a:p>
            <a:pPr algn="r" rtl="1"/>
            <a:r>
              <a:rPr lang="ar-SA" sz="2800" b="1" dirty="0" smtClean="0">
                <a:solidFill>
                  <a:schemeClr val="accent2"/>
                </a:solidFill>
              </a:rPr>
              <a:t>دور </a:t>
            </a:r>
            <a:r>
              <a:rPr lang="ar-SA" sz="2800" b="1" dirty="0">
                <a:solidFill>
                  <a:schemeClr val="accent2"/>
                </a:solidFill>
              </a:rPr>
              <a:t>المضيق في الاقتصاد العالمي والإقليمي</a:t>
            </a:r>
            <a:endParaRPr lang="en-US" sz="2800" dirty="0">
              <a:solidFill>
                <a:schemeClr val="accent2"/>
              </a:solidFill>
            </a:endParaRPr>
          </a:p>
          <a:p>
            <a:pPr algn="r" rtl="1"/>
            <a:r>
              <a:rPr lang="ar-EG" sz="2000" b="1" u="sng" dirty="0" smtClean="0"/>
              <a:t>1- ع</a:t>
            </a:r>
            <a:r>
              <a:rPr lang="ar-SA" sz="2000" b="1" u="sng" dirty="0" smtClean="0"/>
              <a:t>لى </a:t>
            </a:r>
            <a:r>
              <a:rPr lang="ar-SA" sz="2000" b="1" u="sng" dirty="0"/>
              <a:t>المستوى العالمي</a:t>
            </a:r>
            <a:endParaRPr lang="en-US" sz="2000" u="sng" dirty="0"/>
          </a:p>
          <a:p>
            <a:pPr algn="r" rtl="1"/>
            <a:r>
              <a:rPr lang="ar-SA" sz="2000" dirty="0"/>
              <a:t>يلعب مضيق هرمز دورًا مركزيًا في</a:t>
            </a:r>
            <a:r>
              <a:rPr lang="en-US" sz="2000" dirty="0"/>
              <a:t>:</a:t>
            </a:r>
          </a:p>
          <a:p>
            <a:pPr lvl="0" algn="r" rtl="1"/>
            <a:r>
              <a:rPr lang="ar-SA" sz="2000" b="1" dirty="0"/>
              <a:t>استقرار أسعار الطاقة</a:t>
            </a:r>
            <a:r>
              <a:rPr lang="en-US" sz="2000" dirty="0"/>
              <a:t>: </a:t>
            </a:r>
            <a:r>
              <a:rPr lang="ar-SA" sz="2000" dirty="0"/>
              <a:t>حيث أن أي تهديد للإمدادات يؤدي إلى ارتفاع فوري في أسعار النفط</a:t>
            </a:r>
            <a:r>
              <a:rPr lang="en-US" sz="2000" dirty="0"/>
              <a:t>.</a:t>
            </a:r>
          </a:p>
          <a:p>
            <a:pPr lvl="0" algn="r" rtl="1"/>
            <a:r>
              <a:rPr lang="ar-SA" sz="2000" b="1" dirty="0"/>
              <a:t>سلاسل الإمداد العالمية</a:t>
            </a:r>
            <a:r>
              <a:rPr lang="en-US" sz="2000" dirty="0"/>
              <a:t>: </a:t>
            </a:r>
            <a:r>
              <a:rPr lang="ar-SA" sz="2000" dirty="0"/>
              <a:t>تعتمد العديد من الاقتصادات الصناعية الكبرى (مثل الصين، اليابان، والاتحاد الأوروبي) على النفط المار عبر المضيق</a:t>
            </a:r>
            <a:r>
              <a:rPr lang="en-US" sz="2000" dirty="0"/>
              <a:t>.</a:t>
            </a:r>
          </a:p>
          <a:p>
            <a:pPr lvl="0" algn="r" rtl="1"/>
            <a:r>
              <a:rPr lang="ar-SA" sz="2000" b="1" dirty="0"/>
              <a:t>الأسواق المالية العالمية</a:t>
            </a:r>
            <a:r>
              <a:rPr lang="en-US" sz="2000" dirty="0"/>
              <a:t>: </a:t>
            </a:r>
            <a:r>
              <a:rPr lang="ar-SA" sz="2000" dirty="0"/>
              <a:t>ترتبط أسعار الأسهم والعملات وأسواق السلع بشكل وثيق بأسعار الطاقة</a:t>
            </a:r>
            <a:r>
              <a:rPr lang="en-US" sz="2000" dirty="0"/>
              <a:t>.</a:t>
            </a:r>
          </a:p>
          <a:p>
            <a:pPr algn="r" rtl="1"/>
            <a:r>
              <a:rPr lang="ar-SA" sz="2000" b="1" dirty="0"/>
              <a:t>من منظور اقتصادي كلي، فإن المضيق يؤثر على</a:t>
            </a:r>
            <a:r>
              <a:rPr lang="en-US" sz="2000" b="1" dirty="0"/>
              <a:t>:</a:t>
            </a:r>
          </a:p>
          <a:p>
            <a:pPr lvl="0" algn="r" rtl="1"/>
            <a:r>
              <a:rPr lang="ar-SA" sz="2000" b="1" dirty="0"/>
              <a:t>معدلات التضخم (عبر أسعار </a:t>
            </a:r>
            <a:r>
              <a:rPr lang="ar-SA" sz="2000" b="1" dirty="0" smtClean="0"/>
              <a:t>الطاقة)</a:t>
            </a:r>
            <a:r>
              <a:rPr lang="ar-EG" sz="2000" b="1" dirty="0" smtClean="0"/>
              <a:t> </a:t>
            </a:r>
          </a:p>
          <a:p>
            <a:pPr lvl="0" algn="r" rtl="1"/>
            <a:r>
              <a:rPr lang="ar-SA" sz="2000" b="1" dirty="0" smtClean="0"/>
              <a:t>ميزان </a:t>
            </a:r>
            <a:r>
              <a:rPr lang="ar-SA" sz="2000" b="1" dirty="0"/>
              <a:t>المدفوعات للدول المستوردة والمصدرة</a:t>
            </a:r>
            <a:endParaRPr lang="en-US" sz="2000" b="1" dirty="0"/>
          </a:p>
          <a:p>
            <a:pPr lvl="0" algn="r" rtl="1"/>
            <a:r>
              <a:rPr lang="ar-SA" sz="2000" b="1" dirty="0"/>
              <a:t>السياسات النقدية (خصوصًا في الدول المستوردة للنفط</a:t>
            </a:r>
            <a:r>
              <a:rPr lang="ar-SA" sz="2000" b="1" dirty="0" smtClean="0"/>
              <a:t>)</a:t>
            </a:r>
            <a:endParaRPr lang="en-US" dirty="0"/>
          </a:p>
        </p:txBody>
      </p:sp>
    </p:spTree>
    <p:extLst>
      <p:ext uri="{BB962C8B-B14F-4D97-AF65-F5344CB8AC3E}">
        <p14:creationId xmlns:p14="http://schemas.microsoft.com/office/powerpoint/2010/main" xmlns="" val="1174368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256" y="332509"/>
            <a:ext cx="9747315" cy="5708853"/>
          </a:xfrm>
        </p:spPr>
        <p:txBody>
          <a:bodyPr>
            <a:noAutofit/>
          </a:bodyPr>
          <a:lstStyle/>
          <a:p>
            <a:pPr algn="r" rtl="1"/>
            <a:r>
              <a:rPr lang="ar-EG" sz="2000" b="1" dirty="0" smtClean="0"/>
              <a:t>2- ع</a:t>
            </a:r>
            <a:r>
              <a:rPr lang="ar-SA" sz="2000" b="1" u="sng" dirty="0" smtClean="0"/>
              <a:t>لى </a:t>
            </a:r>
            <a:r>
              <a:rPr lang="ar-SA" sz="2000" b="1" u="sng" dirty="0"/>
              <a:t>المستوى الإقليمي (دول الخليج والشرق الأوسط)</a:t>
            </a:r>
            <a:endParaRPr lang="en-US" sz="2000" u="sng" dirty="0"/>
          </a:p>
          <a:p>
            <a:pPr algn="r" rtl="1"/>
            <a:r>
              <a:rPr lang="ar-SA" sz="2000" dirty="0"/>
              <a:t>يمثل المضيق شريانًا اقتصاديًا رئيسيًا لدول الخليج</a:t>
            </a:r>
            <a:r>
              <a:rPr lang="en-US" sz="2000" dirty="0"/>
              <a:t>:</a:t>
            </a:r>
          </a:p>
          <a:p>
            <a:pPr lvl="0" algn="r" rtl="1"/>
            <a:r>
              <a:rPr lang="ar-SA" sz="2000" dirty="0"/>
              <a:t>تعتمد دول مثل المملكة العربية السعودية والإمارات العربية المتحدة </a:t>
            </a:r>
            <a:r>
              <a:rPr lang="ar-EG" sz="2000" dirty="0" smtClean="0"/>
              <a:t>والعراق والكويت </a:t>
            </a:r>
            <a:r>
              <a:rPr lang="ar-SA" sz="2000" dirty="0" smtClean="0"/>
              <a:t>على </a:t>
            </a:r>
            <a:r>
              <a:rPr lang="ar-SA" sz="2000" dirty="0"/>
              <a:t>المضيق لتصدير الجزء الأكبر من إنتاجها النفطي</a:t>
            </a:r>
            <a:r>
              <a:rPr lang="en-US" sz="2000" dirty="0"/>
              <a:t>.</a:t>
            </a:r>
          </a:p>
          <a:p>
            <a:pPr lvl="0" algn="r" rtl="1"/>
            <a:r>
              <a:rPr lang="ar-SA" sz="2000" dirty="0"/>
              <a:t>تعتمد الميزانيات الحكومية لهذه الدول بشكل كبير على عائدات النفط، مما يجعل المضيق عنصرًا حاسمًا في الاستقرار المالي</a:t>
            </a:r>
            <a:r>
              <a:rPr lang="en-US" sz="2000" dirty="0"/>
              <a:t>.</a:t>
            </a:r>
          </a:p>
          <a:p>
            <a:pPr algn="r" rtl="1"/>
            <a:r>
              <a:rPr lang="ar-SA" sz="2000" b="1" dirty="0"/>
              <a:t>كما أن المضيق</a:t>
            </a:r>
            <a:r>
              <a:rPr lang="en-US" sz="2000" b="1" dirty="0"/>
              <a:t>:</a:t>
            </a:r>
          </a:p>
          <a:p>
            <a:pPr lvl="0" algn="r" rtl="1"/>
            <a:r>
              <a:rPr lang="ar-SA" sz="2000" b="1" dirty="0"/>
              <a:t>يعزز التكامل الاقتصادي </a:t>
            </a:r>
            <a:r>
              <a:rPr lang="ar-SA" sz="2000" b="1" dirty="0" smtClean="0"/>
              <a:t>الإقليمي</a:t>
            </a:r>
            <a:r>
              <a:rPr lang="ar-EG" sz="2000" b="1" dirty="0" smtClean="0"/>
              <a:t>: </a:t>
            </a:r>
            <a:r>
              <a:rPr lang="ar-EG" sz="2000" dirty="0"/>
              <a:t>يمثل مضيق هرمز عنصرًا استراتيجيًا في هيكل الاقتصاد الإقليمي لدول الخليج، حيث يؤدي الاعتماد المتبادل على هذا الممر الملاحي إلى تعزيز مستويات التكامل الاقتصادي من خلال زيادة التنسيق في سياسات الطاقة، وتطوير مشروعات مشتركة، ودعم الترابط التجاري بين هذه الدول</a:t>
            </a:r>
            <a:r>
              <a:rPr lang="ar-EG" sz="2000" dirty="0" smtClean="0"/>
              <a:t>.</a:t>
            </a:r>
          </a:p>
          <a:p>
            <a:pPr lvl="0" algn="r" rtl="1"/>
            <a:r>
              <a:rPr lang="ar-SA" sz="2000" b="1" dirty="0" smtClean="0"/>
              <a:t>يشكل أداة ضغط جيوسياسي في العلاقات الدولية</a:t>
            </a:r>
            <a:r>
              <a:rPr lang="ar-EG" sz="2000" b="1" dirty="0" smtClean="0"/>
              <a:t>: </a:t>
            </a:r>
            <a:r>
              <a:rPr lang="ar-EG" sz="2000" dirty="0" smtClean="0"/>
              <a:t>يُعد مضيق هرمز عنصرًا جيوسياسيًا محوريًا يتيح لدول الخليج توظيف موقعه الاستراتيجي كورقة ضغط في العلاقات الدولية، حيث يؤدي الاعتماد العالمي على تدفقات النفط عبره إلى تعزيز قدرتها على التأثير في توجهات وسياسات القوى الاقتصادية الكبرى، خاصة في أوقات الأزمات.</a:t>
            </a:r>
            <a:endParaRPr lang="en-US" sz="2000" dirty="0"/>
          </a:p>
        </p:txBody>
      </p:sp>
    </p:spTree>
    <p:extLst>
      <p:ext uri="{BB962C8B-B14F-4D97-AF65-F5344CB8AC3E}">
        <p14:creationId xmlns:p14="http://schemas.microsoft.com/office/powerpoint/2010/main" xmlns="" val="3176613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2804" y="367645"/>
            <a:ext cx="8991198" cy="5673717"/>
          </a:xfrm>
        </p:spPr>
        <p:txBody>
          <a:bodyPr>
            <a:normAutofit/>
          </a:bodyPr>
          <a:lstStyle/>
          <a:p>
            <a:pPr algn="r" rtl="1"/>
            <a:r>
              <a:rPr lang="ar-SA" sz="2400" b="1" dirty="0"/>
              <a:t>يمثل نقطة ضعف استراتيجية</a:t>
            </a:r>
            <a:r>
              <a:rPr lang="en-US" sz="2400" b="1" dirty="0"/>
              <a:t> (Strategic Vulnerability) </a:t>
            </a:r>
            <a:r>
              <a:rPr lang="ar-SA" sz="2400" b="1" dirty="0"/>
              <a:t>في حال حدوث </a:t>
            </a:r>
            <a:r>
              <a:rPr lang="ar-SA" sz="2400" b="1" dirty="0" smtClean="0"/>
              <a:t>نزاعات</a:t>
            </a:r>
            <a:r>
              <a:rPr lang="ar-EG" sz="2400" b="1" dirty="0" smtClean="0"/>
              <a:t>: </a:t>
            </a:r>
            <a:r>
              <a:rPr lang="ar-EG" sz="2400" dirty="0" smtClean="0"/>
              <a:t>حيث يمثل </a:t>
            </a:r>
            <a:r>
              <a:rPr lang="ar-EG" sz="2400" dirty="0"/>
              <a:t>مضيق هرمز عنصرًا استراتيجيًا مزدوج الأبعاد في هيكل الاقتصاد السياسي لدول الخليج، إذ يجمع بين كونه مصدر قوة جيوسياسية وأداة ضغط في العلاقات الدولية، وفي الوقت ذاته نقطة ضعف استراتيجية. فمن ناحية، يمنح الاعتماد العالمي على تدفقات النفط عبره دول الخليج نفوذًا تفاوضيًا مهمًا يمكن توظيفه للتأثير في مواقف القوى الاقتصادية الكبرى، خاصة الدول المستوردة للطاقة. ومن ناحية أخرى، يخلق هذا الاعتماد ذاته حالة من الهشاشة الاستراتيجية، حيث تصبح اقتصادات هذه الدول عرضة لمخاطر التعطيل في حال نشوب نزاعات أو اضطرابات في الممر الملاحي، وهو ما قد يؤدي إلى توقف الصادرات النفطية وارتفاع التكاليف الاقتصادية. وعليه، يعكس المضيق حالة من التوازن المعقّد بين النفوذ والاعتماد، حيث تتحول الأهمية الاستراتيجية إلى مصدر قوة في أوقات الاستقرار، ومصدر تهديد في أوقات الأزمات</a:t>
            </a:r>
            <a:endParaRPr lang="en-US" sz="2400" dirty="0"/>
          </a:p>
        </p:txBody>
      </p:sp>
    </p:spTree>
    <p:extLst>
      <p:ext uri="{BB962C8B-B14F-4D97-AF65-F5344CB8AC3E}">
        <p14:creationId xmlns:p14="http://schemas.microsoft.com/office/powerpoint/2010/main" xmlns="" val="1207084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443345"/>
            <a:ext cx="8849129" cy="5598017"/>
          </a:xfrm>
        </p:spPr>
        <p:txBody>
          <a:bodyPr/>
          <a:lstStyle/>
          <a:p>
            <a:pPr algn="r" rtl="1"/>
            <a:r>
              <a:rPr lang="ar-EG" sz="2800" b="1" dirty="0" smtClean="0">
                <a:solidFill>
                  <a:schemeClr val="accent2"/>
                </a:solidFill>
              </a:rPr>
              <a:t>تابع ب-دور </a:t>
            </a:r>
            <a:r>
              <a:rPr lang="ar-EG" sz="2800" b="1" dirty="0">
                <a:solidFill>
                  <a:schemeClr val="accent2"/>
                </a:solidFill>
              </a:rPr>
              <a:t>المؤسسات الدولية والإقليمية</a:t>
            </a:r>
          </a:p>
          <a:p>
            <a:pPr algn="r" rtl="1"/>
            <a:r>
              <a:rPr lang="ar-EG" sz="2000" dirty="0" smtClean="0"/>
              <a:t>يمكن تصنيف </a:t>
            </a:r>
            <a:r>
              <a:rPr lang="ar-EG" sz="2000" dirty="0"/>
              <a:t>المؤسسات الدولية المالية والنقدية والاقتصادية إلى عدة أنواع وفقًا لدورها ووظائفها في النظام الاقتصادي العالمي. أهمها </a:t>
            </a:r>
            <a:r>
              <a:rPr lang="ar-EG" sz="2000" dirty="0" smtClean="0"/>
              <a:t>كالآتي:</a:t>
            </a:r>
            <a:endParaRPr lang="en-US" sz="2000" dirty="0" smtClean="0"/>
          </a:p>
          <a:p>
            <a:pPr algn="r" rtl="1"/>
            <a:r>
              <a:rPr lang="ar-EG" sz="2000" b="1" dirty="0"/>
              <a:t>المؤسسات النقدية </a:t>
            </a:r>
            <a:r>
              <a:rPr lang="ar-EG" sz="2000" b="1" dirty="0" smtClean="0"/>
              <a:t>الدولية</a:t>
            </a:r>
            <a:endParaRPr lang="en-US" sz="2000" b="1" dirty="0" smtClean="0"/>
          </a:p>
          <a:p>
            <a:pPr algn="r" rtl="1"/>
            <a:r>
              <a:rPr lang="ar-EG" sz="2000" b="1" dirty="0"/>
              <a:t>المؤسسات المالية </a:t>
            </a:r>
            <a:r>
              <a:rPr lang="ar-EG" sz="2000" b="1" dirty="0" smtClean="0"/>
              <a:t>الدولية</a:t>
            </a:r>
            <a:endParaRPr lang="en-US" sz="2000" b="1" dirty="0" smtClean="0"/>
          </a:p>
          <a:p>
            <a:pPr algn="r" rtl="1"/>
            <a:r>
              <a:rPr lang="ar-EG" sz="2000" b="1" u="sng" dirty="0"/>
              <a:t>المؤسسات الاقتصادية </a:t>
            </a:r>
            <a:r>
              <a:rPr lang="ar-EG" sz="2000" b="1" u="sng" dirty="0" smtClean="0"/>
              <a:t>الدولية</a:t>
            </a:r>
            <a:endParaRPr lang="en-US" sz="2000" b="1" u="sng" dirty="0" smtClean="0"/>
          </a:p>
          <a:p>
            <a:pPr algn="r" rtl="1"/>
            <a:r>
              <a:rPr lang="ar-EG" sz="2000" b="1" dirty="0"/>
              <a:t>المؤسسات الخاصة والتعاونية</a:t>
            </a:r>
            <a:endParaRPr lang="en-US" sz="2000" b="1" dirty="0"/>
          </a:p>
        </p:txBody>
      </p:sp>
    </p:spTree>
    <p:extLst>
      <p:ext uri="{BB962C8B-B14F-4D97-AF65-F5344CB8AC3E}">
        <p14:creationId xmlns:p14="http://schemas.microsoft.com/office/powerpoint/2010/main" xmlns="" val="31977022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9249" y="401217"/>
            <a:ext cx="8984753" cy="5640146"/>
          </a:xfrm>
        </p:spPr>
        <p:txBody>
          <a:bodyPr/>
          <a:lstStyle/>
          <a:p>
            <a:pPr algn="r" rtl="1"/>
            <a:r>
              <a:rPr lang="ar-SA" sz="2400" b="1" u="sng" dirty="0" smtClean="0">
                <a:solidFill>
                  <a:schemeClr val="accent2"/>
                </a:solidFill>
              </a:rPr>
              <a:t>التأثيرات</a:t>
            </a:r>
            <a:r>
              <a:rPr lang="ar-EG" sz="2400" b="1" u="sng" dirty="0" smtClean="0">
                <a:solidFill>
                  <a:schemeClr val="accent2"/>
                </a:solidFill>
              </a:rPr>
              <a:t> </a:t>
            </a:r>
            <a:r>
              <a:rPr lang="ar-EG" sz="2400" b="1" u="sng" dirty="0">
                <a:solidFill>
                  <a:schemeClr val="accent2"/>
                </a:solidFill>
              </a:rPr>
              <a:t>المالية </a:t>
            </a:r>
            <a:r>
              <a:rPr lang="ar-EG" sz="2400" b="1" u="sng" dirty="0" smtClean="0">
                <a:solidFill>
                  <a:schemeClr val="accent2"/>
                </a:solidFill>
              </a:rPr>
              <a:t>والنقدية والاقتصادية</a:t>
            </a:r>
            <a:r>
              <a:rPr lang="ar-SA" sz="2400" b="1" u="sng" dirty="0" smtClean="0">
                <a:solidFill>
                  <a:schemeClr val="accent2"/>
                </a:solidFill>
              </a:rPr>
              <a:t> </a:t>
            </a:r>
            <a:r>
              <a:rPr lang="ar-SA" sz="2400" b="1" u="sng" dirty="0">
                <a:solidFill>
                  <a:schemeClr val="accent2"/>
                </a:solidFill>
              </a:rPr>
              <a:t>المحتملة لأي إغلاق أو اضطراب في مضيق هرمز</a:t>
            </a:r>
            <a:r>
              <a:rPr lang="ar-EG" sz="2400" b="1" u="sng" dirty="0">
                <a:solidFill>
                  <a:schemeClr val="accent2"/>
                </a:solidFill>
              </a:rPr>
              <a:t> </a:t>
            </a:r>
            <a:r>
              <a:rPr lang="ar-EG" sz="2400" b="1" u="sng" dirty="0" smtClean="0">
                <a:solidFill>
                  <a:schemeClr val="accent2"/>
                </a:solidFill>
              </a:rPr>
              <a:t>:</a:t>
            </a:r>
          </a:p>
          <a:p>
            <a:pPr marL="0" indent="0" algn="r" rtl="1">
              <a:buNone/>
            </a:pPr>
            <a:r>
              <a:rPr lang="ar-EG" sz="2000" b="1" dirty="0" smtClean="0">
                <a:solidFill>
                  <a:schemeClr val="tx1"/>
                </a:solidFill>
              </a:rPr>
              <a:t>سنتناول التأثيرات علي مستويين: </a:t>
            </a:r>
          </a:p>
          <a:p>
            <a:pPr algn="r" rtl="1"/>
            <a:r>
              <a:rPr lang="ar-EG" sz="2000" b="1" dirty="0" smtClean="0">
                <a:solidFill>
                  <a:schemeClr val="tx1"/>
                </a:solidFill>
              </a:rPr>
              <a:t>التأثيرات علي الدول المصدرة للنفط بصفة خاصة </a:t>
            </a:r>
            <a:endParaRPr lang="ar-EG" sz="2000" b="1" dirty="0">
              <a:solidFill>
                <a:schemeClr val="tx1"/>
              </a:solidFill>
            </a:endParaRPr>
          </a:p>
          <a:p>
            <a:pPr algn="r" rtl="1"/>
            <a:r>
              <a:rPr lang="ar-EG" sz="2000" b="1" dirty="0" smtClean="0">
                <a:solidFill>
                  <a:schemeClr val="tx1"/>
                </a:solidFill>
              </a:rPr>
              <a:t>التأثيرات علي </a:t>
            </a:r>
            <a:r>
              <a:rPr lang="ar-EG" sz="2000" b="1" dirty="0">
                <a:solidFill>
                  <a:schemeClr val="tx1"/>
                </a:solidFill>
              </a:rPr>
              <a:t>الاقتصاد </a:t>
            </a:r>
            <a:r>
              <a:rPr lang="ar-EG" sz="2000" b="1" dirty="0" smtClean="0">
                <a:solidFill>
                  <a:schemeClr val="tx1"/>
                </a:solidFill>
              </a:rPr>
              <a:t>العالمي بصفة عامة</a:t>
            </a:r>
            <a:endParaRPr lang="en-US" b="1" dirty="0">
              <a:solidFill>
                <a:schemeClr val="tx1"/>
              </a:solidFill>
            </a:endParaRPr>
          </a:p>
        </p:txBody>
      </p:sp>
    </p:spTree>
    <p:extLst>
      <p:ext uri="{BB962C8B-B14F-4D97-AF65-F5344CB8AC3E}">
        <p14:creationId xmlns:p14="http://schemas.microsoft.com/office/powerpoint/2010/main" xmlns="" val="22941688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419878"/>
            <a:ext cx="9144000" cy="6018243"/>
          </a:xfrm>
        </p:spPr>
        <p:txBody>
          <a:bodyPr>
            <a:normAutofit fontScale="92500" lnSpcReduction="10000"/>
          </a:bodyPr>
          <a:lstStyle/>
          <a:p>
            <a:pPr algn="r" rtl="1"/>
            <a:r>
              <a:rPr lang="ar-SA" sz="2400" b="1" dirty="0">
                <a:solidFill>
                  <a:schemeClr val="accent2"/>
                </a:solidFill>
              </a:rPr>
              <a:t>التأثيرات</a:t>
            </a:r>
            <a:r>
              <a:rPr lang="ar-EG" sz="2400" b="1" dirty="0">
                <a:solidFill>
                  <a:schemeClr val="accent2"/>
                </a:solidFill>
              </a:rPr>
              <a:t> المالية والنقدية والاقتصادية</a:t>
            </a:r>
            <a:r>
              <a:rPr lang="ar-SA" sz="2400" b="1" dirty="0">
                <a:solidFill>
                  <a:schemeClr val="accent2"/>
                </a:solidFill>
              </a:rPr>
              <a:t> المحتملة لأي إغلاق أو اضطراب في مضيق هرمز</a:t>
            </a:r>
            <a:r>
              <a:rPr lang="ar-EG" sz="2400" b="1" dirty="0">
                <a:solidFill>
                  <a:schemeClr val="accent2"/>
                </a:solidFill>
              </a:rPr>
              <a:t> </a:t>
            </a:r>
            <a:r>
              <a:rPr lang="ar-EG" sz="2400" b="1" u="sng" dirty="0">
                <a:solidFill>
                  <a:schemeClr val="accent2"/>
                </a:solidFill>
              </a:rPr>
              <a:t>علي الدول المصدرة للنفط </a:t>
            </a:r>
            <a:r>
              <a:rPr lang="ar-EG" sz="2400" b="1" dirty="0" smtClean="0">
                <a:solidFill>
                  <a:schemeClr val="accent2"/>
                </a:solidFill>
              </a:rPr>
              <a:t>:</a:t>
            </a:r>
          </a:p>
          <a:p>
            <a:pPr algn="r" rtl="1"/>
            <a:r>
              <a:rPr lang="ar-EG" sz="2400" dirty="0"/>
              <a:t>يُعدّ إغلاق مضيق هرمز—سواء بشكل </a:t>
            </a:r>
            <a:r>
              <a:rPr lang="ar-EG" sz="2400" b="1" dirty="0"/>
              <a:t>جزئي</a:t>
            </a:r>
            <a:r>
              <a:rPr lang="ar-EG" sz="2400" dirty="0"/>
              <a:t> أو </a:t>
            </a:r>
            <a:r>
              <a:rPr lang="ar-EG" sz="2400" b="1" dirty="0"/>
              <a:t>كلي</a:t>
            </a:r>
            <a:r>
              <a:rPr lang="ar-EG" sz="2400" dirty="0"/>
              <a:t>—من الصدمات الخارجية المعقّدة التي تؤثر بعمق على الدول المصدّرة للنفط، مع اختلاف جوهري في طبيعة وحجم التأثير وفق درجة الإغلاق. ويمكن تحليل </a:t>
            </a:r>
            <a:r>
              <a:rPr lang="ar-EG" sz="2400" b="1" dirty="0"/>
              <a:t>الآثار النقدية والمالية والاقتصادية</a:t>
            </a:r>
            <a:r>
              <a:rPr lang="ar-EG" sz="2400" dirty="0"/>
              <a:t> على النحو الآتي:</a:t>
            </a:r>
          </a:p>
          <a:p>
            <a:pPr algn="r" rtl="1"/>
            <a:r>
              <a:rPr lang="ar-EG" sz="2600" b="1" dirty="0">
                <a:solidFill>
                  <a:schemeClr val="accent2"/>
                </a:solidFill>
              </a:rPr>
              <a:t>أولًا: في حالة الإغلاق الجزئي</a:t>
            </a:r>
          </a:p>
          <a:p>
            <a:pPr algn="r" rtl="1"/>
            <a:r>
              <a:rPr lang="ar-EG" sz="2400" b="1" dirty="0"/>
              <a:t>1</a:t>
            </a:r>
            <a:r>
              <a:rPr lang="ar-EG" sz="2400" b="1" u="sng" dirty="0"/>
              <a:t>) الآثار الاقتصادية</a:t>
            </a:r>
          </a:p>
          <a:p>
            <a:pPr algn="r" rtl="1"/>
            <a:r>
              <a:rPr lang="ar-EG" sz="2400" dirty="0"/>
              <a:t>يؤدي الإغلاق الجزئي إلى </a:t>
            </a:r>
            <a:r>
              <a:rPr lang="ar-EG" sz="2400" b="1" dirty="0"/>
              <a:t>ارتفاع أسعار النفط عالميًا</a:t>
            </a:r>
            <a:r>
              <a:rPr lang="ar-EG" sz="2400" dirty="0"/>
              <a:t> نتيجة تقلص المعروض، مع استمرار تدفق جزء من الصادرات. وبالنسبة للدول المصدّرة، فإن ذلك يترجم إلى:</a:t>
            </a:r>
          </a:p>
          <a:p>
            <a:pPr algn="r" rtl="1"/>
            <a:r>
              <a:rPr lang="ar-EG" sz="2400" b="1" dirty="0"/>
              <a:t>زيادة الإيرادات النفطية</a:t>
            </a:r>
            <a:r>
              <a:rPr lang="ar-EG" sz="2400" dirty="0"/>
              <a:t> نتيجة ارتفاع الأسعار. </a:t>
            </a:r>
          </a:p>
          <a:p>
            <a:pPr algn="r" rtl="1"/>
            <a:r>
              <a:rPr lang="ar-EG" sz="2400" dirty="0"/>
              <a:t>استمرار النشاط التصديري ولكن بكفاءة أقل. </a:t>
            </a:r>
          </a:p>
          <a:p>
            <a:pPr algn="r" rtl="1"/>
            <a:r>
              <a:rPr lang="ar-EG" sz="2400" dirty="0"/>
              <a:t>تحقيق </a:t>
            </a:r>
            <a:r>
              <a:rPr lang="ar-EG" sz="2400" b="1" dirty="0"/>
              <a:t>مكاسب تجارية نسبية</a:t>
            </a:r>
            <a:r>
              <a:rPr lang="ar-EG" sz="2400" dirty="0"/>
              <a:t> </a:t>
            </a:r>
            <a:r>
              <a:rPr lang="ar-EG" sz="2400" b="1" dirty="0"/>
              <a:t>(تحسن شروط التبادل التجاري</a:t>
            </a:r>
            <a:r>
              <a:rPr lang="ar-EG" sz="2400" b="1" dirty="0" smtClean="0"/>
              <a:t>):</a:t>
            </a:r>
          </a:p>
          <a:p>
            <a:pPr marL="0" indent="0" algn="r" rtl="1">
              <a:buNone/>
            </a:pPr>
            <a:r>
              <a:rPr lang="ar-EG" sz="2400" dirty="0" smtClean="0"/>
              <a:t>وسيتم توضيح معني هذا المصطلح كالتالي:</a:t>
            </a:r>
            <a:endParaRPr lang="ar-EG" sz="2400" dirty="0"/>
          </a:p>
          <a:p>
            <a:pPr algn="r" rtl="1"/>
            <a:endParaRPr lang="ar-EG" sz="2400" b="1" dirty="0">
              <a:solidFill>
                <a:schemeClr val="accent2"/>
              </a:solidFill>
            </a:endParaRPr>
          </a:p>
        </p:txBody>
      </p:sp>
    </p:spTree>
    <p:extLst>
      <p:ext uri="{BB962C8B-B14F-4D97-AF65-F5344CB8AC3E}">
        <p14:creationId xmlns:p14="http://schemas.microsoft.com/office/powerpoint/2010/main" xmlns="" val="363610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588" y="391887"/>
            <a:ext cx="9209314" cy="6139542"/>
          </a:xfrm>
        </p:spPr>
        <p:txBody>
          <a:bodyPr>
            <a:normAutofit/>
          </a:bodyPr>
          <a:lstStyle/>
          <a:p>
            <a:pPr algn="r" rtl="1"/>
            <a:r>
              <a:rPr lang="ar-EG" sz="2400" b="1" dirty="0"/>
              <a:t>تحقيق</a:t>
            </a:r>
            <a:r>
              <a:rPr lang="ar-EG" sz="2400" dirty="0"/>
              <a:t> </a:t>
            </a:r>
            <a:r>
              <a:rPr lang="ar-EG" sz="2400" b="1" dirty="0" smtClean="0"/>
              <a:t>مكاسب </a:t>
            </a:r>
            <a:r>
              <a:rPr lang="ar-EG" sz="2400" b="1" dirty="0"/>
              <a:t>تجارية نسبية</a:t>
            </a:r>
            <a:r>
              <a:rPr lang="ar-EG" sz="2400" dirty="0"/>
              <a:t> </a:t>
            </a:r>
            <a:r>
              <a:rPr lang="ar-EG" sz="2400" b="1" dirty="0"/>
              <a:t>(تحسن شروط التبادل التجاري</a:t>
            </a:r>
            <a:r>
              <a:rPr lang="ar-EG" sz="2400" b="1" dirty="0" smtClean="0"/>
              <a:t>):</a:t>
            </a:r>
            <a:endParaRPr lang="ar-EG" sz="2400" dirty="0" smtClean="0"/>
          </a:p>
          <a:p>
            <a:pPr algn="r" rtl="1"/>
            <a:r>
              <a:rPr lang="ar-EG" sz="2000" dirty="0" smtClean="0"/>
              <a:t>أولًا</a:t>
            </a:r>
            <a:r>
              <a:rPr lang="ar-EG" sz="2000" dirty="0"/>
              <a:t>، يُقصد بـ </a:t>
            </a:r>
            <a:r>
              <a:rPr lang="ar-EG" sz="2000" b="1" dirty="0"/>
              <a:t>شروط التبادل التجاري </a:t>
            </a:r>
            <a:r>
              <a:rPr lang="en-US" sz="2000" b="1" dirty="0" smtClean="0"/>
              <a:t>Terms </a:t>
            </a:r>
            <a:r>
              <a:rPr lang="en-US" sz="2000" b="1" dirty="0"/>
              <a:t>of Trade)</a:t>
            </a:r>
            <a:r>
              <a:rPr lang="en-US" sz="2000" dirty="0"/>
              <a:t> </a:t>
            </a:r>
            <a:r>
              <a:rPr lang="ar-EG" sz="2000" dirty="0"/>
              <a:t>نسبة أسعار الصادرات إلى أسعار الواردات. وعندما ترتفع أسعار الصادرات مقارنة بأسعار الواردات، يُقال إن هناك </a:t>
            </a:r>
            <a:r>
              <a:rPr lang="ar-EG" sz="2000" b="1" dirty="0"/>
              <a:t>تحسنًا في شروط التبادل التجاري</a:t>
            </a:r>
            <a:r>
              <a:rPr lang="ar-EG" sz="2000" dirty="0"/>
              <a:t>.</a:t>
            </a:r>
          </a:p>
          <a:p>
            <a:pPr algn="r" rtl="1"/>
            <a:r>
              <a:rPr lang="ar-EG" sz="2000" dirty="0"/>
              <a:t>ثانيًا، في حالة الإغلاق الجزئي لمضيق هرمز، يحدث </a:t>
            </a:r>
            <a:r>
              <a:rPr lang="ar-EG" sz="2000" b="1" dirty="0"/>
              <a:t>انخفاض نسبي في المعروض العالمي من النفط</a:t>
            </a:r>
            <a:r>
              <a:rPr lang="ar-EG" sz="2000" dirty="0"/>
              <a:t>، مما يؤدي إلى </a:t>
            </a:r>
            <a:r>
              <a:rPr lang="ar-EG" sz="2000" b="1" dirty="0"/>
              <a:t>ارتفاع أسعاره</a:t>
            </a:r>
            <a:r>
              <a:rPr lang="ar-EG" sz="2000" dirty="0"/>
              <a:t>. وبما أن النفط يمثل السلعة الرئيسية التي تصدرها هذه الدول، فإن </a:t>
            </a:r>
            <a:r>
              <a:rPr lang="ar-EG" sz="2000" b="1" dirty="0"/>
              <a:t>أسعار صادراتها ترتفع بشكل ملحوظ</a:t>
            </a:r>
            <a:r>
              <a:rPr lang="ar-EG" sz="2000" dirty="0"/>
              <a:t>.</a:t>
            </a:r>
          </a:p>
          <a:p>
            <a:pPr algn="r" rtl="1"/>
            <a:r>
              <a:rPr lang="ar-EG" sz="2000" dirty="0"/>
              <a:t>ثالثًا، في المقابل، قد لا ترتفع أسعار الواردات بنفس النسبة أو بالسرعة نفسها، مما يؤدي إلى تحسن نسبي في العلاقة بين</a:t>
            </a:r>
            <a:r>
              <a:rPr lang="ar-EG" sz="2000" dirty="0" smtClean="0"/>
              <a:t>: قيمة </a:t>
            </a:r>
            <a:r>
              <a:rPr lang="ar-EG" sz="2000" dirty="0"/>
              <a:t>ما </a:t>
            </a:r>
            <a:r>
              <a:rPr lang="ar-EG" sz="2000" b="1" dirty="0"/>
              <a:t>تُصدّره الدولة</a:t>
            </a:r>
            <a:r>
              <a:rPr lang="ar-EG" sz="2000" dirty="0"/>
              <a:t> </a:t>
            </a:r>
            <a:r>
              <a:rPr lang="ar-EG" sz="2000" dirty="0" smtClean="0"/>
              <a:t>، وقيمة </a:t>
            </a:r>
            <a:r>
              <a:rPr lang="ar-EG" sz="2000" dirty="0"/>
              <a:t>ما </a:t>
            </a:r>
            <a:r>
              <a:rPr lang="ar-EG" sz="2000" b="1" dirty="0"/>
              <a:t>تستورده</a:t>
            </a:r>
            <a:endParaRPr lang="ar-EG" sz="2000" dirty="0"/>
          </a:p>
          <a:p>
            <a:pPr algn="r" rtl="1"/>
            <a:r>
              <a:rPr lang="ar-EG" sz="2000" b="1" dirty="0"/>
              <a:t>النتيجة </a:t>
            </a:r>
            <a:r>
              <a:rPr lang="ar-EG" sz="2000" b="1" dirty="0" smtClean="0"/>
              <a:t>الاقتصادية: </a:t>
            </a:r>
            <a:r>
              <a:rPr lang="ar-EG" sz="2000" dirty="0" smtClean="0"/>
              <a:t>هذا </a:t>
            </a:r>
            <a:r>
              <a:rPr lang="ar-EG" sz="2000" dirty="0"/>
              <a:t>يعني أن الدولة المصدّرة للنفط تستطيع</a:t>
            </a:r>
            <a:r>
              <a:rPr lang="ar-EG" sz="2000" dirty="0" smtClean="0"/>
              <a:t>: الحصول </a:t>
            </a:r>
            <a:r>
              <a:rPr lang="ar-EG" sz="2000" dirty="0"/>
              <a:t>على واردات أكثر مقابل نفس الكمية من </a:t>
            </a:r>
            <a:r>
              <a:rPr lang="ar-EG" sz="2000" dirty="0" smtClean="0"/>
              <a:t>الصادرات، أو  تحقيق </a:t>
            </a:r>
            <a:r>
              <a:rPr lang="ar-EG" sz="2000" dirty="0"/>
              <a:t>إيرادات أعلى من نفس حجم </a:t>
            </a:r>
            <a:r>
              <a:rPr lang="ar-EG" sz="2000" dirty="0" smtClean="0"/>
              <a:t>الصادرات،مما </a:t>
            </a:r>
            <a:r>
              <a:rPr lang="ar-EG" sz="2000" dirty="0"/>
              <a:t>يحقق لها مكاسب تجارية نسبية تتمثل في زيادة القوة الشرائية لعائدات صادراتها في الأسواق الدولية</a:t>
            </a:r>
            <a:r>
              <a:rPr lang="ar-EG" sz="2000" dirty="0" smtClean="0"/>
              <a:t>.</a:t>
            </a:r>
            <a:endParaRPr lang="ar-EG" sz="2000" dirty="0"/>
          </a:p>
        </p:txBody>
      </p:sp>
    </p:spTree>
    <p:extLst>
      <p:ext uri="{BB962C8B-B14F-4D97-AF65-F5344CB8AC3E}">
        <p14:creationId xmlns:p14="http://schemas.microsoft.com/office/powerpoint/2010/main" xmlns="" val="835700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419879"/>
            <a:ext cx="8882116" cy="5621484"/>
          </a:xfrm>
        </p:spPr>
        <p:txBody>
          <a:bodyPr>
            <a:normAutofit/>
          </a:bodyPr>
          <a:lstStyle/>
          <a:p>
            <a:pPr algn="r" rtl="1"/>
            <a:r>
              <a:rPr lang="ar-EG" sz="2400" b="1" u="sng" dirty="0"/>
              <a:t>2) الآثار </a:t>
            </a:r>
            <a:r>
              <a:rPr lang="ar-EG" sz="2400" b="1" u="sng" dirty="0" smtClean="0"/>
              <a:t>المالية</a:t>
            </a:r>
            <a:endParaRPr lang="en-US" sz="2400" b="1" u="sng" dirty="0"/>
          </a:p>
          <a:p>
            <a:pPr algn="r" rtl="1"/>
            <a:r>
              <a:rPr lang="ar-EG" sz="2000" b="1" dirty="0"/>
              <a:t>ارتفاع الإيرادات العامة</a:t>
            </a:r>
            <a:r>
              <a:rPr lang="ar-EG" sz="2000" dirty="0"/>
              <a:t> </a:t>
            </a:r>
            <a:r>
              <a:rPr lang="ar-EG" sz="2000" dirty="0" smtClean="0"/>
              <a:t>مع ارتفاع اسعار النفط</a:t>
            </a:r>
          </a:p>
          <a:p>
            <a:pPr algn="r" rtl="1"/>
            <a:r>
              <a:rPr lang="ar-EG" sz="2000" dirty="0" smtClean="0"/>
              <a:t>تحسن </a:t>
            </a:r>
            <a:r>
              <a:rPr lang="ar-EG" sz="2000" b="1" dirty="0"/>
              <a:t>أرصدة الموازنات العامة</a:t>
            </a:r>
            <a:r>
              <a:rPr lang="ar-EG" sz="2000" dirty="0"/>
              <a:t> (انخفاض العجز أو تحقيق فائض). </a:t>
            </a:r>
          </a:p>
          <a:p>
            <a:pPr algn="r" rtl="1"/>
            <a:r>
              <a:rPr lang="ar-EG" sz="2000" dirty="0" smtClean="0"/>
              <a:t>إمكانية </a:t>
            </a:r>
            <a:r>
              <a:rPr lang="ar-EG" sz="2000" b="1" dirty="0"/>
              <a:t>زيادة الإنفاق الحكومي</a:t>
            </a:r>
            <a:r>
              <a:rPr lang="ar-EG" sz="2000" dirty="0"/>
              <a:t> أو تعزيز </a:t>
            </a:r>
            <a:r>
              <a:rPr lang="ar-EG" sz="2000" dirty="0" smtClean="0"/>
              <a:t>احتياطيات الدولة من النقد الأجنبي.</a:t>
            </a:r>
          </a:p>
          <a:p>
            <a:pPr algn="r" rtl="1"/>
            <a:endParaRPr lang="ar-EG" sz="2000" dirty="0"/>
          </a:p>
          <a:p>
            <a:pPr algn="r" rtl="1"/>
            <a:r>
              <a:rPr lang="ar-EG" sz="2400" b="1" u="sng" dirty="0"/>
              <a:t>3) الآثار النقدية</a:t>
            </a:r>
          </a:p>
          <a:p>
            <a:pPr algn="r" rtl="1"/>
            <a:r>
              <a:rPr lang="ar-EG" sz="2000" b="1" dirty="0">
                <a:solidFill>
                  <a:schemeClr val="tx1"/>
                </a:solidFill>
              </a:rPr>
              <a:t>زيادة تدفقات النقد الأجنبي </a:t>
            </a:r>
            <a:r>
              <a:rPr lang="ar-EG" sz="2000" b="1" dirty="0" smtClean="0">
                <a:solidFill>
                  <a:schemeClr val="tx1"/>
                </a:solidFill>
              </a:rPr>
              <a:t>مما يؤدي إلي </a:t>
            </a:r>
            <a:r>
              <a:rPr lang="ar-EG" sz="2000" b="1" dirty="0">
                <a:solidFill>
                  <a:schemeClr val="tx1"/>
                </a:solidFill>
              </a:rPr>
              <a:t>ارتفاع السيولة </a:t>
            </a:r>
            <a:r>
              <a:rPr lang="ar-EG" sz="2000" b="1" dirty="0" smtClean="0">
                <a:solidFill>
                  <a:schemeClr val="tx1"/>
                </a:solidFill>
              </a:rPr>
              <a:t>المحلية: </a:t>
            </a:r>
            <a:r>
              <a:rPr lang="ar-EG" sz="2000" dirty="0" smtClean="0"/>
              <a:t>لأن </a:t>
            </a:r>
            <a:r>
              <a:rPr lang="ar-EG" dirty="0"/>
              <a:t>عندما تدخل هذه الدولارات إلى </a:t>
            </a:r>
            <a:r>
              <a:rPr lang="ar-EG" dirty="0" smtClean="0"/>
              <a:t>الاقتصاد تقوم </a:t>
            </a:r>
            <a:r>
              <a:rPr lang="ar-EG" dirty="0"/>
              <a:t>البنوك المركزية أو الحكومات بتحويل جزء منها إلى العملة </a:t>
            </a:r>
            <a:r>
              <a:rPr lang="ar-EG" dirty="0" smtClean="0"/>
              <a:t>المحلية حيث يتم </a:t>
            </a:r>
            <a:r>
              <a:rPr lang="ar-EG" dirty="0"/>
              <a:t>ضخها في الاقتصاد </a:t>
            </a:r>
            <a:r>
              <a:rPr lang="ar-EG" dirty="0" smtClean="0"/>
              <a:t>عبر</a:t>
            </a:r>
            <a:r>
              <a:rPr lang="ar-EG" dirty="0"/>
              <a:t> </a:t>
            </a:r>
            <a:r>
              <a:rPr lang="ar-EG" dirty="0" smtClean="0"/>
              <a:t>الإنفاق </a:t>
            </a:r>
            <a:r>
              <a:rPr lang="ar-EG" dirty="0"/>
              <a:t>الحكومي </a:t>
            </a:r>
            <a:r>
              <a:rPr lang="ar-EG" dirty="0" smtClean="0"/>
              <a:t>ومرتبات الموظفين والاستثمارات، وبالتالي زيادة السيولة المحلية.</a:t>
            </a:r>
            <a:endParaRPr lang="ar-EG" dirty="0"/>
          </a:p>
          <a:p>
            <a:pPr algn="r" rtl="1"/>
            <a:r>
              <a:rPr lang="ar-EG" sz="2000" b="1" dirty="0" smtClean="0"/>
              <a:t>تحسن </a:t>
            </a:r>
            <a:r>
              <a:rPr lang="ar-EG" sz="2000" b="1" dirty="0"/>
              <a:t>سعر </a:t>
            </a:r>
            <a:r>
              <a:rPr lang="ar-EG" sz="2000" b="1" dirty="0" smtClean="0"/>
              <a:t>الصرف:</a:t>
            </a:r>
            <a:r>
              <a:rPr lang="ar-EG" sz="2000" dirty="0" smtClean="0"/>
              <a:t> </a:t>
            </a:r>
            <a:r>
              <a:rPr lang="ar-EG" sz="2000" dirty="0"/>
              <a:t>أو استقراره نتيجة </a:t>
            </a:r>
            <a:r>
              <a:rPr lang="ar-EG" sz="2000" dirty="0" smtClean="0"/>
              <a:t>ارتفاع الإيرادات من النقد الأجنبي </a:t>
            </a:r>
            <a:endParaRPr lang="ar-EG" sz="2000" dirty="0"/>
          </a:p>
          <a:p>
            <a:pPr algn="r" rtl="1"/>
            <a:r>
              <a:rPr lang="ar-EG" sz="2000" dirty="0"/>
              <a:t>احتمالية ظهور </a:t>
            </a:r>
            <a:r>
              <a:rPr lang="ar-EG" sz="2000" b="1" dirty="0"/>
              <a:t>ضغوط تضخمية </a:t>
            </a:r>
            <a:r>
              <a:rPr lang="ar-EG" sz="2000" b="1" dirty="0" smtClean="0"/>
              <a:t>داخلية:</a:t>
            </a:r>
            <a:r>
              <a:rPr lang="ar-EG" sz="2000" dirty="0" smtClean="0"/>
              <a:t> </a:t>
            </a:r>
            <a:r>
              <a:rPr lang="ar-EG" sz="2000" dirty="0">
                <a:solidFill>
                  <a:schemeClr val="tx1"/>
                </a:solidFill>
              </a:rPr>
              <a:t>بسبب زيادة الإنفاق </a:t>
            </a:r>
            <a:r>
              <a:rPr lang="ar-EG" sz="2000" dirty="0"/>
              <a:t>والسيولة. </a:t>
            </a:r>
          </a:p>
          <a:p>
            <a:pPr algn="r" rtl="1"/>
            <a:r>
              <a:rPr lang="ar-EG" sz="2000" b="1" dirty="0" smtClean="0">
                <a:solidFill>
                  <a:schemeClr val="tx1"/>
                </a:solidFill>
              </a:rPr>
              <a:t>تدخل محدود من البنوك المركزية لامتصاص السيولة (سياسات تعقيم): </a:t>
            </a:r>
            <a:r>
              <a:rPr lang="ar-EG" sz="2000" dirty="0" smtClean="0">
                <a:solidFill>
                  <a:schemeClr val="tx1"/>
                </a:solidFill>
              </a:rPr>
              <a:t>سيتم شرح هذا المصطلح كالتالي:</a:t>
            </a:r>
          </a:p>
          <a:p>
            <a:pPr algn="r" rtl="1"/>
            <a:endParaRPr lang="en-US" dirty="0"/>
          </a:p>
        </p:txBody>
      </p:sp>
    </p:spTree>
    <p:extLst>
      <p:ext uri="{BB962C8B-B14F-4D97-AF65-F5344CB8AC3E}">
        <p14:creationId xmlns:p14="http://schemas.microsoft.com/office/powerpoint/2010/main" xmlns="" val="33949195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224" y="559837"/>
            <a:ext cx="8900778" cy="5481525"/>
          </a:xfrm>
        </p:spPr>
        <p:txBody>
          <a:bodyPr>
            <a:normAutofit/>
          </a:bodyPr>
          <a:lstStyle/>
          <a:p>
            <a:pPr algn="r" rtl="1"/>
            <a:r>
              <a:rPr lang="ar-EG" sz="2000" b="1" dirty="0">
                <a:solidFill>
                  <a:schemeClr val="tx1"/>
                </a:solidFill>
              </a:rPr>
              <a:t>تدخل محدود من البنوك المركزية لامتصاص السيولة (سياسات تعقيم</a:t>
            </a:r>
            <a:r>
              <a:rPr lang="ar-EG" sz="2000" b="1" dirty="0" smtClean="0">
                <a:solidFill>
                  <a:schemeClr val="tx1"/>
                </a:solidFill>
              </a:rPr>
              <a:t>):</a:t>
            </a:r>
          </a:p>
          <a:p>
            <a:pPr algn="r" rtl="1"/>
            <a:r>
              <a:rPr lang="ar-EG" sz="2000" b="1" dirty="0"/>
              <a:t>كيف يمتص البنك المركزي السيولة؟</a:t>
            </a:r>
          </a:p>
          <a:p>
            <a:pPr algn="r" rtl="1"/>
            <a:r>
              <a:rPr lang="ar-EG" sz="2000" dirty="0"/>
              <a:t>يقوم بعدة أدوات، مثل:</a:t>
            </a:r>
          </a:p>
          <a:p>
            <a:pPr algn="r" rtl="1"/>
            <a:r>
              <a:rPr lang="ar-EG" sz="2000" b="1" dirty="0"/>
              <a:t>بيع أذون وسندات </a:t>
            </a:r>
            <a:r>
              <a:rPr lang="ar-EG" sz="2000" b="1" dirty="0" smtClean="0"/>
              <a:t>حكومية</a:t>
            </a:r>
            <a:r>
              <a:rPr lang="ar-EG" sz="2000" dirty="0" smtClean="0"/>
              <a:t>: حيث يسحب </a:t>
            </a:r>
            <a:r>
              <a:rPr lang="ar-EG" sz="2000" dirty="0"/>
              <a:t>النقود من البنوك مقابل هذه السندات </a:t>
            </a:r>
          </a:p>
          <a:p>
            <a:pPr algn="r" rtl="1"/>
            <a:r>
              <a:rPr lang="ar-EG" sz="2000" b="1" dirty="0"/>
              <a:t>رفع سعر الفائدة</a:t>
            </a:r>
            <a:r>
              <a:rPr lang="ar-EG" sz="2000" dirty="0"/>
              <a:t> </a:t>
            </a:r>
            <a:r>
              <a:rPr lang="ar-EG" sz="2000" dirty="0" smtClean="0"/>
              <a:t>: مما يقلل </a:t>
            </a:r>
            <a:r>
              <a:rPr lang="ar-EG" sz="2000" dirty="0"/>
              <a:t>الاقتراض والإنفاق </a:t>
            </a:r>
          </a:p>
          <a:p>
            <a:pPr algn="r" rtl="1"/>
            <a:r>
              <a:rPr lang="ar-EG" sz="2000" b="1" dirty="0"/>
              <a:t>زيادة الاحتياطي الإلزامي </a:t>
            </a:r>
            <a:r>
              <a:rPr lang="ar-EG" sz="2000" b="1" dirty="0" smtClean="0"/>
              <a:t>( القانوني) على البنوك: </a:t>
            </a:r>
            <a:r>
              <a:rPr lang="ar-EG" sz="2000" dirty="0" smtClean="0"/>
              <a:t>مما يقلل </a:t>
            </a:r>
            <a:r>
              <a:rPr lang="ar-EG" sz="2000" dirty="0"/>
              <a:t>الأموال المتاحة </a:t>
            </a:r>
            <a:r>
              <a:rPr lang="ar-EG" sz="2000" dirty="0" smtClean="0"/>
              <a:t>للإقراض</a:t>
            </a:r>
          </a:p>
          <a:p>
            <a:pPr marL="0" indent="0" algn="r" rtl="1">
              <a:buNone/>
            </a:pPr>
            <a:endParaRPr lang="ar-EG" sz="2000" dirty="0"/>
          </a:p>
          <a:p>
            <a:pPr algn="r" rtl="1"/>
            <a:r>
              <a:rPr lang="ar-EG" sz="2000" b="1" dirty="0" smtClean="0"/>
              <a:t>ماذا </a:t>
            </a:r>
            <a:r>
              <a:rPr lang="ar-EG" sz="2000" b="1" dirty="0"/>
              <a:t>يعني “تدخل محدود”؟</a:t>
            </a:r>
          </a:p>
          <a:p>
            <a:pPr algn="r" rtl="1"/>
            <a:r>
              <a:rPr lang="ar-EG" sz="2000" dirty="0"/>
              <a:t>يعني أن البنك </a:t>
            </a:r>
            <a:r>
              <a:rPr lang="ar-EG" sz="2000" dirty="0" smtClean="0"/>
              <a:t>المركزي </a:t>
            </a:r>
            <a:r>
              <a:rPr lang="ar-EG" sz="2000" b="1" dirty="0" smtClean="0"/>
              <a:t>لا </a:t>
            </a:r>
            <a:r>
              <a:rPr lang="ar-EG" sz="2000" b="1" dirty="0"/>
              <a:t>يمتص كل السيولة</a:t>
            </a:r>
            <a:r>
              <a:rPr lang="ar-EG" sz="2000" dirty="0"/>
              <a:t> </a:t>
            </a:r>
            <a:r>
              <a:rPr lang="ar-EG" sz="2000" dirty="0" smtClean="0"/>
              <a:t>، بل </a:t>
            </a:r>
            <a:r>
              <a:rPr lang="ar-EG" sz="2000" dirty="0"/>
              <a:t>يترك جزء منها داخل الاقتصاد </a:t>
            </a:r>
          </a:p>
          <a:p>
            <a:pPr algn="r" rtl="1"/>
            <a:r>
              <a:rPr lang="ar-EG" sz="2000" b="1" dirty="0" smtClean="0"/>
              <a:t>لماذا</a:t>
            </a:r>
            <a:r>
              <a:rPr lang="ar-EG" sz="2000" b="1" dirty="0"/>
              <a:t>؟</a:t>
            </a:r>
          </a:p>
          <a:p>
            <a:pPr algn="r" rtl="1"/>
            <a:r>
              <a:rPr lang="ar-EG" sz="2000" dirty="0"/>
              <a:t>لدعم النمو </a:t>
            </a:r>
            <a:r>
              <a:rPr lang="ar-EG" sz="2000" dirty="0" smtClean="0"/>
              <a:t>الاقتصادي، أو </a:t>
            </a:r>
            <a:r>
              <a:rPr lang="ar-EG" sz="2000" dirty="0"/>
              <a:t>لأن </a:t>
            </a:r>
            <a:r>
              <a:rPr lang="ar-EG" sz="2000" dirty="0" smtClean="0"/>
              <a:t>الاقتصاد ليس في حاجة إلي التدخل الكامل</a:t>
            </a:r>
            <a:endParaRPr lang="ar-EG" sz="2000" dirty="0"/>
          </a:p>
          <a:p>
            <a:endParaRPr lang="en-US" dirty="0"/>
          </a:p>
        </p:txBody>
      </p:sp>
    </p:spTree>
    <p:extLst>
      <p:ext uri="{BB962C8B-B14F-4D97-AF65-F5344CB8AC3E}">
        <p14:creationId xmlns:p14="http://schemas.microsoft.com/office/powerpoint/2010/main" xmlns="" val="36166672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419879"/>
            <a:ext cx="8882116" cy="5999582"/>
          </a:xfrm>
        </p:spPr>
        <p:txBody>
          <a:bodyPr>
            <a:normAutofit/>
          </a:bodyPr>
          <a:lstStyle/>
          <a:p>
            <a:pPr algn="r" rtl="1"/>
            <a:r>
              <a:rPr lang="ar-EG" sz="2400" b="1" dirty="0">
                <a:solidFill>
                  <a:schemeClr val="accent2"/>
                </a:solidFill>
              </a:rPr>
              <a:t>ثانيًا: في حالة الإغلاق الكلي</a:t>
            </a:r>
          </a:p>
          <a:p>
            <a:pPr algn="r" rtl="1"/>
            <a:r>
              <a:rPr lang="ar-EG" sz="2000" b="1" u="sng" dirty="0"/>
              <a:t>1) الآثار الاقتصادية</a:t>
            </a:r>
          </a:p>
          <a:p>
            <a:pPr algn="r" rtl="1"/>
            <a:r>
              <a:rPr lang="ar-EG" dirty="0"/>
              <a:t>يمثل الإغلاق الكلي صدمة أكثر حدة، حيث:</a:t>
            </a:r>
          </a:p>
          <a:p>
            <a:pPr algn="r" rtl="1"/>
            <a:r>
              <a:rPr lang="ar-EG" b="1" dirty="0" smtClean="0"/>
              <a:t>يتم تعطيل </a:t>
            </a:r>
            <a:r>
              <a:rPr lang="ar-EG" b="1" dirty="0"/>
              <a:t>الصادرات النفطية فعليًا</a:t>
            </a:r>
            <a:r>
              <a:rPr lang="ar-EG" dirty="0"/>
              <a:t> (خاصة للدول التي تعتمد على المضيق بشكل كبير). </a:t>
            </a:r>
          </a:p>
          <a:p>
            <a:pPr algn="r" rtl="1"/>
            <a:r>
              <a:rPr lang="ar-EG" dirty="0" smtClean="0"/>
              <a:t>وبالتالي رغم </a:t>
            </a:r>
            <a:r>
              <a:rPr lang="ar-EG" dirty="0"/>
              <a:t>ارتفاع الأسعار عالميًا، إلا أن </a:t>
            </a:r>
            <a:r>
              <a:rPr lang="ar-EG" b="1" dirty="0"/>
              <a:t>الكميات المصدّرة تنخفض بشدة أو تتوقف</a:t>
            </a:r>
            <a:r>
              <a:rPr lang="ar-EG" dirty="0"/>
              <a:t>. </a:t>
            </a:r>
          </a:p>
          <a:p>
            <a:pPr algn="r" rtl="1"/>
            <a:r>
              <a:rPr lang="ar-EG" dirty="0" smtClean="0"/>
              <a:t>مما يؤدي إلي حدوث </a:t>
            </a:r>
            <a:r>
              <a:rPr lang="ar-EG" b="1" dirty="0"/>
              <a:t>انكماش اقتصادي</a:t>
            </a:r>
            <a:r>
              <a:rPr lang="ar-EG" dirty="0"/>
              <a:t> نتيجة توقف مصدر رئيسي للدخل. </a:t>
            </a:r>
          </a:p>
          <a:p>
            <a:pPr algn="r" rtl="1"/>
            <a:r>
              <a:rPr lang="ar-EG" sz="2000" b="1" u="sng" dirty="0" smtClean="0"/>
              <a:t>2</a:t>
            </a:r>
            <a:r>
              <a:rPr lang="ar-EG" sz="2000" b="1" u="sng" dirty="0"/>
              <a:t>) الآثار </a:t>
            </a:r>
            <a:r>
              <a:rPr lang="ar-EG" sz="2000" b="1" u="sng" dirty="0" smtClean="0"/>
              <a:t>المالية</a:t>
            </a:r>
            <a:endParaRPr lang="en-US" sz="2000" b="1" u="sng" dirty="0"/>
          </a:p>
          <a:p>
            <a:pPr algn="r" rtl="1"/>
            <a:r>
              <a:rPr lang="ar-EG" b="1" dirty="0"/>
              <a:t>تراجع حاد في الإيرادات الحكومية</a:t>
            </a:r>
            <a:r>
              <a:rPr lang="ar-EG" dirty="0"/>
              <a:t> بسبب توقف التصدير. </a:t>
            </a:r>
          </a:p>
          <a:p>
            <a:pPr algn="r" rtl="1"/>
            <a:r>
              <a:rPr lang="ar-EG" dirty="0"/>
              <a:t>تحول الفوائض إلى </a:t>
            </a:r>
            <a:r>
              <a:rPr lang="ar-EG" b="1" dirty="0"/>
              <a:t>عجز مالي</a:t>
            </a:r>
            <a:r>
              <a:rPr lang="ar-EG" dirty="0"/>
              <a:t>. </a:t>
            </a:r>
          </a:p>
          <a:p>
            <a:pPr algn="r" rtl="1"/>
            <a:r>
              <a:rPr lang="ar-EG" dirty="0"/>
              <a:t>لجوء الحكومات إلى: </a:t>
            </a:r>
          </a:p>
          <a:p>
            <a:pPr lvl="1" algn="r" rtl="1"/>
            <a:r>
              <a:rPr lang="ar-EG" dirty="0"/>
              <a:t>السحب من الاحتياطيات، </a:t>
            </a:r>
          </a:p>
          <a:p>
            <a:pPr lvl="1" algn="r" rtl="1"/>
            <a:r>
              <a:rPr lang="ar-EG" dirty="0"/>
              <a:t>أو الاقتراض، </a:t>
            </a:r>
          </a:p>
          <a:p>
            <a:pPr lvl="1" algn="r" rtl="1"/>
            <a:r>
              <a:rPr lang="ar-EG" dirty="0"/>
              <a:t>أو خفض الإنفاق العام</a:t>
            </a:r>
          </a:p>
          <a:p>
            <a:endParaRPr lang="en-US" dirty="0"/>
          </a:p>
        </p:txBody>
      </p:sp>
    </p:spTree>
    <p:extLst>
      <p:ext uri="{BB962C8B-B14F-4D97-AF65-F5344CB8AC3E}">
        <p14:creationId xmlns:p14="http://schemas.microsoft.com/office/powerpoint/2010/main" xmlns="" val="12009064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5" y="419879"/>
            <a:ext cx="9134669" cy="5621484"/>
          </a:xfrm>
        </p:spPr>
        <p:txBody>
          <a:bodyPr>
            <a:normAutofit lnSpcReduction="10000"/>
          </a:bodyPr>
          <a:lstStyle/>
          <a:p>
            <a:pPr algn="r" rtl="1"/>
            <a:r>
              <a:rPr lang="ar-EG" sz="2400" b="1" u="sng" dirty="0" smtClean="0"/>
              <a:t>3) الآثار النقدية</a:t>
            </a:r>
            <a:endParaRPr lang="ar-EG" sz="2400" b="1" u="sng" dirty="0"/>
          </a:p>
          <a:p>
            <a:pPr algn="r" rtl="1"/>
            <a:r>
              <a:rPr lang="ar-EG" b="1" dirty="0"/>
              <a:t>انخفاض تدفقات النقد الأجنبي</a:t>
            </a:r>
            <a:r>
              <a:rPr lang="ar-EG" dirty="0"/>
              <a:t> </a:t>
            </a:r>
            <a:r>
              <a:rPr lang="ar-EG" dirty="0" smtClean="0"/>
              <a:t>مما يؤدي إلي </a:t>
            </a:r>
            <a:r>
              <a:rPr lang="ar-EG" dirty="0"/>
              <a:t>نقص السيولة بالعملة الأجنبية. </a:t>
            </a:r>
          </a:p>
          <a:p>
            <a:pPr algn="r" rtl="1"/>
            <a:r>
              <a:rPr lang="ar-EG" b="1" dirty="0"/>
              <a:t>ضغوط على سعر الصرف</a:t>
            </a:r>
            <a:r>
              <a:rPr lang="ar-EG" dirty="0"/>
              <a:t> (خاصة في الدول ذات الأنظمة المرنة</a:t>
            </a:r>
            <a:r>
              <a:rPr lang="ar-EG" dirty="0" smtClean="0"/>
              <a:t>)، </a:t>
            </a:r>
            <a:r>
              <a:rPr lang="ar-EG" b="1" dirty="0" smtClean="0"/>
              <a:t>والسحب من احتياطيات الدولة من النقد الأجنبي</a:t>
            </a:r>
            <a:r>
              <a:rPr lang="ar-EG" dirty="0" smtClean="0"/>
              <a:t> ( في حالة نظم الصرف الثابتة أو شبه الثابتة)</a:t>
            </a:r>
            <a:endParaRPr lang="ar-EG" dirty="0"/>
          </a:p>
          <a:p>
            <a:pPr algn="r" rtl="1"/>
            <a:r>
              <a:rPr lang="ar-EG" b="1" dirty="0"/>
              <a:t>انكماش السيولة المحلية</a:t>
            </a:r>
            <a:r>
              <a:rPr lang="ar-EG" dirty="0"/>
              <a:t> نتيجة تراجع الإيرادات. </a:t>
            </a:r>
          </a:p>
          <a:p>
            <a:pPr algn="r" rtl="1"/>
            <a:r>
              <a:rPr lang="ar-EG" b="1" dirty="0"/>
              <a:t>تعرض الجهاز المصرفي لضغوط (انخفاض الودائع، تراجع الائتمان</a:t>
            </a:r>
            <a:r>
              <a:rPr lang="ar-EG" b="1" dirty="0" smtClean="0"/>
              <a:t>): </a:t>
            </a:r>
            <a:r>
              <a:rPr lang="ar-EG" dirty="0" smtClean="0"/>
              <a:t>وسيتم تناول أسباب ذلك بالتفصيل </a:t>
            </a:r>
          </a:p>
          <a:p>
            <a:pPr algn="r" rtl="1"/>
            <a:r>
              <a:rPr lang="ar-EG" b="1" dirty="0" smtClean="0"/>
              <a:t>يتدخل </a:t>
            </a:r>
            <a:r>
              <a:rPr lang="ar-EG" b="1" dirty="0"/>
              <a:t>البنك المركزي </a:t>
            </a:r>
            <a:r>
              <a:rPr lang="ar-EG" b="1" dirty="0" smtClean="0"/>
              <a:t>بقوة: لأن هناك خطر علي الاستقرار المالي في الدولة</a:t>
            </a:r>
          </a:p>
          <a:p>
            <a:pPr algn="r" rtl="1"/>
            <a:endParaRPr lang="ar-EG" b="1" dirty="0"/>
          </a:p>
          <a:p>
            <a:pPr algn="r" rtl="1"/>
            <a:r>
              <a:rPr lang="ar-EG" b="1" u="sng" dirty="0" smtClean="0"/>
              <a:t>لماذا </a:t>
            </a:r>
            <a:r>
              <a:rPr lang="ar-EG" b="1" u="sng" dirty="0"/>
              <a:t>تنخفض الودائع في البنوك؟</a:t>
            </a:r>
          </a:p>
          <a:p>
            <a:pPr algn="r" rtl="1"/>
            <a:r>
              <a:rPr lang="ar-EG" b="1" dirty="0"/>
              <a:t>1) تراجع إيرادات الحكومة النفطية</a:t>
            </a:r>
          </a:p>
          <a:p>
            <a:pPr algn="r" rtl="1"/>
            <a:r>
              <a:rPr lang="ar-EG" dirty="0"/>
              <a:t>الحكومة تعتمد أساسًا على صادرات النفط </a:t>
            </a:r>
          </a:p>
          <a:p>
            <a:pPr algn="r" rtl="1"/>
            <a:r>
              <a:rPr lang="ar-EG" dirty="0"/>
              <a:t>مع توقف </a:t>
            </a:r>
            <a:r>
              <a:rPr lang="ar-EG" dirty="0" smtClean="0"/>
              <a:t>التصدير</a:t>
            </a:r>
            <a:r>
              <a:rPr lang="ar-EG" dirty="0"/>
              <a:t> </a:t>
            </a:r>
            <a:r>
              <a:rPr lang="ar-EG" dirty="0" smtClean="0"/>
              <a:t>تنخفض الإيرادات الدولارية، وبالتالي تبدأ </a:t>
            </a:r>
            <a:r>
              <a:rPr lang="ar-EG" dirty="0"/>
              <a:t>الحكومة في </a:t>
            </a:r>
            <a:r>
              <a:rPr lang="ar-EG" b="1" dirty="0"/>
              <a:t>السحب من احتياطاتها أو من البنوك</a:t>
            </a:r>
            <a:r>
              <a:rPr lang="ar-EG" dirty="0"/>
              <a:t> </a:t>
            </a:r>
          </a:p>
          <a:p>
            <a:pPr algn="r" rtl="1"/>
            <a:r>
              <a:rPr lang="ar-EG" dirty="0" smtClean="0"/>
              <a:t>مما </a:t>
            </a:r>
            <a:r>
              <a:rPr lang="ar-EG" dirty="0"/>
              <a:t>يؤدي إلى:</a:t>
            </a:r>
            <a:br>
              <a:rPr lang="ar-EG" dirty="0"/>
            </a:br>
            <a:r>
              <a:rPr lang="ar-EG" b="1" dirty="0"/>
              <a:t>انخفاض الودائع الحكومية في الجهاز المصرفي</a:t>
            </a:r>
            <a:endParaRPr lang="ar-EG" dirty="0"/>
          </a:p>
          <a:p>
            <a:endParaRPr lang="en-US" dirty="0"/>
          </a:p>
        </p:txBody>
      </p:sp>
    </p:spTree>
    <p:extLst>
      <p:ext uri="{BB962C8B-B14F-4D97-AF65-F5344CB8AC3E}">
        <p14:creationId xmlns:p14="http://schemas.microsoft.com/office/powerpoint/2010/main" xmlns="" val="31374977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419879"/>
            <a:ext cx="8882116" cy="5621484"/>
          </a:xfrm>
        </p:spPr>
        <p:txBody>
          <a:bodyPr>
            <a:normAutofit/>
          </a:bodyPr>
          <a:lstStyle/>
          <a:p>
            <a:pPr algn="r" rtl="1"/>
            <a:r>
              <a:rPr lang="ar-EG" b="1" dirty="0"/>
              <a:t>2) سحب الشركات (خاصة النفطية والخدمية</a:t>
            </a:r>
            <a:r>
              <a:rPr lang="ar-EG" b="1" dirty="0" smtClean="0"/>
              <a:t>) من ودائعها:</a:t>
            </a:r>
            <a:endParaRPr lang="ar-EG" b="1" dirty="0"/>
          </a:p>
          <a:p>
            <a:pPr algn="r" rtl="1"/>
            <a:r>
              <a:rPr lang="ar-EG" b="1" dirty="0"/>
              <a:t>شركات النفط: </a:t>
            </a:r>
            <a:r>
              <a:rPr lang="ar-EG" dirty="0" smtClean="0"/>
              <a:t>إيراداتها </a:t>
            </a:r>
            <a:r>
              <a:rPr lang="ar-EG" dirty="0"/>
              <a:t>تتوقف أو تنخفض بشدة </a:t>
            </a:r>
          </a:p>
          <a:p>
            <a:pPr algn="r" rtl="1"/>
            <a:r>
              <a:rPr lang="ar-EG" b="1" dirty="0"/>
              <a:t>الشركات المرتبطة </a:t>
            </a:r>
            <a:r>
              <a:rPr lang="ar-EG" b="1" dirty="0" smtClean="0"/>
              <a:t>بها (نقل</a:t>
            </a:r>
            <a:r>
              <a:rPr lang="ar-EG" b="1" dirty="0"/>
              <a:t>، </a:t>
            </a:r>
            <a:r>
              <a:rPr lang="ar-EG" b="1" dirty="0" smtClean="0"/>
              <a:t>خدمات): </a:t>
            </a:r>
            <a:r>
              <a:rPr lang="ar-EG" dirty="0" smtClean="0"/>
              <a:t>تتضرر </a:t>
            </a:r>
            <a:r>
              <a:rPr lang="ar-EG" dirty="0"/>
              <a:t>أيضًا </a:t>
            </a:r>
          </a:p>
          <a:p>
            <a:pPr algn="r" rtl="1"/>
            <a:r>
              <a:rPr lang="ar-EG" dirty="0" smtClean="0"/>
              <a:t>وبالتالي </a:t>
            </a:r>
            <a:r>
              <a:rPr lang="en-US" dirty="0" smtClean="0"/>
              <a:t> </a:t>
            </a:r>
            <a:r>
              <a:rPr lang="ar-EG" dirty="0" smtClean="0"/>
              <a:t>تلجأ هذه الشركات إلي  إلى سحب </a:t>
            </a:r>
            <a:r>
              <a:rPr lang="ar-EG" dirty="0"/>
              <a:t>ودائعها لتغطية: </a:t>
            </a:r>
          </a:p>
          <a:p>
            <a:pPr lvl="1" algn="r" rtl="1"/>
            <a:r>
              <a:rPr lang="ar-EG" dirty="0"/>
              <a:t>الأجور </a:t>
            </a:r>
          </a:p>
          <a:p>
            <a:pPr lvl="1" algn="r" rtl="1"/>
            <a:r>
              <a:rPr lang="ar-EG" dirty="0"/>
              <a:t>التكاليف التشغيلية </a:t>
            </a:r>
          </a:p>
          <a:p>
            <a:pPr algn="r" rtl="1"/>
            <a:r>
              <a:rPr lang="ar-EG" b="1" dirty="0" smtClean="0"/>
              <a:t>النتيجة: انخفاض </a:t>
            </a:r>
            <a:r>
              <a:rPr lang="ar-EG" b="1" dirty="0"/>
              <a:t>في ودائع </a:t>
            </a:r>
            <a:r>
              <a:rPr lang="ar-EG" b="1" dirty="0" smtClean="0"/>
              <a:t>البنوك</a:t>
            </a:r>
          </a:p>
          <a:p>
            <a:pPr algn="r" rtl="1"/>
            <a:r>
              <a:rPr lang="ar-EG" b="1" dirty="0"/>
              <a:t>3) سلوك الأفراد (عدم اليقين</a:t>
            </a:r>
            <a:r>
              <a:rPr lang="ar-EG" b="1" dirty="0" smtClean="0"/>
              <a:t>):</a:t>
            </a:r>
            <a:endParaRPr lang="ar-EG" b="1" dirty="0"/>
          </a:p>
          <a:p>
            <a:pPr algn="r" rtl="1"/>
            <a:r>
              <a:rPr lang="ar-EG" dirty="0"/>
              <a:t>الخوف من الأزمة يدفع الأفراد إلى: </a:t>
            </a:r>
          </a:p>
          <a:p>
            <a:pPr lvl="1" algn="r" rtl="1"/>
            <a:r>
              <a:rPr lang="ar-EG" dirty="0"/>
              <a:t>سحب جزء من مدخراتهم </a:t>
            </a:r>
          </a:p>
          <a:p>
            <a:pPr lvl="1" algn="r" rtl="1"/>
            <a:r>
              <a:rPr lang="ar-EG" dirty="0"/>
              <a:t>الاحتفاظ بالنقد </a:t>
            </a:r>
          </a:p>
          <a:p>
            <a:pPr algn="r" rtl="1"/>
            <a:r>
              <a:rPr lang="ar-EG" dirty="0" smtClean="0"/>
              <a:t>مما </a:t>
            </a:r>
            <a:r>
              <a:rPr lang="ar-EG" dirty="0"/>
              <a:t>يزيد الضغط على السيولة المصرفية</a:t>
            </a:r>
          </a:p>
          <a:p>
            <a:pPr algn="r" rtl="1"/>
            <a:endParaRPr lang="ar-EG" dirty="0"/>
          </a:p>
        </p:txBody>
      </p:sp>
    </p:spTree>
    <p:extLst>
      <p:ext uri="{BB962C8B-B14F-4D97-AF65-F5344CB8AC3E}">
        <p14:creationId xmlns:p14="http://schemas.microsoft.com/office/powerpoint/2010/main" xmlns="" val="641039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419879"/>
            <a:ext cx="8882116" cy="5621484"/>
          </a:xfrm>
        </p:spPr>
        <p:txBody>
          <a:bodyPr/>
          <a:lstStyle/>
          <a:p>
            <a:pPr algn="r" rtl="1"/>
            <a:r>
              <a:rPr lang="ar-EG" b="1" u="sng" dirty="0" smtClean="0"/>
              <a:t>لماذا </a:t>
            </a:r>
            <a:r>
              <a:rPr lang="ar-EG" b="1" u="sng" dirty="0"/>
              <a:t>يتراجع الائتمان؟</a:t>
            </a:r>
          </a:p>
          <a:p>
            <a:pPr algn="r" rtl="1"/>
            <a:r>
              <a:rPr lang="ar-EG" b="1" dirty="0"/>
              <a:t>1) البنوك تصبح أكثر </a:t>
            </a:r>
            <a:r>
              <a:rPr lang="ar-EG" b="1" dirty="0" smtClean="0"/>
              <a:t>تحفظًا ( تقلل من الإقراض) : </a:t>
            </a:r>
            <a:endParaRPr lang="ar-EG" b="1" dirty="0"/>
          </a:p>
          <a:p>
            <a:pPr algn="r" rtl="1"/>
            <a:r>
              <a:rPr lang="ar-EG" dirty="0" smtClean="0"/>
              <a:t>لأنها تتوقع</a:t>
            </a:r>
            <a:r>
              <a:rPr lang="ar-EG" dirty="0"/>
              <a:t> </a:t>
            </a:r>
            <a:r>
              <a:rPr lang="ar-EG" dirty="0" smtClean="0"/>
              <a:t>تعثر الشركات مع هذه الظروف الاقتصادية السيئة ومع انخفاض </a:t>
            </a:r>
            <a:r>
              <a:rPr lang="ar-EG" dirty="0"/>
              <a:t>النشاط الاقتصادي </a:t>
            </a:r>
          </a:p>
          <a:p>
            <a:pPr algn="r" rtl="1"/>
            <a:r>
              <a:rPr lang="ar-EG" dirty="0" smtClean="0"/>
              <a:t>فتقوم البنوك بـتقليل </a:t>
            </a:r>
            <a:r>
              <a:rPr lang="ar-EG" dirty="0"/>
              <a:t>القروض الجديدة </a:t>
            </a:r>
            <a:r>
              <a:rPr lang="ar-EG" dirty="0" smtClean="0"/>
              <a:t>، وتشديد </a:t>
            </a:r>
            <a:r>
              <a:rPr lang="ar-EG" dirty="0"/>
              <a:t>شروط الإقراض</a:t>
            </a:r>
          </a:p>
          <a:p>
            <a:pPr algn="r" rtl="1"/>
            <a:r>
              <a:rPr lang="ar-EG" b="1" dirty="0"/>
              <a:t>2) زيادة مخاطر التعثر</a:t>
            </a:r>
          </a:p>
          <a:p>
            <a:pPr algn="r" rtl="1"/>
            <a:r>
              <a:rPr lang="ar-EG" dirty="0" smtClean="0"/>
              <a:t>نظرا لأن الشركات المرتبطة </a:t>
            </a:r>
            <a:r>
              <a:rPr lang="ar-EG" dirty="0"/>
              <a:t>بالنفط </a:t>
            </a:r>
            <a:r>
              <a:rPr lang="ar-EG" dirty="0" smtClean="0"/>
              <a:t>وصناعته ونقله والخدمات المرتبطة به تتأثر </a:t>
            </a:r>
            <a:r>
              <a:rPr lang="ar-EG" dirty="0"/>
              <a:t>بشدة </a:t>
            </a:r>
            <a:r>
              <a:rPr lang="ar-EG" dirty="0" smtClean="0"/>
              <a:t>نتيجة الأزمة ، وبالتالي قد </a:t>
            </a:r>
            <a:r>
              <a:rPr lang="ar-EG" dirty="0"/>
              <a:t>تفشل في سداد القروض </a:t>
            </a:r>
          </a:p>
          <a:p>
            <a:pPr algn="r" rtl="1"/>
            <a:r>
              <a:rPr lang="ar-EG" dirty="0" smtClean="0"/>
              <a:t>مما يدفع البنوك لتقليل الإقراض مع حدوث هذه الخسائر.</a:t>
            </a:r>
          </a:p>
          <a:p>
            <a:pPr algn="r" rtl="1"/>
            <a:r>
              <a:rPr lang="ar-EG" b="1" dirty="0" smtClean="0"/>
              <a:t>3</a:t>
            </a:r>
            <a:r>
              <a:rPr lang="ar-EG" b="1" dirty="0"/>
              <a:t>) ضعف الطلب على القروض</a:t>
            </a:r>
          </a:p>
          <a:p>
            <a:pPr algn="r" rtl="1"/>
            <a:r>
              <a:rPr lang="ar-EG" dirty="0"/>
              <a:t>الشركات تؤجل الاستثمار </a:t>
            </a:r>
          </a:p>
          <a:p>
            <a:pPr algn="r" rtl="1"/>
            <a:r>
              <a:rPr lang="ar-EG" dirty="0"/>
              <a:t>الاقتصاد يدخل في حالة ركود مؤقت </a:t>
            </a:r>
          </a:p>
          <a:p>
            <a:pPr algn="r" rtl="1"/>
            <a:r>
              <a:rPr lang="ar-EG" dirty="0"/>
              <a:t>أي يحدث </a:t>
            </a:r>
            <a:r>
              <a:rPr lang="ar-EG" b="1" dirty="0"/>
              <a:t>انكماش الائتمان من الجانبين (عرضًا وطلبًا)</a:t>
            </a:r>
            <a:endParaRPr lang="ar-EG" dirty="0"/>
          </a:p>
          <a:p>
            <a:endParaRPr lang="en-US" dirty="0"/>
          </a:p>
        </p:txBody>
      </p:sp>
    </p:spTree>
    <p:extLst>
      <p:ext uri="{BB962C8B-B14F-4D97-AF65-F5344CB8AC3E}">
        <p14:creationId xmlns:p14="http://schemas.microsoft.com/office/powerpoint/2010/main" xmlns="" val="42500176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265" y="354563"/>
            <a:ext cx="9040737" cy="5686799"/>
          </a:xfrm>
        </p:spPr>
        <p:txBody>
          <a:bodyPr>
            <a:normAutofit/>
          </a:bodyPr>
          <a:lstStyle/>
          <a:p>
            <a:pPr algn="r" rtl="1"/>
            <a:r>
              <a:rPr lang="ar-EG" sz="2000" b="1" dirty="0" smtClean="0"/>
              <a:t>أدوات تدخل البنك المركزي (في </a:t>
            </a:r>
            <a:r>
              <a:rPr lang="ar-EG" sz="2000" b="1" dirty="0"/>
              <a:t>الدول المصدّرة للنفط)</a:t>
            </a:r>
          </a:p>
          <a:p>
            <a:pPr algn="r" rtl="1"/>
            <a:r>
              <a:rPr lang="ar-EG" b="1" u="sng" dirty="0"/>
              <a:t>1) ضخ السيولة</a:t>
            </a:r>
          </a:p>
          <a:p>
            <a:pPr algn="r" rtl="1"/>
            <a:r>
              <a:rPr lang="ar-EG" dirty="0"/>
              <a:t>البنك المركزي:</a:t>
            </a:r>
          </a:p>
          <a:p>
            <a:pPr algn="r" rtl="1"/>
            <a:r>
              <a:rPr lang="ar-EG" dirty="0"/>
              <a:t>يقدّم تمويل مباشر للبنوك </a:t>
            </a:r>
          </a:p>
          <a:p>
            <a:pPr algn="r" rtl="1"/>
            <a:r>
              <a:rPr lang="ar-EG" dirty="0"/>
              <a:t>يشتري أصول منها </a:t>
            </a:r>
          </a:p>
          <a:p>
            <a:pPr algn="r" rtl="1"/>
            <a:r>
              <a:rPr lang="ar-EG" dirty="0" smtClean="0"/>
              <a:t> </a:t>
            </a:r>
            <a:r>
              <a:rPr lang="ar-EG" b="1" dirty="0"/>
              <a:t>الهدف</a:t>
            </a:r>
            <a:r>
              <a:rPr lang="ar-EG" dirty="0" smtClean="0"/>
              <a:t>: </a:t>
            </a:r>
            <a:r>
              <a:rPr lang="ar-EG" b="1" dirty="0" smtClean="0"/>
              <a:t>تعويض </a:t>
            </a:r>
            <a:r>
              <a:rPr lang="ar-EG" b="1" dirty="0"/>
              <a:t>نقص الودائع ومنع أزمة </a:t>
            </a:r>
            <a:r>
              <a:rPr lang="ar-EG" b="1" dirty="0" smtClean="0"/>
              <a:t>سيولة</a:t>
            </a:r>
          </a:p>
          <a:p>
            <a:pPr algn="r" rtl="1"/>
            <a:endParaRPr lang="ar-EG" dirty="0"/>
          </a:p>
          <a:p>
            <a:pPr algn="r" rtl="1"/>
            <a:r>
              <a:rPr lang="ar-EG" b="1" u="sng" dirty="0"/>
              <a:t>2) استخدام الاحتياطيات الأجنبية</a:t>
            </a:r>
          </a:p>
          <a:p>
            <a:pPr algn="r" rtl="1"/>
            <a:r>
              <a:rPr lang="ar-EG" dirty="0"/>
              <a:t>الدول النفطية غالبًا لديها احتياطيات كبيرة:</a:t>
            </a:r>
          </a:p>
          <a:p>
            <a:pPr algn="r" rtl="1"/>
            <a:r>
              <a:rPr lang="ar-EG" dirty="0"/>
              <a:t>تُستخدم </a:t>
            </a:r>
            <a:r>
              <a:rPr lang="ar-EG" dirty="0" smtClean="0"/>
              <a:t>في: </a:t>
            </a:r>
            <a:endParaRPr lang="ar-EG" dirty="0"/>
          </a:p>
          <a:p>
            <a:pPr algn="r" rtl="1"/>
            <a:r>
              <a:rPr lang="ar-EG" dirty="0"/>
              <a:t>تمويل الواردات (</a:t>
            </a:r>
            <a:r>
              <a:rPr lang="ar-EG" dirty="0" smtClean="0"/>
              <a:t>بدلا من </a:t>
            </a:r>
            <a:r>
              <a:rPr lang="ar-EG" dirty="0"/>
              <a:t>إيرادات النفط) </a:t>
            </a:r>
          </a:p>
          <a:p>
            <a:pPr algn="r" rtl="1"/>
            <a:r>
              <a:rPr lang="ar-EG" dirty="0"/>
              <a:t>دعم العملة المحلية </a:t>
            </a:r>
          </a:p>
          <a:p>
            <a:pPr algn="r" rtl="1"/>
            <a:r>
              <a:rPr lang="ar-EG" dirty="0"/>
              <a:t>توفير الدولار للبنوك </a:t>
            </a:r>
          </a:p>
          <a:p>
            <a:pPr algn="r" rtl="1"/>
            <a:r>
              <a:rPr lang="ar-EG" b="1" dirty="0" smtClean="0"/>
              <a:t>مما يمنع حدوث انهيار </a:t>
            </a:r>
            <a:r>
              <a:rPr lang="ar-EG" b="1" dirty="0"/>
              <a:t>سعر </a:t>
            </a:r>
            <a:r>
              <a:rPr lang="ar-EG" b="1" dirty="0" smtClean="0"/>
              <a:t>الصرف، ويمنع نقص </a:t>
            </a:r>
            <a:r>
              <a:rPr lang="ar-EG" b="1" dirty="0"/>
              <a:t>العملة الأجنبية</a:t>
            </a:r>
          </a:p>
          <a:p>
            <a:endParaRPr lang="en-US" dirty="0"/>
          </a:p>
        </p:txBody>
      </p:sp>
    </p:spTree>
    <p:extLst>
      <p:ext uri="{BB962C8B-B14F-4D97-AF65-F5344CB8AC3E}">
        <p14:creationId xmlns:p14="http://schemas.microsoft.com/office/powerpoint/2010/main" xmlns="" val="1844925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611" y="531845"/>
            <a:ext cx="9554547" cy="5971592"/>
          </a:xfrm>
        </p:spPr>
        <p:txBody>
          <a:bodyPr>
            <a:normAutofit/>
          </a:bodyPr>
          <a:lstStyle/>
          <a:p>
            <a:pPr algn="r" rtl="1"/>
            <a:r>
              <a:rPr lang="ar-SA" sz="2800" b="1" dirty="0"/>
              <a:t>المؤسسات الاقتصادية الدولية</a:t>
            </a:r>
            <a:endParaRPr lang="en-US" sz="1200" dirty="0"/>
          </a:p>
          <a:p>
            <a:pPr algn="r" rtl="1"/>
            <a:r>
              <a:rPr lang="ar-SA" sz="2000" dirty="0"/>
              <a:t>تركز على </a:t>
            </a:r>
            <a:r>
              <a:rPr lang="ar-SA" sz="2000" b="1" dirty="0"/>
              <a:t>تنظيم التجارة، الاستثمار، والتعاون الاقتصادي</a:t>
            </a:r>
            <a:r>
              <a:rPr lang="en-US" sz="2000" dirty="0" smtClean="0"/>
              <a:t>:</a:t>
            </a:r>
            <a:r>
              <a:rPr lang="ar-EG" sz="2000" dirty="0" smtClean="0"/>
              <a:t> مثل:</a:t>
            </a:r>
            <a:endParaRPr lang="en-US" sz="1400" dirty="0"/>
          </a:p>
          <a:p>
            <a:pPr lvl="0" algn="r" rtl="1"/>
            <a:r>
              <a:rPr lang="ar-SA" sz="2000" b="1" dirty="0"/>
              <a:t>منظمة التجارة العالمية</a:t>
            </a:r>
            <a:r>
              <a:rPr lang="en-US" sz="2000" b="1" dirty="0"/>
              <a:t> (WTO)</a:t>
            </a:r>
            <a:endParaRPr lang="en-US" sz="1400" dirty="0"/>
          </a:p>
          <a:p>
            <a:pPr lvl="0" algn="r" rtl="1"/>
            <a:r>
              <a:rPr lang="ar-SA" sz="2000" b="1" dirty="0" smtClean="0"/>
              <a:t>منظمة </a:t>
            </a:r>
            <a:r>
              <a:rPr lang="ar-SA" sz="2000" b="1" dirty="0"/>
              <a:t>التعاون والتنمية الاقتصادية</a:t>
            </a:r>
            <a:r>
              <a:rPr lang="en-US" sz="2000" b="1" dirty="0"/>
              <a:t> (OECD</a:t>
            </a:r>
            <a:r>
              <a:rPr lang="en-US" sz="2000" b="1" dirty="0" smtClean="0"/>
              <a:t>)</a:t>
            </a:r>
            <a:endParaRPr lang="ar-EG" sz="2000" b="1" dirty="0" smtClean="0"/>
          </a:p>
          <a:p>
            <a:pPr lvl="0" algn="r" rtl="1"/>
            <a:endParaRPr lang="ar-EG" sz="2000" b="1" dirty="0" smtClean="0"/>
          </a:p>
          <a:p>
            <a:pPr algn="r" rtl="1"/>
            <a:r>
              <a:rPr lang="ar-SA" sz="2800" b="1" dirty="0">
                <a:solidFill>
                  <a:schemeClr val="accent2"/>
                </a:solidFill>
              </a:rPr>
              <a:t>منظمة التجارة العالمية </a:t>
            </a:r>
            <a:r>
              <a:rPr lang="en-US" sz="2800" b="1" dirty="0">
                <a:solidFill>
                  <a:schemeClr val="accent2"/>
                </a:solidFill>
              </a:rPr>
              <a:t>(WTO)</a:t>
            </a:r>
            <a:endParaRPr lang="ar-EG" sz="2800" b="1" dirty="0">
              <a:solidFill>
                <a:schemeClr val="accent2"/>
              </a:solidFill>
            </a:endParaRPr>
          </a:p>
          <a:p>
            <a:pPr algn="r" rtl="1"/>
            <a:r>
              <a:rPr lang="ar-SA" sz="2000" b="1" u="sng" dirty="0"/>
              <a:t>النشأة والتأسيس</a:t>
            </a:r>
            <a:endParaRPr lang="en-US" sz="2000" u="sng" dirty="0"/>
          </a:p>
          <a:p>
            <a:pPr lvl="0" algn="r" rtl="1"/>
            <a:r>
              <a:rPr lang="ar-SA" sz="2000" dirty="0"/>
              <a:t>تأسست </a:t>
            </a:r>
            <a:r>
              <a:rPr lang="ar-SA" sz="2000" b="1" dirty="0"/>
              <a:t>منظمة التجارة العالمية</a:t>
            </a:r>
            <a:r>
              <a:rPr lang="en-US" sz="2000" b="1" dirty="0"/>
              <a:t> (WTO)</a:t>
            </a:r>
            <a:r>
              <a:rPr lang="en-US" sz="2000" dirty="0"/>
              <a:t> </a:t>
            </a:r>
            <a:r>
              <a:rPr lang="ar-SA" sz="2000" dirty="0"/>
              <a:t>منظمة التجارة العالمية رسميًا عام </a:t>
            </a:r>
            <a:r>
              <a:rPr lang="en-US" sz="2000" b="1" dirty="0"/>
              <a:t>1995</a:t>
            </a:r>
            <a:r>
              <a:rPr lang="ar-SA" sz="2000" dirty="0"/>
              <a:t>، خلفًا للاتفاقية العامة للتعريفات والتجارة</a:t>
            </a:r>
            <a:r>
              <a:rPr lang="en-US" sz="2000" dirty="0"/>
              <a:t> (GATT – General Agreement on Tariffs and Trade) </a:t>
            </a:r>
            <a:r>
              <a:rPr lang="ar-SA" sz="2000" dirty="0"/>
              <a:t>التي بدأت عام 1947</a:t>
            </a:r>
            <a:r>
              <a:rPr lang="en-US" sz="2000" dirty="0"/>
              <a:t>.</a:t>
            </a:r>
            <a:endParaRPr lang="ar-EG" sz="2000" dirty="0"/>
          </a:p>
          <a:p>
            <a:pPr algn="r" rtl="1"/>
            <a:r>
              <a:rPr lang="ar-SA" sz="2000" b="1" dirty="0"/>
              <a:t>العضوية </a:t>
            </a:r>
            <a:endParaRPr lang="en-US" sz="2000" dirty="0"/>
          </a:p>
          <a:p>
            <a:pPr lvl="0" algn="r" rtl="1"/>
            <a:r>
              <a:rPr lang="ar-SA" sz="2000" dirty="0"/>
              <a:t>تضم المنظمة أكثر من </a:t>
            </a:r>
            <a:r>
              <a:rPr lang="en-US" sz="2000" b="1" dirty="0"/>
              <a:t>165 </a:t>
            </a:r>
            <a:r>
              <a:rPr lang="ar-SA" sz="2000" b="1" dirty="0"/>
              <a:t>دولة عضو</a:t>
            </a:r>
            <a:r>
              <a:rPr lang="ar-SA" sz="2000" dirty="0"/>
              <a:t> </a:t>
            </a:r>
            <a:r>
              <a:rPr lang="en-US" sz="2000" dirty="0"/>
              <a:t>(</a:t>
            </a:r>
            <a:r>
              <a:rPr lang="ar-SA" sz="2000" dirty="0"/>
              <a:t>حتى 2023)، تمثل غالبية </a:t>
            </a:r>
            <a:r>
              <a:rPr lang="ar-EG" sz="2000" dirty="0"/>
              <a:t>الدول المشاركة في </a:t>
            </a:r>
            <a:r>
              <a:rPr lang="ar-SA" sz="2000" dirty="0"/>
              <a:t>التجارة العالمية</a:t>
            </a:r>
            <a:r>
              <a:rPr lang="en-US" sz="2000" dirty="0"/>
              <a:t>.</a:t>
            </a:r>
          </a:p>
          <a:p>
            <a:pPr lvl="0" algn="r" rtl="1"/>
            <a:endParaRPr lang="en-US" sz="1400" dirty="0"/>
          </a:p>
        </p:txBody>
      </p:sp>
    </p:spTree>
    <p:extLst>
      <p:ext uri="{BB962C8B-B14F-4D97-AF65-F5344CB8AC3E}">
        <p14:creationId xmlns:p14="http://schemas.microsoft.com/office/powerpoint/2010/main" xmlns="" val="618167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419878"/>
            <a:ext cx="8882116" cy="6279501"/>
          </a:xfrm>
        </p:spPr>
        <p:txBody>
          <a:bodyPr>
            <a:normAutofit/>
          </a:bodyPr>
          <a:lstStyle/>
          <a:p>
            <a:pPr algn="r" rtl="1"/>
            <a:r>
              <a:rPr lang="ar-EG" sz="2000" b="1" u="sng" dirty="0"/>
              <a:t>3</a:t>
            </a:r>
            <a:r>
              <a:rPr lang="ar-EG" sz="2400" b="1" u="sng" dirty="0"/>
              <a:t>) إجراءات </a:t>
            </a:r>
            <a:r>
              <a:rPr lang="ar-EG" sz="2400" b="1" u="sng" dirty="0" smtClean="0"/>
              <a:t>استثنائية:</a:t>
            </a:r>
          </a:p>
          <a:p>
            <a:pPr algn="r" rtl="1"/>
            <a:r>
              <a:rPr lang="ar-EG" sz="2000" b="1" u="sng" dirty="0"/>
              <a:t>أولًا: الدعم الحكومي/المالي</a:t>
            </a:r>
          </a:p>
          <a:p>
            <a:pPr algn="r" rtl="1"/>
            <a:r>
              <a:rPr lang="ar-EG" sz="2000" b="1" dirty="0"/>
              <a:t>1) تحويلات من الحكومة للبنوك</a:t>
            </a:r>
          </a:p>
          <a:p>
            <a:pPr algn="r" rtl="1"/>
            <a:r>
              <a:rPr lang="ar-EG" sz="2000" dirty="0" smtClean="0"/>
              <a:t>تقوم </a:t>
            </a:r>
            <a:r>
              <a:rPr lang="ar-EG" sz="2000" dirty="0"/>
              <a:t>الحكومة بتحويل أموال مباشرة أو عبر أدوات مالية إلى </a:t>
            </a:r>
            <a:r>
              <a:rPr lang="ar-EG" sz="2000" dirty="0" smtClean="0"/>
              <a:t>البنوك: عن طريق مثلا </a:t>
            </a:r>
            <a:r>
              <a:rPr lang="ar-EG" sz="2000" dirty="0"/>
              <a:t>إيداع حكومي مباشر في </a:t>
            </a:r>
            <a:r>
              <a:rPr lang="ar-EG" sz="2000" dirty="0" smtClean="0"/>
              <a:t>البنوك أو  </a:t>
            </a:r>
            <a:r>
              <a:rPr lang="ar-EG" sz="2000" dirty="0"/>
              <a:t>شراء الحكومة لأصول مالية من </a:t>
            </a:r>
            <a:r>
              <a:rPr lang="ar-EG" sz="2000" dirty="0" smtClean="0"/>
              <a:t>البنوك. </a:t>
            </a:r>
            <a:endParaRPr lang="ar-EG" sz="2000" dirty="0"/>
          </a:p>
          <a:p>
            <a:pPr algn="r" rtl="1"/>
            <a:r>
              <a:rPr lang="ar-EG" sz="2000" b="1" dirty="0"/>
              <a:t>الهدف</a:t>
            </a:r>
            <a:r>
              <a:rPr lang="ar-EG" sz="2000" b="1" dirty="0" smtClean="0"/>
              <a:t>: </a:t>
            </a:r>
            <a:r>
              <a:rPr lang="ar-EG" sz="2000" dirty="0" smtClean="0"/>
              <a:t>تعويض </a:t>
            </a:r>
            <a:r>
              <a:rPr lang="ar-EG" sz="2000" b="1" dirty="0"/>
              <a:t>انخفاض الودائع</a:t>
            </a:r>
            <a:r>
              <a:rPr lang="ar-EG" sz="2000" dirty="0"/>
              <a:t> الناتج عن تراجع دخول الدولة (النفطية) </a:t>
            </a:r>
          </a:p>
          <a:p>
            <a:pPr algn="r" rtl="1"/>
            <a:r>
              <a:rPr lang="ar-EG" sz="2000" dirty="0"/>
              <a:t>الحفاظ على </a:t>
            </a:r>
            <a:r>
              <a:rPr lang="ar-EG" sz="2000" b="1" dirty="0"/>
              <a:t>قدرة البنوك على الإقراض</a:t>
            </a:r>
            <a:r>
              <a:rPr lang="ar-EG" sz="2000" dirty="0"/>
              <a:t> </a:t>
            </a:r>
          </a:p>
          <a:p>
            <a:pPr algn="r" rtl="1"/>
            <a:r>
              <a:rPr lang="ar-EG" sz="2000" b="1" dirty="0" smtClean="0"/>
              <a:t>2</a:t>
            </a:r>
            <a:r>
              <a:rPr lang="ar-EG" sz="2000" b="1" dirty="0"/>
              <a:t>) استخدام الصناديق السيادية</a:t>
            </a:r>
          </a:p>
          <a:p>
            <a:pPr algn="r" rtl="1"/>
            <a:r>
              <a:rPr lang="ar-EG" sz="2000" dirty="0"/>
              <a:t>مثل صندوق الاستثمارات </a:t>
            </a:r>
            <a:r>
              <a:rPr lang="ar-EG" sz="2000" dirty="0" smtClean="0"/>
              <a:t>العامة ( في السعودية) </a:t>
            </a:r>
            <a:r>
              <a:rPr lang="ar-EG" sz="2000" dirty="0"/>
              <a:t>أو غيره من الصناديق في دول </a:t>
            </a:r>
            <a:r>
              <a:rPr lang="ar-EG" sz="2000" dirty="0" smtClean="0"/>
              <a:t>الخليج: </a:t>
            </a:r>
            <a:r>
              <a:rPr lang="ar-EG" sz="2000" dirty="0"/>
              <a:t>عن </a:t>
            </a:r>
            <a:r>
              <a:rPr lang="ar-EG" sz="2000" dirty="0" smtClean="0"/>
              <a:t>طريق </a:t>
            </a:r>
            <a:r>
              <a:rPr lang="ar-EG" sz="2000" dirty="0"/>
              <a:t>ضخ استثمارات محلية </a:t>
            </a:r>
            <a:r>
              <a:rPr lang="ar-EG" sz="2000" dirty="0" smtClean="0"/>
              <a:t>، أو دعم </a:t>
            </a:r>
            <a:r>
              <a:rPr lang="ar-EG" sz="2000" dirty="0"/>
              <a:t>البنوك عبر شراء أسهم أو سندات </a:t>
            </a:r>
            <a:r>
              <a:rPr lang="ar-EG" sz="2000" dirty="0" smtClean="0"/>
              <a:t>، أو تمويل </a:t>
            </a:r>
            <a:r>
              <a:rPr lang="ar-EG" sz="2000" dirty="0"/>
              <a:t>مشروعات استراتيجية للحفاظ على النشاط الاقتصادي</a:t>
            </a:r>
          </a:p>
          <a:p>
            <a:pPr algn="r" rtl="1"/>
            <a:r>
              <a:rPr lang="ar-EG" sz="2000" b="1" dirty="0" smtClean="0"/>
              <a:t>الهدف: </a:t>
            </a:r>
            <a:r>
              <a:rPr lang="ar-EG" sz="2000" dirty="0" smtClean="0"/>
              <a:t>دعم </a:t>
            </a:r>
            <a:r>
              <a:rPr lang="ar-EG" sz="2000" dirty="0"/>
              <a:t>الاقتصاد عند تراجع الإيرادات النفطية </a:t>
            </a:r>
            <a:r>
              <a:rPr lang="ar-EG" sz="2000" dirty="0" smtClean="0"/>
              <a:t>، تمويل </a:t>
            </a:r>
            <a:r>
              <a:rPr lang="ar-EG" sz="2000" dirty="0"/>
              <a:t>العجز دون الضغط على النظام المصرفي </a:t>
            </a:r>
          </a:p>
          <a:p>
            <a:pPr algn="r" rtl="1"/>
            <a:endParaRPr lang="en-US" dirty="0"/>
          </a:p>
        </p:txBody>
      </p:sp>
    </p:spTree>
    <p:extLst>
      <p:ext uri="{BB962C8B-B14F-4D97-AF65-F5344CB8AC3E}">
        <p14:creationId xmlns:p14="http://schemas.microsoft.com/office/powerpoint/2010/main" xmlns="" val="35461580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419879"/>
            <a:ext cx="8882116" cy="5621484"/>
          </a:xfrm>
        </p:spPr>
        <p:txBody>
          <a:bodyPr>
            <a:normAutofit/>
          </a:bodyPr>
          <a:lstStyle/>
          <a:p>
            <a:pPr algn="r" rtl="1"/>
            <a:r>
              <a:rPr lang="ar-EG" sz="2000" b="1" u="sng" dirty="0"/>
              <a:t>ثانيًا: السياسات النقدية التوسعية (</a:t>
            </a:r>
            <a:r>
              <a:rPr lang="en-US" sz="2000" b="1" u="sng" dirty="0"/>
              <a:t>Expansionary Monetary Policy)</a:t>
            </a:r>
          </a:p>
          <a:p>
            <a:pPr algn="r" rtl="1"/>
            <a:r>
              <a:rPr lang="en-US" sz="2000" b="1" dirty="0"/>
              <a:t>1) </a:t>
            </a:r>
            <a:r>
              <a:rPr lang="ar-EG" sz="2000" b="1" dirty="0"/>
              <a:t>خفض أسعار الفائدة</a:t>
            </a:r>
          </a:p>
          <a:p>
            <a:pPr algn="r" rtl="1"/>
            <a:r>
              <a:rPr lang="ar-EG" sz="2000" b="1" dirty="0"/>
              <a:t>الهدف</a:t>
            </a:r>
            <a:r>
              <a:rPr lang="ar-EG" sz="2000" b="1" dirty="0" smtClean="0"/>
              <a:t>: </a:t>
            </a:r>
            <a:r>
              <a:rPr lang="ar-EG" sz="2000" dirty="0" smtClean="0"/>
              <a:t>تقليل </a:t>
            </a:r>
            <a:r>
              <a:rPr lang="ar-EG" sz="2000" dirty="0"/>
              <a:t>تكلفة الاقتراض </a:t>
            </a:r>
            <a:r>
              <a:rPr lang="ar-EG" sz="2000" dirty="0" smtClean="0"/>
              <a:t>وتحفيز </a:t>
            </a:r>
            <a:r>
              <a:rPr lang="ar-EG" sz="2000" dirty="0"/>
              <a:t>الاستثمار والاستهلاك </a:t>
            </a:r>
          </a:p>
          <a:p>
            <a:pPr algn="r" rtl="1"/>
            <a:r>
              <a:rPr lang="ar-EG" sz="2000" b="1" dirty="0"/>
              <a:t>الأثر</a:t>
            </a:r>
            <a:r>
              <a:rPr lang="ar-EG" sz="2000" b="1" dirty="0" smtClean="0"/>
              <a:t>: </a:t>
            </a:r>
            <a:r>
              <a:rPr lang="ar-EG" sz="2000" dirty="0" smtClean="0"/>
              <a:t>زيادة </a:t>
            </a:r>
            <a:r>
              <a:rPr lang="ar-EG" sz="2000" dirty="0"/>
              <a:t>الطلب على الائتمان </a:t>
            </a:r>
            <a:r>
              <a:rPr lang="ar-EG" sz="2000" dirty="0" smtClean="0"/>
              <a:t>، ودعم </a:t>
            </a:r>
            <a:r>
              <a:rPr lang="ar-EG" sz="2000" dirty="0"/>
              <a:t>الشركات المتضررة من ارتفاع تكاليف الطاقة</a:t>
            </a:r>
          </a:p>
          <a:p>
            <a:pPr algn="r" rtl="1"/>
            <a:r>
              <a:rPr lang="ar-EG" sz="2000" b="1" dirty="0"/>
              <a:t>2) تأجيل سداد القروض (</a:t>
            </a:r>
            <a:r>
              <a:rPr lang="en-US" sz="2000" b="1" dirty="0"/>
              <a:t>Loan Moratorium)</a:t>
            </a:r>
          </a:p>
          <a:p>
            <a:pPr algn="r" rtl="1"/>
            <a:r>
              <a:rPr lang="ar-EG" sz="2000" b="1" dirty="0" smtClean="0"/>
              <a:t>أي </a:t>
            </a:r>
            <a:r>
              <a:rPr lang="ar-EG" sz="2000" dirty="0" smtClean="0"/>
              <a:t>السماح </a:t>
            </a:r>
            <a:r>
              <a:rPr lang="ar-EG" sz="2000" dirty="0"/>
              <a:t>للأفراد والشركات بتأجيل سداد الأقساط.</a:t>
            </a:r>
          </a:p>
          <a:p>
            <a:pPr algn="r" rtl="1"/>
            <a:r>
              <a:rPr lang="ar-EG" sz="2000" b="1" dirty="0"/>
              <a:t>الهدف</a:t>
            </a:r>
            <a:r>
              <a:rPr lang="ar-EG" sz="2000" b="1" dirty="0" smtClean="0"/>
              <a:t>: </a:t>
            </a:r>
            <a:r>
              <a:rPr lang="ar-EG" sz="2000" dirty="0" smtClean="0"/>
              <a:t>تخفيف </a:t>
            </a:r>
            <a:r>
              <a:rPr lang="ar-EG" sz="2000" dirty="0"/>
              <a:t>الضغط المالي على المقترضين </a:t>
            </a:r>
            <a:r>
              <a:rPr lang="ar-EG" sz="2000" dirty="0" smtClean="0"/>
              <a:t>، وتقليل </a:t>
            </a:r>
            <a:r>
              <a:rPr lang="ar-EG" sz="2000" dirty="0"/>
              <a:t>حالات التعثر </a:t>
            </a:r>
          </a:p>
          <a:p>
            <a:pPr algn="r" rtl="1"/>
            <a:r>
              <a:rPr lang="ar-EG" sz="2000" b="1" dirty="0" smtClean="0"/>
              <a:t>مما </a:t>
            </a:r>
            <a:r>
              <a:rPr lang="ar-EG" sz="2000" dirty="0" smtClean="0"/>
              <a:t>يمنع </a:t>
            </a:r>
            <a:r>
              <a:rPr lang="ar-EG" sz="2000" dirty="0"/>
              <a:t>تحول الأزمة إلى </a:t>
            </a:r>
            <a:r>
              <a:rPr lang="ar-EG" sz="2000" b="1" dirty="0"/>
              <a:t>أزمة مصرفية</a:t>
            </a:r>
            <a:r>
              <a:rPr lang="ar-EG" sz="2000" dirty="0"/>
              <a:t> </a:t>
            </a:r>
          </a:p>
          <a:p>
            <a:endParaRPr lang="en-US" dirty="0"/>
          </a:p>
        </p:txBody>
      </p:sp>
    </p:spTree>
    <p:extLst>
      <p:ext uri="{BB962C8B-B14F-4D97-AF65-F5344CB8AC3E}">
        <p14:creationId xmlns:p14="http://schemas.microsoft.com/office/powerpoint/2010/main" xmlns="" val="34093157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419879"/>
            <a:ext cx="8882116" cy="5621484"/>
          </a:xfrm>
        </p:spPr>
        <p:txBody>
          <a:bodyPr>
            <a:normAutofit/>
          </a:bodyPr>
          <a:lstStyle/>
          <a:p>
            <a:pPr algn="r" rtl="1"/>
            <a:r>
              <a:rPr lang="ar-EG" b="1" dirty="0"/>
              <a:t>ثالثًا: ضمان الاستقرار المالي (</a:t>
            </a:r>
            <a:r>
              <a:rPr lang="en-US" b="1" dirty="0"/>
              <a:t>Financial Stability Measures)</a:t>
            </a:r>
          </a:p>
          <a:p>
            <a:pPr algn="r" rtl="1"/>
            <a:r>
              <a:rPr lang="en-US" b="1" dirty="0"/>
              <a:t>1) </a:t>
            </a:r>
            <a:r>
              <a:rPr lang="ar-EG" b="1" dirty="0"/>
              <a:t>ضمان الودائع</a:t>
            </a:r>
          </a:p>
          <a:p>
            <a:pPr algn="r" rtl="1"/>
            <a:r>
              <a:rPr lang="ar-EG" dirty="0" smtClean="0"/>
              <a:t>قد</a:t>
            </a:r>
            <a:r>
              <a:rPr lang="ar-EG" b="1" dirty="0" smtClean="0"/>
              <a:t> </a:t>
            </a:r>
            <a:r>
              <a:rPr lang="ar-EG" dirty="0" smtClean="0"/>
              <a:t>تتدخل </a:t>
            </a:r>
            <a:r>
              <a:rPr lang="ar-EG" dirty="0"/>
              <a:t>الدولة لضمان أموال المودعين.</a:t>
            </a:r>
          </a:p>
          <a:p>
            <a:pPr algn="r" rtl="1"/>
            <a:r>
              <a:rPr lang="ar-EG" b="1" dirty="0"/>
              <a:t>الهدف: </a:t>
            </a:r>
            <a:r>
              <a:rPr lang="ar-EG" dirty="0"/>
              <a:t>تعزيز الثقة في النظام </a:t>
            </a:r>
            <a:r>
              <a:rPr lang="ar-EG" dirty="0" smtClean="0"/>
              <a:t>المصرفي، والحد من السحب الجماعي للودائع</a:t>
            </a:r>
          </a:p>
          <a:p>
            <a:pPr algn="r" rtl="1"/>
            <a:endParaRPr lang="ar-EG" dirty="0" smtClean="0"/>
          </a:p>
          <a:p>
            <a:pPr algn="r" rtl="1"/>
            <a:r>
              <a:rPr lang="ar-EG" b="1" dirty="0" smtClean="0"/>
              <a:t> 2</a:t>
            </a:r>
            <a:r>
              <a:rPr lang="ar-EG" b="1" dirty="0"/>
              <a:t>) دعم البنوك المتعثرة</a:t>
            </a:r>
          </a:p>
          <a:p>
            <a:pPr algn="r" rtl="1"/>
            <a:r>
              <a:rPr lang="ar-EG" b="1" dirty="0" smtClean="0"/>
              <a:t>عن طريق:</a:t>
            </a:r>
          </a:p>
          <a:p>
            <a:pPr algn="r" rtl="1"/>
            <a:r>
              <a:rPr lang="ar-EG" dirty="0" smtClean="0"/>
              <a:t>إعادة </a:t>
            </a:r>
            <a:r>
              <a:rPr lang="ar-EG" dirty="0"/>
              <a:t>رسملة البنوك (</a:t>
            </a:r>
            <a:r>
              <a:rPr lang="en-US" dirty="0"/>
              <a:t>Recapitalization) </a:t>
            </a:r>
            <a:r>
              <a:rPr lang="ar-EG" dirty="0"/>
              <a:t>: </a:t>
            </a:r>
            <a:r>
              <a:rPr lang="ar-EG" dirty="0" smtClean="0"/>
              <a:t>أي قيام </a:t>
            </a:r>
            <a:r>
              <a:rPr lang="ar-EG" dirty="0"/>
              <a:t>الحكومة أو البنك المركزي أو مستثمرين بضخ رأس مال جديد في البنك لزيادة قاعدته الرأسمالية وتعزيز قدرته على امتصاص الخسائر.</a:t>
            </a:r>
            <a:endParaRPr lang="en-US" dirty="0"/>
          </a:p>
          <a:p>
            <a:pPr algn="r" rtl="1"/>
            <a:r>
              <a:rPr lang="ar-EG" dirty="0"/>
              <a:t>قروض طارئة من البنك المركزي </a:t>
            </a:r>
          </a:p>
          <a:p>
            <a:pPr algn="r" rtl="1"/>
            <a:r>
              <a:rPr lang="ar-EG" dirty="0" smtClean="0"/>
              <a:t>إجراء اندماجات </a:t>
            </a:r>
            <a:r>
              <a:rPr lang="ar-EG" dirty="0"/>
              <a:t>قسرية </a:t>
            </a:r>
            <a:r>
              <a:rPr lang="ar-EG" dirty="0" smtClean="0"/>
              <a:t>بين البنوك</a:t>
            </a:r>
            <a:endParaRPr lang="ar-EG" dirty="0"/>
          </a:p>
          <a:p>
            <a:pPr algn="r" rtl="1"/>
            <a:r>
              <a:rPr lang="ar-EG" b="1" dirty="0"/>
              <a:t>الهدف:</a:t>
            </a:r>
          </a:p>
          <a:p>
            <a:pPr algn="r" rtl="1"/>
            <a:r>
              <a:rPr lang="ar-EG" dirty="0"/>
              <a:t>منع انهيار البنوك </a:t>
            </a:r>
            <a:r>
              <a:rPr lang="ar-EG" dirty="0" smtClean="0"/>
              <a:t>، وحماية </a:t>
            </a:r>
            <a:r>
              <a:rPr lang="ar-EG" dirty="0"/>
              <a:t>النظام المالي ككل</a:t>
            </a:r>
          </a:p>
          <a:p>
            <a:endParaRPr lang="en-US" dirty="0"/>
          </a:p>
        </p:txBody>
      </p:sp>
    </p:spTree>
    <p:extLst>
      <p:ext uri="{BB962C8B-B14F-4D97-AF65-F5344CB8AC3E}">
        <p14:creationId xmlns:p14="http://schemas.microsoft.com/office/powerpoint/2010/main" xmlns="" val="22152157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noChangeArrowheads="1"/>
          </p:cNvSpPr>
          <p:nvPr>
            <p:ph idx="1"/>
          </p:nvPr>
        </p:nvSpPr>
        <p:spPr bwMode="auto">
          <a:xfrm>
            <a:off x="718457" y="694898"/>
            <a:ext cx="8481073" cy="39703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lang="ar-EG" altLang="en-US" sz="2800" b="1" dirty="0" smtClean="0">
                <a:solidFill>
                  <a:schemeClr val="accent2"/>
                </a:solidFill>
                <a:latin typeface="Arial" panose="020B0604020202020204" pitchFamily="34" charset="0"/>
                <a:cs typeface="Arial" panose="020B0604020202020204" pitchFamily="34" charset="0"/>
              </a:rPr>
              <a:t>خلاصة أثر أزمة إغلاق مضيق هرمز علي الدول المصدرة للنفط:</a:t>
            </a:r>
          </a:p>
          <a:p>
            <a:pPr marL="0" marR="0" lvl="0" indent="0" algn="r" defTabSz="914400" rtl="1" eaLnBrk="0" fontAlgn="base" latinLnBrk="0" hangingPunct="0">
              <a:lnSpc>
                <a:spcPct val="100000"/>
              </a:lnSpc>
              <a:spcBef>
                <a:spcPct val="0"/>
              </a:spcBef>
              <a:spcAft>
                <a:spcPct val="0"/>
              </a:spcAft>
              <a:buClrTx/>
              <a:buSzTx/>
              <a:buFontTx/>
              <a:buNone/>
              <a:tabLst/>
            </a:pPr>
            <a:endParaRPr kumimoji="0" lang="ar-EG" altLang="en-US" sz="1400" b="0" i="0" u="none" strike="noStrike" cap="none" normalizeH="0" baseline="0" dirty="0" smtClean="0">
              <a:ln>
                <a:noFill/>
              </a:ln>
              <a:solidFill>
                <a:schemeClr val="accent2"/>
              </a:solidFill>
              <a:effectLst/>
              <a:latin typeface="Arial" panose="020B0604020202020204" pitchFamily="34" charset="0"/>
              <a:cs typeface="Arial" panose="020B0604020202020204"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en-US" sz="2400" b="1" i="0" u="sng" strike="noStrike" cap="none" normalizeH="0" baseline="0" dirty="0" smtClean="0">
                <a:ln>
                  <a:noFill/>
                </a:ln>
                <a:solidFill>
                  <a:schemeClr val="tx1"/>
                </a:solidFill>
                <a:effectLst/>
                <a:latin typeface="Arial" panose="020B0604020202020204" pitchFamily="34" charset="0"/>
                <a:cs typeface="Arial" panose="020B0604020202020204" pitchFamily="34" charset="0"/>
              </a:rPr>
              <a:t>في حالة </a:t>
            </a:r>
            <a:r>
              <a:rPr kumimoji="0" lang="ar-SA" altLang="en-US" sz="2400" b="1" i="0" u="sng" strike="noStrike" cap="none" normalizeH="0" baseline="0" dirty="0" smtClean="0">
                <a:ln>
                  <a:noFill/>
                </a:ln>
                <a:solidFill>
                  <a:schemeClr val="tx1"/>
                </a:solidFill>
                <a:effectLst/>
                <a:latin typeface="Arial" panose="020B0604020202020204" pitchFamily="34" charset="0"/>
                <a:cs typeface="Arial" panose="020B0604020202020204" pitchFamily="34" charset="0"/>
              </a:rPr>
              <a:t>الإغلاق الجزئي</a:t>
            </a:r>
            <a:r>
              <a:rPr kumimoji="0" lang="ar-EG" altLang="en-US" sz="2400" b="1" i="0" u="sng" strike="noStrike" cap="none" normalizeH="0" baseline="0" dirty="0" smtClean="0">
                <a:ln>
                  <a:noFill/>
                </a:ln>
                <a:solidFill>
                  <a:schemeClr val="tx1"/>
                </a:solidFill>
                <a:effectLst/>
                <a:latin typeface="Arial" panose="020B0604020202020204" pitchFamily="34" charset="0"/>
                <a:cs typeface="Arial" panose="020B0604020202020204" pitchFamily="34" charset="0"/>
              </a:rPr>
              <a:t> للمضيق</a:t>
            </a:r>
            <a:r>
              <a:rPr kumimoji="0" lang="en-US" altLang="en-US" sz="2400" b="0" i="0" u="sng" strike="noStrike" cap="none" normalizeH="0" baseline="0" dirty="0" smtClean="0">
                <a:ln>
                  <a:noFill/>
                </a:ln>
                <a:solidFill>
                  <a:schemeClr val="tx1"/>
                </a:solidFill>
                <a:effectLst/>
                <a:latin typeface="Arial" panose="020B0604020202020204" pitchFamily="34" charset="0"/>
              </a:rPr>
              <a:t>:</a:t>
            </a:r>
            <a:r>
              <a:rPr kumimoji="0" lang="en-US" altLang="en-US" sz="2400" b="0" i="0" u="none" strike="noStrike" cap="none" normalizeH="0" baseline="0" dirty="0" smtClean="0">
                <a:ln>
                  <a:noFill/>
                </a:ln>
                <a:solidFill>
                  <a:schemeClr val="tx1"/>
                </a:solidFill>
                <a:effectLst/>
                <a:latin typeface="Arial" panose="020B0604020202020204" pitchFamily="34" charset="0"/>
              </a:rPr>
              <a:t/>
            </a:r>
            <a:br>
              <a:rPr kumimoji="0" lang="en-US" altLang="en-US" sz="2400" b="0" i="0" u="none" strike="noStrike" cap="none" normalizeH="0" baseline="0" dirty="0" smtClean="0">
                <a:ln>
                  <a:noFill/>
                </a:ln>
                <a:solidFill>
                  <a:schemeClr val="tx1"/>
                </a:solidFill>
                <a:effectLst/>
                <a:latin typeface="Arial" panose="020B0604020202020204" pitchFamily="34" charset="0"/>
              </a:rPr>
            </a:br>
            <a:r>
              <a:rPr kumimoji="0" lang="ar-SA" altLang="en-US"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الأثر غالبًا</a:t>
            </a:r>
            <a:r>
              <a:rPr kumimoji="0" lang="en-US" altLang="en-US" sz="2400" b="0" i="0" u="none" strike="noStrike" cap="none" normalizeH="0" baseline="0" dirty="0" smtClean="0">
                <a:ln>
                  <a:noFill/>
                </a:ln>
                <a:solidFill>
                  <a:schemeClr val="tx1"/>
                </a:solidFill>
                <a:effectLst/>
                <a:latin typeface="Arial" panose="020B0604020202020204" pitchFamily="34" charset="0"/>
              </a:rPr>
              <a:t> </a:t>
            </a:r>
            <a:r>
              <a:rPr kumimoji="0" lang="ar-SA" altLang="en-US" sz="2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إيجابي قصير الأجل</a:t>
            </a:r>
            <a:r>
              <a:rPr kumimoji="0" lang="en-US" altLang="en-US" sz="2400" b="0" i="0" u="none" strike="noStrike" cap="none" normalizeH="0" baseline="0" dirty="0" smtClean="0">
                <a:ln>
                  <a:noFill/>
                </a:ln>
                <a:solidFill>
                  <a:schemeClr val="tx1"/>
                </a:solidFill>
                <a:effectLst/>
                <a:latin typeface="Arial" panose="020B0604020202020204" pitchFamily="34" charset="0"/>
              </a:rPr>
              <a:t> </a:t>
            </a:r>
            <a:r>
              <a:rPr kumimoji="0" lang="ar-SA" altLang="en-US"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على الدول المصدّرة (زيادة الإيرادات والسيولة)، مع بعض المخاطر التضخمية</a:t>
            </a:r>
            <a:r>
              <a:rPr kumimoji="0" lang="en-US" altLang="en-US" sz="2400" b="0" i="0" u="none" strike="noStrike" cap="none" normalizeH="0" baseline="0" dirty="0" smtClean="0">
                <a:ln>
                  <a:noFill/>
                </a:ln>
                <a:solidFill>
                  <a:schemeClr val="tx1"/>
                </a:solidFill>
                <a:effectLst/>
                <a:latin typeface="Arial" panose="020B0604020202020204" pitchFamily="34" charset="0"/>
              </a:rPr>
              <a:t>. </a:t>
            </a:r>
            <a:endParaRPr kumimoji="0" lang="ar-EG"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SA" altLang="en-US" sz="2400" b="0" i="0" u="sng" strike="noStrike" cap="none" normalizeH="0" baseline="0" dirty="0" smtClean="0">
                <a:ln>
                  <a:noFill/>
                </a:ln>
                <a:solidFill>
                  <a:schemeClr val="tx1"/>
                </a:solidFill>
                <a:effectLst/>
                <a:latin typeface="Arial" panose="020B0604020202020204" pitchFamily="34" charset="0"/>
                <a:cs typeface="Arial" panose="020B0604020202020204" pitchFamily="34" charset="0"/>
              </a:rPr>
              <a:t>في</a:t>
            </a:r>
            <a:r>
              <a:rPr kumimoji="0" lang="en-US" altLang="en-US" sz="2400" b="0" i="0" u="sng"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kumimoji="0" lang="ar-EG" altLang="en-US" sz="2400" b="0" i="0" u="sng" strike="noStrike" cap="none" normalizeH="0" baseline="0" dirty="0" smtClean="0">
                <a:ln>
                  <a:noFill/>
                </a:ln>
                <a:solidFill>
                  <a:schemeClr val="tx1"/>
                </a:solidFill>
                <a:effectLst/>
                <a:latin typeface="Arial" panose="020B0604020202020204" pitchFamily="34" charset="0"/>
                <a:cs typeface="Arial" panose="020B0604020202020204" pitchFamily="34" charset="0"/>
              </a:rPr>
              <a:t>حالة </a:t>
            </a:r>
            <a:r>
              <a:rPr kumimoji="0" lang="ar-SA" altLang="en-US" sz="2400" b="1" i="0" u="sng" strike="noStrike" cap="none" normalizeH="0" baseline="0" dirty="0" smtClean="0">
                <a:ln>
                  <a:noFill/>
                </a:ln>
                <a:solidFill>
                  <a:schemeClr val="tx1"/>
                </a:solidFill>
                <a:effectLst/>
                <a:latin typeface="Arial" panose="020B0604020202020204" pitchFamily="34" charset="0"/>
                <a:cs typeface="Arial" panose="020B0604020202020204" pitchFamily="34" charset="0"/>
              </a:rPr>
              <a:t>الإغلاق الكلي</a:t>
            </a:r>
            <a:r>
              <a:rPr kumimoji="0" lang="ar-EG" altLang="en-US" sz="2400" b="1" i="0" u="sng" strike="noStrike" cap="none" normalizeH="0" baseline="0" dirty="0" smtClean="0">
                <a:ln>
                  <a:noFill/>
                </a:ln>
                <a:solidFill>
                  <a:schemeClr val="tx1"/>
                </a:solidFill>
                <a:effectLst/>
                <a:latin typeface="Arial" panose="020B0604020202020204" pitchFamily="34" charset="0"/>
                <a:cs typeface="Arial" panose="020B0604020202020204" pitchFamily="34" charset="0"/>
              </a:rPr>
              <a:t> للمضيق</a:t>
            </a:r>
            <a:r>
              <a:rPr kumimoji="0" lang="en-US" altLang="en-US" sz="2400" b="0" i="0" u="sng" strike="noStrike" cap="none" normalizeH="0" baseline="0" dirty="0" smtClean="0">
                <a:ln>
                  <a:noFill/>
                </a:ln>
                <a:solidFill>
                  <a:schemeClr val="tx1"/>
                </a:solidFill>
                <a:effectLst/>
                <a:latin typeface="Arial" panose="020B0604020202020204" pitchFamily="34" charset="0"/>
              </a:rPr>
              <a:t>:</a:t>
            </a:r>
            <a:r>
              <a:rPr kumimoji="0" lang="en-US" altLang="en-US" sz="2400" b="0" i="0" u="none" strike="noStrike" cap="none" normalizeH="0" baseline="0" dirty="0" smtClean="0">
                <a:ln>
                  <a:noFill/>
                </a:ln>
                <a:solidFill>
                  <a:schemeClr val="tx1"/>
                </a:solidFill>
                <a:effectLst/>
                <a:latin typeface="Arial" panose="020B0604020202020204" pitchFamily="34" charset="0"/>
              </a:rPr>
              <a:t/>
            </a:r>
            <a:br>
              <a:rPr kumimoji="0" lang="en-US" altLang="en-US" sz="2400" b="0" i="0" u="none" strike="noStrike" cap="none" normalizeH="0" baseline="0" dirty="0" smtClean="0">
                <a:ln>
                  <a:noFill/>
                </a:ln>
                <a:solidFill>
                  <a:schemeClr val="tx1"/>
                </a:solidFill>
                <a:effectLst/>
                <a:latin typeface="Arial" panose="020B0604020202020204" pitchFamily="34" charset="0"/>
              </a:rPr>
            </a:br>
            <a:r>
              <a:rPr kumimoji="0" lang="ar-SA" altLang="en-US"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يتحول الأثر إلى</a:t>
            </a:r>
            <a:r>
              <a:rPr kumimoji="0" lang="en-US" altLang="en-US" sz="2400" b="0" i="0" u="none" strike="noStrike" cap="none" normalizeH="0" baseline="0" dirty="0" smtClean="0">
                <a:ln>
                  <a:noFill/>
                </a:ln>
                <a:solidFill>
                  <a:schemeClr val="tx1"/>
                </a:solidFill>
                <a:effectLst/>
                <a:latin typeface="Arial" panose="020B0604020202020204" pitchFamily="34" charset="0"/>
              </a:rPr>
              <a:t> </a:t>
            </a:r>
            <a:r>
              <a:rPr kumimoji="0" lang="ar-SA" altLang="en-US" sz="2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سلبي حاد</a:t>
            </a:r>
            <a:r>
              <a:rPr kumimoji="0" lang="en-US" altLang="en-US" sz="2400" b="0" i="0" u="none" strike="noStrike" cap="none" normalizeH="0" baseline="0" dirty="0" smtClean="0">
                <a:ln>
                  <a:noFill/>
                </a:ln>
                <a:solidFill>
                  <a:schemeClr val="tx1"/>
                </a:solidFill>
                <a:effectLst/>
                <a:latin typeface="Arial" panose="020B0604020202020204" pitchFamily="34" charset="0"/>
              </a:rPr>
              <a:t>، </a:t>
            </a:r>
            <a:r>
              <a:rPr kumimoji="0" lang="ar-SA" altLang="en-US"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حيث تنتقل الدول </a:t>
            </a:r>
            <a:r>
              <a:rPr kumimoji="0" lang="ar-EG" altLang="en-US"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المصدرة للنفط </a:t>
            </a:r>
          </a:p>
          <a:p>
            <a:pPr marL="0" marR="0" lvl="0" indent="0" algn="r" defTabSz="914400" rtl="1" eaLnBrk="0" fontAlgn="base" latinLnBrk="0" hangingPunct="0">
              <a:lnSpc>
                <a:spcPct val="100000"/>
              </a:lnSpc>
              <a:spcBef>
                <a:spcPct val="0"/>
              </a:spcBef>
              <a:spcAft>
                <a:spcPct val="0"/>
              </a:spcAft>
              <a:buClrTx/>
              <a:buSzTx/>
              <a:buNone/>
              <a:tabLst/>
            </a:pPr>
            <a:r>
              <a:rPr kumimoji="0" lang="ar-SA" altLang="en-US"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من</a:t>
            </a:r>
            <a:r>
              <a:rPr kumimoji="0" lang="en-US" altLang="en-US" sz="2400" b="0" i="0" u="none" strike="noStrike" cap="none" normalizeH="0" baseline="0" dirty="0" smtClean="0">
                <a:ln>
                  <a:noFill/>
                </a:ln>
                <a:solidFill>
                  <a:schemeClr val="tx1"/>
                </a:solidFill>
                <a:effectLst/>
                <a:latin typeface="Arial" panose="020B0604020202020204" pitchFamily="34" charset="0"/>
              </a:rPr>
              <a:t>:</a:t>
            </a:r>
            <a:r>
              <a:rPr kumimoji="0" lang="ar-EG" altLang="en-US" sz="2400" b="0" i="0" u="none" strike="noStrike" cap="none" normalizeH="0" baseline="0" dirty="0" smtClean="0">
                <a:ln>
                  <a:noFill/>
                </a:ln>
                <a:solidFill>
                  <a:schemeClr val="tx1"/>
                </a:solidFill>
                <a:effectLst/>
                <a:latin typeface="Arial" panose="020B0604020202020204" pitchFamily="34" charset="0"/>
              </a:rPr>
              <a:t> </a:t>
            </a:r>
            <a:r>
              <a:rPr kumimoji="0" lang="ar-SA" altLang="en-US" sz="2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فائض سيولة + إيرادات مرتفعة</a:t>
            </a:r>
            <a:r>
              <a:rPr kumimoji="0" lang="en-US" altLang="en-US" sz="2400" b="0" i="0" u="none" strike="noStrike" cap="none" normalizeH="0" baseline="0" dirty="0" smtClean="0">
                <a:ln>
                  <a:noFill/>
                </a:ln>
                <a:solidFill>
                  <a:schemeClr val="tx1"/>
                </a:solidFill>
                <a:effectLst/>
                <a:latin typeface="Arial" panose="020B0604020202020204" pitchFamily="34" charset="0"/>
              </a:rPr>
              <a:t/>
            </a:r>
            <a:br>
              <a:rPr kumimoji="0" lang="en-US" altLang="en-US" sz="2400" b="0" i="0" u="none" strike="noStrike" cap="none" normalizeH="0" baseline="0" dirty="0" smtClean="0">
                <a:ln>
                  <a:noFill/>
                </a:ln>
                <a:solidFill>
                  <a:schemeClr val="tx1"/>
                </a:solidFill>
                <a:effectLst/>
                <a:latin typeface="Arial" panose="020B0604020202020204" pitchFamily="34" charset="0"/>
              </a:rPr>
            </a:br>
            <a:r>
              <a:rPr kumimoji="0" lang="ar-SA" altLang="en-US"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إلى</a:t>
            </a:r>
            <a:r>
              <a:rPr kumimoji="0" lang="ar-EG" altLang="en-US"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kumimoji="0" lang="ar-SA" altLang="en-US" sz="2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نقص سيولة + تراجع الإيرادات + ضغوط مالية ونقدية</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39895708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873" y="117905"/>
            <a:ext cx="9288294" cy="6198920"/>
          </a:xfrm>
        </p:spPr>
        <p:txBody>
          <a:bodyPr>
            <a:normAutofit fontScale="92500" lnSpcReduction="10000"/>
          </a:bodyPr>
          <a:lstStyle/>
          <a:p>
            <a:pPr algn="r" rtl="1"/>
            <a:r>
              <a:rPr lang="ar-SA" sz="2000" b="1" u="sng" dirty="0">
                <a:solidFill>
                  <a:schemeClr val="accent2"/>
                </a:solidFill>
              </a:rPr>
              <a:t>ثالثًا: </a:t>
            </a:r>
            <a:r>
              <a:rPr lang="ar-SA" sz="2400" b="1" u="sng" dirty="0" smtClean="0">
                <a:solidFill>
                  <a:schemeClr val="accent2"/>
                </a:solidFill>
              </a:rPr>
              <a:t>التأثيرات</a:t>
            </a:r>
            <a:r>
              <a:rPr lang="ar-EG" sz="2400" b="1" u="sng" dirty="0" smtClean="0">
                <a:solidFill>
                  <a:schemeClr val="accent2"/>
                </a:solidFill>
              </a:rPr>
              <a:t> المالية والنقدية</a:t>
            </a:r>
            <a:r>
              <a:rPr lang="ar-SA" sz="2400" b="1" u="sng" dirty="0" smtClean="0">
                <a:solidFill>
                  <a:schemeClr val="accent2"/>
                </a:solidFill>
              </a:rPr>
              <a:t> </a:t>
            </a:r>
            <a:r>
              <a:rPr lang="ar-SA" sz="2400" b="1" u="sng" dirty="0">
                <a:solidFill>
                  <a:schemeClr val="accent2"/>
                </a:solidFill>
              </a:rPr>
              <a:t>المحتملة </a:t>
            </a:r>
            <a:r>
              <a:rPr lang="ar-SA" sz="2400" b="1" u="sng" dirty="0" smtClean="0">
                <a:solidFill>
                  <a:schemeClr val="accent2"/>
                </a:solidFill>
              </a:rPr>
              <a:t>لأي </a:t>
            </a:r>
            <a:r>
              <a:rPr lang="ar-SA" sz="2400" b="1" u="sng" dirty="0">
                <a:solidFill>
                  <a:schemeClr val="accent2"/>
                </a:solidFill>
              </a:rPr>
              <a:t>إغلاق أو اضطراب في مضيق </a:t>
            </a:r>
            <a:r>
              <a:rPr lang="ar-SA" sz="2400" b="1" u="sng" dirty="0" smtClean="0">
                <a:solidFill>
                  <a:schemeClr val="accent2"/>
                </a:solidFill>
              </a:rPr>
              <a:t>هرمز</a:t>
            </a:r>
            <a:r>
              <a:rPr lang="ar-EG" sz="2400" b="1" u="sng" dirty="0" smtClean="0">
                <a:solidFill>
                  <a:schemeClr val="accent2"/>
                </a:solidFill>
              </a:rPr>
              <a:t>  </a:t>
            </a:r>
            <a:r>
              <a:rPr lang="ar-EG" sz="2400" b="1" u="sng" dirty="0">
                <a:solidFill>
                  <a:schemeClr val="accent2"/>
                </a:solidFill>
              </a:rPr>
              <a:t>علي الاقتصاد العالمي </a:t>
            </a:r>
            <a:r>
              <a:rPr lang="ar-EG" sz="2400" b="1" u="sng" dirty="0" smtClean="0">
                <a:solidFill>
                  <a:schemeClr val="accent2"/>
                </a:solidFill>
              </a:rPr>
              <a:t>: </a:t>
            </a:r>
            <a:r>
              <a:rPr lang="ar-EG" sz="2200" dirty="0" smtClean="0">
                <a:solidFill>
                  <a:schemeClr val="tx1"/>
                </a:solidFill>
              </a:rPr>
              <a:t>ستتأثر كلا من الدول المصدرة للنفط والدول المستوردة له بالتأثيرات التي تحدث علي المستوي العالمي ولكن بدرجات متفاوتة</a:t>
            </a:r>
            <a:endParaRPr lang="en-US" sz="1900" dirty="0" smtClean="0">
              <a:solidFill>
                <a:schemeClr val="tx1"/>
              </a:solidFill>
            </a:endParaRPr>
          </a:p>
          <a:p>
            <a:pPr algn="r" rtl="1"/>
            <a:r>
              <a:rPr lang="ar-EG" sz="2400" b="1" dirty="0">
                <a:solidFill>
                  <a:schemeClr val="accent2"/>
                </a:solidFill>
              </a:rPr>
              <a:t>ا</a:t>
            </a:r>
            <a:r>
              <a:rPr lang="ar-SA" sz="2400" b="1" dirty="0" smtClean="0">
                <a:solidFill>
                  <a:schemeClr val="accent2"/>
                </a:solidFill>
              </a:rPr>
              <a:t>لتأثيرات </a:t>
            </a:r>
            <a:r>
              <a:rPr lang="ar-SA" sz="2400" b="1" dirty="0">
                <a:solidFill>
                  <a:schemeClr val="accent2"/>
                </a:solidFill>
              </a:rPr>
              <a:t>على الأسواق المالية</a:t>
            </a:r>
            <a:endParaRPr lang="en-US" sz="2400" dirty="0">
              <a:solidFill>
                <a:schemeClr val="accent2"/>
              </a:solidFill>
            </a:endParaRPr>
          </a:p>
          <a:p>
            <a:pPr lvl="0" algn="r" rtl="1"/>
            <a:r>
              <a:rPr lang="ar-SA" b="1" dirty="0" smtClean="0"/>
              <a:t>تقلبات </a:t>
            </a:r>
            <a:r>
              <a:rPr lang="ar-SA" b="1" dirty="0"/>
              <a:t>حادة في أسواق الأسهم العالمية</a:t>
            </a:r>
            <a:endParaRPr lang="en-US" b="1" dirty="0"/>
          </a:p>
          <a:p>
            <a:pPr lvl="0" algn="r" rtl="1"/>
            <a:r>
              <a:rPr lang="ar-SA" b="1" dirty="0"/>
              <a:t>ارتفاع أسعار النفط والعقود الآجلة</a:t>
            </a:r>
            <a:endParaRPr lang="en-US" b="1" dirty="0"/>
          </a:p>
          <a:p>
            <a:pPr lvl="0" algn="r" rtl="1"/>
            <a:r>
              <a:rPr lang="ar-SA" b="1" dirty="0"/>
              <a:t>زيادة الطلب على الأصول الآمنة (مثل الذهب والدولار الأمريكي)</a:t>
            </a:r>
            <a:endParaRPr lang="en-US" b="1" dirty="0"/>
          </a:p>
          <a:p>
            <a:pPr algn="r" rtl="1"/>
            <a:r>
              <a:rPr lang="ar-EG" sz="2400" b="1" dirty="0">
                <a:solidFill>
                  <a:schemeClr val="accent2"/>
                </a:solidFill>
              </a:rPr>
              <a:t>ا</a:t>
            </a:r>
            <a:r>
              <a:rPr lang="ar-SA" sz="2400" b="1" dirty="0" smtClean="0">
                <a:solidFill>
                  <a:schemeClr val="accent2"/>
                </a:solidFill>
              </a:rPr>
              <a:t>لتأثيرات </a:t>
            </a:r>
            <a:r>
              <a:rPr lang="ar-SA" sz="2400" b="1" dirty="0">
                <a:solidFill>
                  <a:schemeClr val="accent2"/>
                </a:solidFill>
              </a:rPr>
              <a:t>النقدية</a:t>
            </a:r>
            <a:endParaRPr lang="en-US" sz="2400" dirty="0">
              <a:solidFill>
                <a:schemeClr val="accent2"/>
              </a:solidFill>
            </a:endParaRPr>
          </a:p>
          <a:p>
            <a:pPr lvl="0" algn="r" rtl="1"/>
            <a:r>
              <a:rPr lang="ar-SA" b="1" dirty="0"/>
              <a:t>ضغوط تضخمية نتيجة ارتفاع أسعار الطاقة</a:t>
            </a:r>
            <a:endParaRPr lang="en-US" b="1" dirty="0"/>
          </a:p>
          <a:p>
            <a:pPr lvl="0" algn="r" rtl="1"/>
            <a:r>
              <a:rPr lang="ar-SA" b="1" dirty="0"/>
              <a:t>تدخلات البنوك المركزية (رفع أسعار الفائدة أو سياسات احترازية)</a:t>
            </a:r>
            <a:endParaRPr lang="en-US" b="1" dirty="0"/>
          </a:p>
          <a:p>
            <a:pPr lvl="0" algn="r" rtl="1"/>
            <a:r>
              <a:rPr lang="ar-SA" b="1" dirty="0"/>
              <a:t>تغيرات في أسعار الصرف، خاصة في الدول المستوردة للطاقة</a:t>
            </a:r>
            <a:endParaRPr lang="en-US" b="1" dirty="0"/>
          </a:p>
          <a:p>
            <a:pPr algn="r" rtl="1"/>
            <a:r>
              <a:rPr lang="ar-EG" sz="2400" b="1" dirty="0">
                <a:solidFill>
                  <a:schemeClr val="accent2"/>
                </a:solidFill>
              </a:rPr>
              <a:t>ا</a:t>
            </a:r>
            <a:r>
              <a:rPr lang="ar-SA" sz="2400" b="1" dirty="0" smtClean="0">
                <a:solidFill>
                  <a:schemeClr val="accent2"/>
                </a:solidFill>
              </a:rPr>
              <a:t>لتأثيرات </a:t>
            </a:r>
            <a:r>
              <a:rPr lang="ar-SA" sz="2400" b="1" dirty="0">
                <a:solidFill>
                  <a:schemeClr val="accent2"/>
                </a:solidFill>
              </a:rPr>
              <a:t>الاقتصادية الكلية</a:t>
            </a:r>
            <a:endParaRPr lang="en-US" sz="2400" dirty="0">
              <a:solidFill>
                <a:schemeClr val="accent2"/>
              </a:solidFill>
            </a:endParaRPr>
          </a:p>
          <a:p>
            <a:pPr lvl="0" algn="r" rtl="1"/>
            <a:r>
              <a:rPr lang="ar-SA" b="1" dirty="0"/>
              <a:t>تباطؤ النمو الاقتصادي العالمي</a:t>
            </a:r>
            <a:endParaRPr lang="en-US" b="1" dirty="0"/>
          </a:p>
          <a:p>
            <a:pPr lvl="0" algn="r" rtl="1"/>
            <a:r>
              <a:rPr lang="ar-SA" b="1" dirty="0"/>
              <a:t>ارتفاع تكاليف الإنتاج والنقل</a:t>
            </a:r>
            <a:endParaRPr lang="en-US" b="1" dirty="0"/>
          </a:p>
          <a:p>
            <a:pPr lvl="0" algn="r" rtl="1"/>
            <a:r>
              <a:rPr lang="ar-SA" b="1" dirty="0"/>
              <a:t>اختلال في ميزان المدفوعات للدول المستوردة</a:t>
            </a:r>
            <a:endParaRPr lang="en-US" b="1" dirty="0"/>
          </a:p>
          <a:p>
            <a:pPr lvl="0" algn="r" rtl="1"/>
            <a:r>
              <a:rPr lang="ar-SA" b="1" dirty="0"/>
              <a:t>احتمالية حدوث ركود تضخمي</a:t>
            </a:r>
            <a:r>
              <a:rPr lang="en-US" b="1" dirty="0"/>
              <a:t> (Stagflation) </a:t>
            </a:r>
            <a:r>
              <a:rPr lang="ar-SA" b="1" dirty="0"/>
              <a:t>في بعض الاقتصادات</a:t>
            </a:r>
            <a:endParaRPr lang="en-US" b="1" dirty="0"/>
          </a:p>
          <a:p>
            <a:pPr algn="r" rtl="1"/>
            <a:endParaRPr lang="en-US" dirty="0"/>
          </a:p>
        </p:txBody>
      </p:sp>
    </p:spTree>
    <p:extLst>
      <p:ext uri="{BB962C8B-B14F-4D97-AF65-F5344CB8AC3E}">
        <p14:creationId xmlns:p14="http://schemas.microsoft.com/office/powerpoint/2010/main" xmlns="" val="30388507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2555" y="335903"/>
            <a:ext cx="8891447" cy="5705460"/>
          </a:xfrm>
        </p:spPr>
        <p:txBody>
          <a:bodyPr/>
          <a:lstStyle/>
          <a:p>
            <a:pPr algn="r" rtl="1"/>
            <a:r>
              <a:rPr lang="ar-EG" dirty="0" smtClean="0"/>
              <a:t>وسنتناول </a:t>
            </a:r>
            <a:r>
              <a:rPr lang="ar-EG" dirty="0"/>
              <a:t>ثالثًا: التأثيرات المالية والنقدية المحتملة لأي إغلاق أو اضطراب في مضيق هرمز  علي الاقتصاد العالمي  </a:t>
            </a:r>
            <a:r>
              <a:rPr lang="ar-EG" dirty="0" smtClean="0"/>
              <a:t>بالتفصيل في المحاضرة القادمة ان شاء الله</a:t>
            </a:r>
            <a:endParaRPr lang="en-US" dirty="0"/>
          </a:p>
        </p:txBody>
      </p:sp>
    </p:spTree>
    <p:extLst>
      <p:ext uri="{BB962C8B-B14F-4D97-AF65-F5344CB8AC3E}">
        <p14:creationId xmlns:p14="http://schemas.microsoft.com/office/powerpoint/2010/main" xmlns="" val="4145399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926" y="102637"/>
            <a:ext cx="9871787" cy="6428792"/>
          </a:xfrm>
        </p:spPr>
        <p:txBody>
          <a:bodyPr>
            <a:normAutofit/>
          </a:bodyPr>
          <a:lstStyle/>
          <a:p>
            <a:pPr algn="r" rtl="1"/>
            <a:r>
              <a:rPr lang="ar-SA" sz="2000" b="1" u="sng" dirty="0" smtClean="0"/>
              <a:t>الأهداف </a:t>
            </a:r>
            <a:r>
              <a:rPr lang="ar-SA" sz="2000" b="1" u="sng" dirty="0"/>
              <a:t>الرئيسية</a:t>
            </a:r>
            <a:endParaRPr lang="en-US" sz="2000" u="sng" dirty="0"/>
          </a:p>
          <a:p>
            <a:pPr lvl="0" algn="r" rtl="1"/>
            <a:r>
              <a:rPr lang="ar-SA" sz="2000" b="1" dirty="0"/>
              <a:t>تحرير التجارة الدولية</a:t>
            </a:r>
            <a:r>
              <a:rPr lang="en-US" sz="2000" dirty="0"/>
              <a:t>: </a:t>
            </a:r>
            <a:r>
              <a:rPr lang="ar-SA" sz="2000" dirty="0"/>
              <a:t>إزالة الحواجز الجمركية وغير الجمركية أمام السلع والخدمات</a:t>
            </a:r>
            <a:r>
              <a:rPr lang="en-US" sz="2000" dirty="0"/>
              <a:t>.</a:t>
            </a:r>
          </a:p>
          <a:p>
            <a:pPr lvl="0" algn="r" rtl="1"/>
            <a:r>
              <a:rPr lang="ar-SA" sz="2000" b="1" dirty="0"/>
              <a:t>وضع قواعد واضحة</a:t>
            </a:r>
            <a:r>
              <a:rPr lang="en-US" sz="2000" dirty="0"/>
              <a:t>: </a:t>
            </a:r>
            <a:r>
              <a:rPr lang="ar-SA" sz="2000" dirty="0"/>
              <a:t>تسوية النزاعات، حماية حقوق الملكية الفكرية، وضمان المنافسة العادلة</a:t>
            </a:r>
            <a:r>
              <a:rPr lang="en-US" sz="2000" dirty="0"/>
              <a:t>.</a:t>
            </a:r>
          </a:p>
          <a:p>
            <a:pPr lvl="0" algn="r" rtl="1"/>
            <a:r>
              <a:rPr lang="ar-SA" sz="2000" b="1" dirty="0"/>
              <a:t>تعزيز التنمية الاقتصادية</a:t>
            </a:r>
            <a:r>
              <a:rPr lang="en-US" sz="2000" dirty="0"/>
              <a:t>: </a:t>
            </a:r>
            <a:r>
              <a:rPr lang="ar-SA" sz="2000" dirty="0"/>
              <a:t>دعم الدول النامية لتتمكن من المشاركة الفاعلة في التجارة العالمية</a:t>
            </a:r>
            <a:r>
              <a:rPr lang="en-US" sz="2000" dirty="0"/>
              <a:t>.</a:t>
            </a:r>
          </a:p>
          <a:p>
            <a:pPr lvl="0" algn="r" rtl="1"/>
            <a:r>
              <a:rPr lang="ar-SA" sz="2000" b="1" dirty="0"/>
              <a:t>الشفافية والاستقرار</a:t>
            </a:r>
            <a:r>
              <a:rPr lang="en-US" sz="2000" dirty="0"/>
              <a:t>: </a:t>
            </a:r>
            <a:r>
              <a:rPr lang="ar-SA" sz="2000" dirty="0"/>
              <a:t>نشر المعلومات والإحصاءات التجارية، وإصدار تقارير حول السياسات التجارية للدول</a:t>
            </a:r>
            <a:r>
              <a:rPr lang="en-US" sz="2000" dirty="0" smtClean="0"/>
              <a:t>.</a:t>
            </a:r>
            <a:endParaRPr lang="ar-EG" sz="2000" dirty="0" smtClean="0"/>
          </a:p>
          <a:p>
            <a:pPr lvl="0" algn="r" rtl="1"/>
            <a:endParaRPr lang="en-US" sz="2000" dirty="0"/>
          </a:p>
          <a:p>
            <a:pPr algn="r" rtl="1"/>
            <a:r>
              <a:rPr lang="ar-SA" sz="2000" b="1" u="sng" dirty="0"/>
              <a:t>الأدوات والسياسات</a:t>
            </a:r>
            <a:endParaRPr lang="en-US" sz="1050" u="sng" dirty="0"/>
          </a:p>
          <a:p>
            <a:pPr lvl="0" algn="r" rtl="1"/>
            <a:r>
              <a:rPr lang="ar-SA" sz="2000" b="1" dirty="0"/>
              <a:t>اتفاقيات التجارة الدولية</a:t>
            </a:r>
            <a:r>
              <a:rPr lang="en-US" sz="2000" dirty="0"/>
              <a:t>: </a:t>
            </a:r>
            <a:r>
              <a:rPr lang="ar-SA" sz="2000" dirty="0"/>
              <a:t>مثل</a:t>
            </a:r>
            <a:r>
              <a:rPr lang="en-US" sz="2000" dirty="0"/>
              <a:t>:</a:t>
            </a:r>
            <a:endParaRPr lang="en-US" sz="1400" dirty="0"/>
          </a:p>
          <a:p>
            <a:pPr lvl="1" algn="r" rtl="1"/>
            <a:r>
              <a:rPr lang="en-US" sz="1800" dirty="0"/>
              <a:t>GATT </a:t>
            </a:r>
            <a:r>
              <a:rPr lang="ar-EG" sz="1800" dirty="0"/>
              <a:t> </a:t>
            </a:r>
            <a:r>
              <a:rPr lang="ar-SA" sz="1800" dirty="0"/>
              <a:t>البضائع</a:t>
            </a:r>
            <a:endParaRPr lang="en-US" sz="1400" dirty="0"/>
          </a:p>
          <a:p>
            <a:pPr lvl="1" algn="r" rtl="1"/>
            <a:r>
              <a:rPr lang="en-US" sz="1800" dirty="0"/>
              <a:t>GATS </a:t>
            </a:r>
            <a:r>
              <a:rPr lang="ar-EG" sz="1800" dirty="0"/>
              <a:t> </a:t>
            </a:r>
            <a:r>
              <a:rPr lang="ar-SA" sz="1800" dirty="0"/>
              <a:t>الخدمات</a:t>
            </a:r>
            <a:endParaRPr lang="ar-EG" sz="1800" dirty="0"/>
          </a:p>
          <a:p>
            <a:pPr lvl="1" algn="r" rtl="1"/>
            <a:r>
              <a:rPr lang="en-US" sz="1800" dirty="0"/>
              <a:t>TRIPS </a:t>
            </a:r>
            <a:r>
              <a:rPr lang="ar-EG" sz="1800" dirty="0"/>
              <a:t> </a:t>
            </a:r>
            <a:r>
              <a:rPr lang="ar-SA" sz="1800" dirty="0"/>
              <a:t>حقوق الملكية الفكرية</a:t>
            </a:r>
            <a:endParaRPr lang="en-US" sz="1400" dirty="0"/>
          </a:p>
          <a:p>
            <a:pPr algn="r" rtl="1"/>
            <a:endParaRPr lang="en-US" dirty="0"/>
          </a:p>
        </p:txBody>
      </p:sp>
    </p:spTree>
    <p:extLst>
      <p:ext uri="{BB962C8B-B14F-4D97-AF65-F5344CB8AC3E}">
        <p14:creationId xmlns:p14="http://schemas.microsoft.com/office/powerpoint/2010/main" xmlns="" val="833186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6532" y="345232"/>
            <a:ext cx="9694506" cy="6298163"/>
          </a:xfrm>
        </p:spPr>
        <p:txBody>
          <a:bodyPr>
            <a:normAutofit lnSpcReduction="10000"/>
          </a:bodyPr>
          <a:lstStyle/>
          <a:p>
            <a:pPr algn="r" rtl="1"/>
            <a:r>
              <a:rPr lang="ar-SA" sz="2000" b="1" u="sng" dirty="0"/>
              <a:t>الانتقادات </a:t>
            </a:r>
            <a:r>
              <a:rPr lang="ar-SA" sz="2000" b="1" u="sng" dirty="0" smtClean="0"/>
              <a:t>والتحديات</a:t>
            </a:r>
            <a:r>
              <a:rPr lang="ar-EG" sz="2000" b="1" u="sng" dirty="0" smtClean="0"/>
              <a:t> الموجهة لمنظمة التجارة العالمية:</a:t>
            </a:r>
            <a:endParaRPr lang="en-US" sz="2000" u="sng" dirty="0"/>
          </a:p>
          <a:p>
            <a:pPr lvl="0" algn="r" rtl="1"/>
            <a:r>
              <a:rPr lang="ar-SA" sz="2000" b="1" dirty="0"/>
              <a:t>الهيمنة الاقتصادية للدول الكبرى</a:t>
            </a:r>
            <a:r>
              <a:rPr lang="en-US" sz="2000" dirty="0"/>
              <a:t>: </a:t>
            </a:r>
            <a:r>
              <a:rPr lang="ar-SA" sz="2000" dirty="0"/>
              <a:t>بعض الدول الكبرى تؤثر بشكل كبير على صياغة القواعد التجارية لصالحها</a:t>
            </a:r>
            <a:r>
              <a:rPr lang="en-US" sz="2000" dirty="0"/>
              <a:t>.</a:t>
            </a:r>
          </a:p>
          <a:p>
            <a:pPr lvl="0" algn="r" rtl="1"/>
            <a:r>
              <a:rPr lang="ar-SA" sz="2000" b="1" dirty="0"/>
              <a:t>تأثير سلبي على الصناعات المحلية في الدول النامية</a:t>
            </a:r>
            <a:r>
              <a:rPr lang="en-US" sz="2000" dirty="0"/>
              <a:t>: </a:t>
            </a:r>
            <a:r>
              <a:rPr lang="ar-SA" sz="2000" dirty="0"/>
              <a:t>فتح الأسواق أحيانًا يؤدي إلى منافسة شديدة للمنتجات المحلية</a:t>
            </a:r>
            <a:r>
              <a:rPr lang="en-US" sz="2000" dirty="0"/>
              <a:t>.</a:t>
            </a:r>
          </a:p>
          <a:p>
            <a:pPr lvl="0" algn="r" rtl="1"/>
            <a:r>
              <a:rPr lang="ar-SA" sz="2000" b="1" dirty="0"/>
              <a:t>بطء اتخاذ القرارات</a:t>
            </a:r>
            <a:r>
              <a:rPr lang="en-US" sz="2000" dirty="0"/>
              <a:t>: </a:t>
            </a:r>
            <a:r>
              <a:rPr lang="ar-SA" sz="2000" dirty="0"/>
              <a:t>بسبب </a:t>
            </a:r>
            <a:r>
              <a:rPr lang="ar-EG" sz="2000" dirty="0" smtClean="0"/>
              <a:t>ضرورة </a:t>
            </a:r>
            <a:r>
              <a:rPr lang="ar-SA" sz="2000" dirty="0" smtClean="0"/>
              <a:t>توافق </a:t>
            </a:r>
            <a:r>
              <a:rPr lang="ar-SA" sz="2000" dirty="0"/>
              <a:t>الدول الأعضاء، مما يؤدي أحيانًا لتأخر تحديث الاتفاقيات</a:t>
            </a:r>
            <a:r>
              <a:rPr lang="en-US" sz="2000" dirty="0"/>
              <a:t>.</a:t>
            </a:r>
          </a:p>
          <a:p>
            <a:pPr lvl="0" algn="r" rtl="1"/>
            <a:r>
              <a:rPr lang="ar-SA" sz="2000" b="1" dirty="0"/>
              <a:t>التركيز على التجارة أكثر من التنمية</a:t>
            </a:r>
            <a:r>
              <a:rPr lang="en-US" sz="2000" dirty="0"/>
              <a:t>: </a:t>
            </a:r>
            <a:r>
              <a:rPr lang="ar-SA" sz="2000" dirty="0"/>
              <a:t>بعض الانتقادات تشير إلى أن المنظمة تعطي الأولوية للمصالح التجارية على القضايا الاجتماعية </a:t>
            </a:r>
            <a:r>
              <a:rPr lang="ar-SA" sz="2000" dirty="0" smtClean="0"/>
              <a:t>والبيئية</a:t>
            </a:r>
            <a:r>
              <a:rPr lang="en-US" sz="2000" dirty="0" smtClean="0"/>
              <a:t>.</a:t>
            </a:r>
            <a:endParaRPr lang="ar-EG" sz="2000" dirty="0" smtClean="0"/>
          </a:p>
          <a:p>
            <a:pPr lvl="0" algn="r" rtl="1"/>
            <a:endParaRPr lang="ar-EG" sz="2000" dirty="0"/>
          </a:p>
          <a:p>
            <a:pPr lvl="0" algn="r" rtl="1"/>
            <a:r>
              <a:rPr lang="ar-EG" sz="2000" b="1" dirty="0" smtClean="0"/>
              <a:t>علاقة </a:t>
            </a:r>
            <a:r>
              <a:rPr lang="ar-SA" sz="2000" b="1" dirty="0" smtClean="0"/>
              <a:t>العراق </a:t>
            </a:r>
            <a:r>
              <a:rPr lang="ar-SA" sz="2000" b="1" dirty="0"/>
              <a:t>بمنظمة التجارة العالمية</a:t>
            </a:r>
            <a:r>
              <a:rPr lang="en-US" sz="2000" b="1" dirty="0"/>
              <a:t> (WTO) </a:t>
            </a:r>
            <a:r>
              <a:rPr lang="ar-SA" sz="2000" b="1" dirty="0"/>
              <a:t>منذ </a:t>
            </a:r>
            <a:r>
              <a:rPr lang="ar-SA" sz="2000" b="1" dirty="0" smtClean="0"/>
              <a:t>ا</a:t>
            </a:r>
            <a:r>
              <a:rPr lang="ar-EG" sz="2000" b="1" dirty="0" smtClean="0"/>
              <a:t>لانضمام</a:t>
            </a:r>
            <a:r>
              <a:rPr lang="ar-SA" sz="2000" b="1" dirty="0" smtClean="0"/>
              <a:t> </a:t>
            </a:r>
            <a:r>
              <a:rPr lang="ar-SA" sz="2000" b="1" dirty="0"/>
              <a:t>رسميًا إلى المنظمة عام 2004</a:t>
            </a:r>
            <a:r>
              <a:rPr lang="ar-SA" sz="2000" dirty="0" smtClean="0"/>
              <a:t>،</a:t>
            </a:r>
            <a:endParaRPr lang="ar-EG" sz="2000" dirty="0" smtClean="0"/>
          </a:p>
          <a:p>
            <a:pPr algn="r" rtl="1"/>
            <a:r>
              <a:rPr lang="ar-SA" sz="2000" dirty="0"/>
              <a:t>منذ انضمام العراق إلى منظمة التجارة العالمية عام 2004، طبق برامج وسياسات تهدف إلى تخفيض الحواجز الجمركية، تحديث الجمارك، تحرير الأسواق والخدمات، وحماية الملكية الفكرية. وقد ساعد ذلك على </a:t>
            </a:r>
            <a:r>
              <a:rPr lang="ar-SA" sz="2000" b="1" dirty="0"/>
              <a:t>زيادة التجارة والاستثمار، تحسين جودة السلع والخدمات، وتعزيز التنافسية الاقتصادية</a:t>
            </a:r>
            <a:r>
              <a:rPr lang="en-US" sz="2000" dirty="0"/>
              <a:t>. </a:t>
            </a:r>
            <a:r>
              <a:rPr lang="ar-SA" sz="2000" dirty="0"/>
              <a:t>من الناحية الاجتماعية، أسهمت هذه السياسات في </a:t>
            </a:r>
            <a:r>
              <a:rPr lang="ar-SA" sz="2000" b="1" dirty="0"/>
              <a:t>تحسين وصول المواطنين للمنتجات والخدمات، خلق فرص عمل جديدة، ورفع مستوى المعيشة</a:t>
            </a:r>
            <a:r>
              <a:rPr lang="ar-SA" sz="2000" dirty="0"/>
              <a:t>، رغم بعض التحديات التي واجهتها الصناعات المحلية التقليدية في التكيف مع المنافسة العالمية</a:t>
            </a:r>
            <a:r>
              <a:rPr lang="en-US" sz="2000" dirty="0"/>
              <a:t>.</a:t>
            </a:r>
          </a:p>
          <a:p>
            <a:pPr lvl="0" algn="r" rtl="1"/>
            <a:endParaRPr lang="en-US" dirty="0"/>
          </a:p>
        </p:txBody>
      </p:sp>
    </p:spTree>
    <p:extLst>
      <p:ext uri="{BB962C8B-B14F-4D97-AF65-F5344CB8AC3E}">
        <p14:creationId xmlns:p14="http://schemas.microsoft.com/office/powerpoint/2010/main" xmlns="" val="595935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966" y="149291"/>
            <a:ext cx="10105053" cy="6484774"/>
          </a:xfrm>
        </p:spPr>
        <p:txBody>
          <a:bodyPr/>
          <a:lstStyle/>
          <a:p>
            <a:pPr algn="r" rtl="1"/>
            <a:r>
              <a:rPr lang="ar-SA" b="1" u="sng" dirty="0"/>
              <a:t>الانتقادات الموجهة إلي علاقة </a:t>
            </a:r>
            <a:r>
              <a:rPr lang="ar-EG" b="1" u="sng" dirty="0" smtClean="0"/>
              <a:t>الدول النامية </a:t>
            </a:r>
            <a:r>
              <a:rPr lang="ar-SA" b="1" u="sng" dirty="0" smtClean="0"/>
              <a:t>بمنظمة </a:t>
            </a:r>
            <a:r>
              <a:rPr lang="ar-SA" b="1" u="sng" dirty="0"/>
              <a:t>التجارة </a:t>
            </a:r>
            <a:r>
              <a:rPr lang="ar-SA" b="1" u="sng" dirty="0" smtClean="0"/>
              <a:t>العالمية</a:t>
            </a:r>
            <a:endParaRPr lang="ar-EG" b="1" u="sng" dirty="0" smtClean="0"/>
          </a:p>
          <a:p>
            <a:pPr algn="r" rtl="1"/>
            <a:r>
              <a:rPr lang="ar-EG" sz="2000" b="1" dirty="0" smtClean="0"/>
              <a:t>1- </a:t>
            </a:r>
            <a:r>
              <a:rPr lang="ar-SA" sz="2000" b="1" dirty="0" smtClean="0"/>
              <a:t>ضعف </a:t>
            </a:r>
            <a:r>
              <a:rPr lang="ar-SA" sz="2000" b="1" dirty="0"/>
              <a:t>القدرة التنافسية للصناعات المحلية</a:t>
            </a:r>
            <a:endParaRPr lang="en-US" sz="1050" dirty="0"/>
          </a:p>
          <a:p>
            <a:pPr lvl="0" algn="r" rtl="1"/>
            <a:r>
              <a:rPr lang="ar-SA" sz="2000" b="1" dirty="0"/>
              <a:t>الوصف</a:t>
            </a:r>
            <a:r>
              <a:rPr lang="en-US" sz="2000" b="1" dirty="0"/>
              <a:t>:</a:t>
            </a:r>
            <a:r>
              <a:rPr lang="en-US" sz="2000" dirty="0"/>
              <a:t> </a:t>
            </a:r>
            <a:r>
              <a:rPr lang="ar-SA" sz="2000" dirty="0"/>
              <a:t>الانفتاح التجاري وإزالة الحواجز الجمركية جعل المنتجات المحلية تواجه منافسة شديدة من السلع المستوردة</a:t>
            </a:r>
            <a:r>
              <a:rPr lang="en-US" sz="2000" dirty="0"/>
              <a:t>.</a:t>
            </a:r>
            <a:endParaRPr lang="en-US" sz="1400" dirty="0"/>
          </a:p>
          <a:p>
            <a:pPr lvl="0" algn="r" rtl="1"/>
            <a:r>
              <a:rPr lang="ar-SA" sz="2000" b="1" dirty="0"/>
              <a:t>الانتقاد</a:t>
            </a:r>
            <a:r>
              <a:rPr lang="en-US" sz="2000" b="1" dirty="0" smtClean="0"/>
              <a:t>:</a:t>
            </a:r>
            <a:r>
              <a:rPr lang="ar-SA" sz="2000" dirty="0" smtClean="0"/>
              <a:t>بعض الصناعات </a:t>
            </a:r>
            <a:r>
              <a:rPr lang="ar-SA" sz="2000" dirty="0"/>
              <a:t>التقليدية </a:t>
            </a:r>
            <a:r>
              <a:rPr lang="ar-EG" sz="2000" dirty="0" smtClean="0"/>
              <a:t>في الدولة النامية </a:t>
            </a:r>
            <a:r>
              <a:rPr lang="ar-SA" sz="2000" dirty="0" smtClean="0"/>
              <a:t>مثل </a:t>
            </a:r>
            <a:r>
              <a:rPr lang="ar-SA" sz="2000" dirty="0"/>
              <a:t>النسيج والمنتجات الغذائية الصغيرة </a:t>
            </a:r>
            <a:r>
              <a:rPr lang="ar-EG" sz="2000" dirty="0" smtClean="0"/>
              <a:t>لا</a:t>
            </a:r>
            <a:r>
              <a:rPr lang="ar-SA" sz="2000" dirty="0" smtClean="0"/>
              <a:t> </a:t>
            </a:r>
            <a:r>
              <a:rPr lang="ar-SA" sz="2000" dirty="0"/>
              <a:t>تستطع المنافسة مع المنتجات المستوردة عالية الجودة والسعر</a:t>
            </a:r>
            <a:r>
              <a:rPr lang="en-US" sz="2000" dirty="0"/>
              <a:t>.</a:t>
            </a:r>
            <a:endParaRPr lang="en-US" sz="1400" dirty="0"/>
          </a:p>
          <a:p>
            <a:pPr lvl="0" algn="r" rtl="1"/>
            <a:r>
              <a:rPr lang="ar-SA" sz="2000" b="1" dirty="0"/>
              <a:t>التأثير الاقتصادي</a:t>
            </a:r>
            <a:r>
              <a:rPr lang="en-US" sz="2000" b="1" dirty="0" smtClean="0"/>
              <a:t>:</a:t>
            </a:r>
            <a:r>
              <a:rPr lang="ar-EG" sz="2000" b="1" dirty="0" smtClean="0"/>
              <a:t> </a:t>
            </a:r>
            <a:r>
              <a:rPr lang="ar-SA" sz="2000" dirty="0" smtClean="0"/>
              <a:t>تراجع </a:t>
            </a:r>
            <a:r>
              <a:rPr lang="ar-SA" sz="2000" dirty="0"/>
              <a:t>بعض المصانع المحلية، </a:t>
            </a:r>
            <a:r>
              <a:rPr lang="ar-EG" sz="2000" dirty="0" smtClean="0"/>
              <a:t>و</a:t>
            </a:r>
            <a:r>
              <a:rPr lang="ar-SA" sz="2000" dirty="0" smtClean="0"/>
              <a:t>انخفاض </a:t>
            </a:r>
            <a:r>
              <a:rPr lang="ar-SA" sz="2000" dirty="0"/>
              <a:t>الإنتاج الصناعي التقليدي</a:t>
            </a:r>
            <a:r>
              <a:rPr lang="en-US" sz="2000" dirty="0"/>
              <a:t>.</a:t>
            </a:r>
            <a:endParaRPr lang="en-US" sz="1400" dirty="0"/>
          </a:p>
          <a:p>
            <a:pPr lvl="0" algn="r" rtl="1"/>
            <a:r>
              <a:rPr lang="ar-SA" sz="2000" b="1" dirty="0"/>
              <a:t>التأثير الاجتماعي</a:t>
            </a:r>
            <a:r>
              <a:rPr lang="en-US" sz="2000" b="1" dirty="0" smtClean="0"/>
              <a:t>:</a:t>
            </a:r>
            <a:r>
              <a:rPr lang="ar-EG" sz="2000" b="1" dirty="0" smtClean="0"/>
              <a:t> </a:t>
            </a:r>
            <a:r>
              <a:rPr lang="ar-SA" sz="2000" dirty="0" smtClean="0"/>
              <a:t>فقدان </a:t>
            </a:r>
            <a:r>
              <a:rPr lang="ar-SA" sz="2000" dirty="0"/>
              <a:t>فرص عمل في بعض القطاعات الصناعية، وزيادة الاعتماد على الاستيراد لتلبية الطلب المحلي</a:t>
            </a:r>
            <a:r>
              <a:rPr lang="en-US" sz="2000" dirty="0" smtClean="0"/>
              <a:t>.</a:t>
            </a:r>
            <a:endParaRPr lang="ar-EG" sz="2000" dirty="0" smtClean="0"/>
          </a:p>
          <a:p>
            <a:pPr lvl="0" algn="r" rtl="1"/>
            <a:r>
              <a:rPr lang="ar-EG" sz="2000" b="1" dirty="0" smtClean="0"/>
              <a:t>2-</a:t>
            </a:r>
            <a:r>
              <a:rPr lang="ar-SA" sz="2000" b="1" dirty="0" smtClean="0"/>
              <a:t>تباطؤ </a:t>
            </a:r>
            <a:r>
              <a:rPr lang="ar-SA" sz="2000" b="1" dirty="0"/>
              <a:t>الإصلاحات الاقتصادية والجمركية</a:t>
            </a:r>
            <a:endParaRPr lang="en-US" sz="1050" dirty="0"/>
          </a:p>
          <a:p>
            <a:pPr lvl="0" algn="r" rtl="1"/>
            <a:r>
              <a:rPr lang="ar-SA" sz="2000" b="1" dirty="0"/>
              <a:t>الوصف</a:t>
            </a:r>
            <a:r>
              <a:rPr lang="en-US" sz="2000" b="1" dirty="0"/>
              <a:t>:</a:t>
            </a:r>
            <a:r>
              <a:rPr lang="en-US" sz="2000" dirty="0"/>
              <a:t> </a:t>
            </a:r>
            <a:r>
              <a:rPr lang="ar-SA" sz="2000" dirty="0"/>
              <a:t>بعض الالتزامات تجاه</a:t>
            </a:r>
            <a:r>
              <a:rPr lang="en-US" sz="2000" dirty="0"/>
              <a:t> WTO </a:t>
            </a:r>
            <a:r>
              <a:rPr lang="ar-SA" sz="2000" dirty="0"/>
              <a:t>تتطلب تحديث سريع للسياسات، لكن ضعف البنية الإدارية والرقابية في </a:t>
            </a:r>
            <a:r>
              <a:rPr lang="ar-EG" sz="2000" dirty="0"/>
              <a:t>الدولة النامية يؤد</a:t>
            </a:r>
            <a:r>
              <a:rPr lang="ar-SA" sz="2000" dirty="0"/>
              <a:t>ى إلى تأخير التنفيذ</a:t>
            </a:r>
            <a:r>
              <a:rPr lang="en-US" sz="2000" dirty="0"/>
              <a:t>.</a:t>
            </a:r>
            <a:endParaRPr lang="en-US" sz="1400" dirty="0"/>
          </a:p>
          <a:p>
            <a:pPr lvl="0" algn="r" rtl="1"/>
            <a:r>
              <a:rPr lang="ar-SA" sz="2000" b="1" dirty="0"/>
              <a:t>الانتقاد</a:t>
            </a:r>
            <a:r>
              <a:rPr lang="en-US" sz="2000" b="1" dirty="0"/>
              <a:t>:</a:t>
            </a:r>
            <a:r>
              <a:rPr lang="ar-EG" sz="2000" b="1" dirty="0"/>
              <a:t> </a:t>
            </a:r>
            <a:r>
              <a:rPr lang="ar-SA" sz="2000" dirty="0"/>
              <a:t>بطء تطبيق الإجراءات الجمركية الحديثة والمعايير الدولية</a:t>
            </a:r>
            <a:r>
              <a:rPr lang="en-US" sz="2000" dirty="0"/>
              <a:t>.</a:t>
            </a:r>
            <a:endParaRPr lang="en-US" sz="1400" dirty="0"/>
          </a:p>
          <a:p>
            <a:pPr lvl="0" algn="r" rtl="1"/>
            <a:r>
              <a:rPr lang="ar-SA" sz="2000" b="1" dirty="0"/>
              <a:t>التأثير الاقتصادي</a:t>
            </a:r>
            <a:r>
              <a:rPr lang="en-US" sz="2000" b="1" dirty="0"/>
              <a:t>:</a:t>
            </a:r>
            <a:r>
              <a:rPr lang="ar-EG" sz="2000" b="1" dirty="0"/>
              <a:t> </a:t>
            </a:r>
            <a:r>
              <a:rPr lang="ar-SA" sz="2000" dirty="0"/>
              <a:t>استمرار البيروقراطية، زيادة تكلفة التجارة، وتأخر استفادة </a:t>
            </a:r>
            <a:r>
              <a:rPr lang="ar-EG" sz="2000" dirty="0"/>
              <a:t>الدولة النامية </a:t>
            </a:r>
            <a:r>
              <a:rPr lang="ar-SA" sz="2000" dirty="0"/>
              <a:t> من الأسواق العالمية</a:t>
            </a:r>
            <a:r>
              <a:rPr lang="en-US" sz="2000" dirty="0"/>
              <a:t>.</a:t>
            </a:r>
            <a:endParaRPr lang="en-US" sz="1400" dirty="0"/>
          </a:p>
          <a:p>
            <a:pPr lvl="0" algn="r" rtl="1"/>
            <a:r>
              <a:rPr lang="ar-SA" sz="2000" b="1" dirty="0"/>
              <a:t>التأثير الاجتماعي</a:t>
            </a:r>
            <a:r>
              <a:rPr lang="en-US" sz="2000" b="1" dirty="0"/>
              <a:t>:</a:t>
            </a:r>
            <a:r>
              <a:rPr lang="ar-EG" sz="2000" b="1" dirty="0"/>
              <a:t> </a:t>
            </a:r>
            <a:r>
              <a:rPr lang="ar-SA" sz="2000" dirty="0"/>
              <a:t>زيادة تكلفة السلع للمستهلكين، وتأخر تحسين الخدمات اللوجستية</a:t>
            </a:r>
            <a:r>
              <a:rPr lang="en-US" sz="2000" dirty="0"/>
              <a:t>.</a:t>
            </a:r>
            <a:endParaRPr lang="en-US" sz="1400" dirty="0"/>
          </a:p>
          <a:p>
            <a:pPr lvl="0" algn="r" rtl="1"/>
            <a:endParaRPr lang="en-US" sz="1400" dirty="0"/>
          </a:p>
          <a:p>
            <a:pPr algn="r" rtl="1"/>
            <a:endParaRPr lang="en-US" dirty="0"/>
          </a:p>
        </p:txBody>
      </p:sp>
    </p:spTree>
    <p:extLst>
      <p:ext uri="{BB962C8B-B14F-4D97-AF65-F5344CB8AC3E}">
        <p14:creationId xmlns:p14="http://schemas.microsoft.com/office/powerpoint/2010/main" xmlns="" val="863255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9249" y="195942"/>
            <a:ext cx="9293289" cy="6419461"/>
          </a:xfrm>
        </p:spPr>
        <p:txBody>
          <a:bodyPr/>
          <a:lstStyle/>
          <a:p>
            <a:pPr algn="r" rtl="1"/>
            <a:r>
              <a:rPr lang="ar-EG" b="1" dirty="0" smtClean="0"/>
              <a:t>3- </a:t>
            </a:r>
            <a:r>
              <a:rPr lang="ar-SA" b="1" dirty="0" smtClean="0"/>
              <a:t>التركيز </a:t>
            </a:r>
            <a:r>
              <a:rPr lang="ar-SA" b="1" dirty="0"/>
              <a:t>على التجارة أكثر من التنمية المحلية</a:t>
            </a:r>
            <a:endParaRPr lang="en-US" sz="1000" dirty="0"/>
          </a:p>
          <a:p>
            <a:pPr lvl="0" algn="r" rtl="1"/>
            <a:r>
              <a:rPr lang="ar-SA" b="1" dirty="0"/>
              <a:t>الوصف</a:t>
            </a:r>
            <a:r>
              <a:rPr lang="en-US" b="1" dirty="0"/>
              <a:t>:</a:t>
            </a:r>
            <a:r>
              <a:rPr lang="en-US" dirty="0"/>
              <a:t> </a:t>
            </a:r>
            <a:r>
              <a:rPr lang="ar-SA" dirty="0"/>
              <a:t>سياسات الانفتاح التجاري ركزت على تسهيل الاستيراد والتصدير دون حماية كافية للقطاعات المحلية الضعيفة</a:t>
            </a:r>
            <a:r>
              <a:rPr lang="en-US" dirty="0"/>
              <a:t>.</a:t>
            </a:r>
            <a:endParaRPr lang="en-US" sz="1200" dirty="0"/>
          </a:p>
          <a:p>
            <a:pPr lvl="0" algn="r" rtl="1"/>
            <a:r>
              <a:rPr lang="ar-SA" b="1" dirty="0"/>
              <a:t>الانتقاد</a:t>
            </a:r>
            <a:r>
              <a:rPr lang="en-US" b="1" dirty="0" smtClean="0"/>
              <a:t>:</a:t>
            </a:r>
            <a:r>
              <a:rPr lang="ar-EG" b="1" dirty="0" smtClean="0"/>
              <a:t> </a:t>
            </a:r>
            <a:r>
              <a:rPr lang="ar-SA" dirty="0" smtClean="0"/>
              <a:t>عدم </a:t>
            </a:r>
            <a:r>
              <a:rPr lang="ar-SA" dirty="0"/>
              <a:t>تحقيق توازن بين التجارة الحرة وحماية الصناعات الصغيرة والمزارعين المحليين</a:t>
            </a:r>
            <a:r>
              <a:rPr lang="en-US" dirty="0"/>
              <a:t>.</a:t>
            </a:r>
            <a:endParaRPr lang="en-US" sz="1200" dirty="0"/>
          </a:p>
          <a:p>
            <a:pPr lvl="0" algn="r" rtl="1"/>
            <a:r>
              <a:rPr lang="ar-SA" b="1" dirty="0"/>
              <a:t>التأثير الاقتصادي</a:t>
            </a:r>
            <a:r>
              <a:rPr lang="en-US" b="1" dirty="0" smtClean="0"/>
              <a:t>:</a:t>
            </a:r>
            <a:r>
              <a:rPr lang="ar-SA" dirty="0" smtClean="0"/>
              <a:t>ضعف </a:t>
            </a:r>
            <a:r>
              <a:rPr lang="ar-SA" dirty="0"/>
              <a:t>الدعم للصناعات الصغيرة والزراعة المحلية</a:t>
            </a:r>
            <a:r>
              <a:rPr lang="en-US" dirty="0"/>
              <a:t>.</a:t>
            </a:r>
            <a:endParaRPr lang="en-US" sz="1200" dirty="0"/>
          </a:p>
          <a:p>
            <a:pPr lvl="0" algn="r" rtl="1"/>
            <a:r>
              <a:rPr lang="ar-SA" b="1" dirty="0"/>
              <a:t>التأثير الاجتماعي</a:t>
            </a:r>
            <a:r>
              <a:rPr lang="en-US" b="1" dirty="0" smtClean="0"/>
              <a:t>:</a:t>
            </a:r>
            <a:r>
              <a:rPr lang="ar-SA" dirty="0" smtClean="0"/>
              <a:t>بعض </a:t>
            </a:r>
            <a:r>
              <a:rPr lang="ar-SA" dirty="0"/>
              <a:t>المجتمعات الريفية أو الصناعية الصغيرة لم تستفد بشكل مباشر من فوائد الانفتاح التجاري</a:t>
            </a:r>
            <a:r>
              <a:rPr lang="en-US" dirty="0" smtClean="0"/>
              <a:t>.</a:t>
            </a:r>
            <a:endParaRPr lang="ar-EG" dirty="0" smtClean="0"/>
          </a:p>
          <a:p>
            <a:pPr lvl="0" algn="r" rtl="1"/>
            <a:endParaRPr lang="ar-EG" dirty="0" smtClean="0"/>
          </a:p>
          <a:p>
            <a:pPr algn="r" rtl="1"/>
            <a:r>
              <a:rPr lang="ar-EG" b="1" dirty="0"/>
              <a:t>4- </a:t>
            </a:r>
            <a:r>
              <a:rPr lang="ar-SA" b="1" dirty="0"/>
              <a:t>التأثير على السياسات الوطنية</a:t>
            </a:r>
            <a:endParaRPr lang="en-US" sz="1050" dirty="0"/>
          </a:p>
          <a:p>
            <a:pPr lvl="0" algn="r" rtl="1"/>
            <a:r>
              <a:rPr lang="ar-SA" b="1" dirty="0"/>
              <a:t>الوصف</a:t>
            </a:r>
            <a:r>
              <a:rPr lang="en-US" b="1" dirty="0"/>
              <a:t>:</a:t>
            </a:r>
            <a:r>
              <a:rPr lang="en-US" dirty="0"/>
              <a:t> </a:t>
            </a:r>
            <a:r>
              <a:rPr lang="ar-SA" dirty="0"/>
              <a:t>الالتزامات تجاه</a:t>
            </a:r>
            <a:r>
              <a:rPr lang="en-US" dirty="0"/>
              <a:t> WTO </a:t>
            </a:r>
            <a:r>
              <a:rPr lang="ar-SA" dirty="0"/>
              <a:t>تحد من بعض الحرية في وضع السياسات التجارية أو فرض الحماية المؤقتة للقطاعات الوطنية</a:t>
            </a:r>
            <a:r>
              <a:rPr lang="en-US" dirty="0"/>
              <a:t>.</a:t>
            </a:r>
            <a:endParaRPr lang="en-US" sz="1200" dirty="0"/>
          </a:p>
          <a:p>
            <a:pPr lvl="0" algn="r" rtl="1"/>
            <a:r>
              <a:rPr lang="ar-SA" b="1" dirty="0"/>
              <a:t>الانتقاد</a:t>
            </a:r>
            <a:r>
              <a:rPr lang="en-US" b="1" dirty="0"/>
              <a:t>:</a:t>
            </a:r>
            <a:r>
              <a:rPr lang="ar-EG" b="1" dirty="0"/>
              <a:t> </a:t>
            </a:r>
            <a:r>
              <a:rPr lang="ar-SA" dirty="0"/>
              <a:t>قيود على الحكومة لاتخاذ قرارات مؤقتة لحماية الاقتصاد المحلي في أزمات معينة</a:t>
            </a:r>
            <a:r>
              <a:rPr lang="en-US" dirty="0"/>
              <a:t>.</a:t>
            </a:r>
            <a:endParaRPr lang="en-US" sz="1200" dirty="0"/>
          </a:p>
          <a:p>
            <a:pPr lvl="0" algn="r" rtl="1"/>
            <a:r>
              <a:rPr lang="ar-SA" b="1" dirty="0"/>
              <a:t>التأثير الاقتصادي</a:t>
            </a:r>
            <a:r>
              <a:rPr lang="en-US" b="1" dirty="0"/>
              <a:t>:</a:t>
            </a:r>
            <a:r>
              <a:rPr lang="ar-EG" b="1" dirty="0"/>
              <a:t> </a:t>
            </a:r>
            <a:r>
              <a:rPr lang="ar-SA" dirty="0"/>
              <a:t>صعوبة دعم القطاعات المتعثرة أو حماية الأسواق المحلية عند تذبذب الأسعار العالمية</a:t>
            </a:r>
            <a:r>
              <a:rPr lang="en-US" dirty="0"/>
              <a:t>.</a:t>
            </a:r>
            <a:endParaRPr lang="en-US" sz="1200" dirty="0"/>
          </a:p>
          <a:p>
            <a:pPr lvl="0" algn="r" rtl="1"/>
            <a:r>
              <a:rPr lang="ar-SA" b="1" dirty="0"/>
              <a:t>التأثير الاجتماعي</a:t>
            </a:r>
            <a:r>
              <a:rPr lang="en-US" b="1" dirty="0"/>
              <a:t>:</a:t>
            </a:r>
            <a:r>
              <a:rPr lang="ar-SA" dirty="0"/>
              <a:t>بعض الصناعات والمنتجات الوطنية تتضرر، ما يؤثر على دخل العاملين فيها ومستوى المعيشة المحلي</a:t>
            </a:r>
            <a:r>
              <a:rPr lang="en-US" dirty="0"/>
              <a:t>.</a:t>
            </a:r>
            <a:endParaRPr lang="en-US" sz="1200" dirty="0"/>
          </a:p>
          <a:p>
            <a:pPr lvl="0" algn="r" rtl="1"/>
            <a:endParaRPr lang="en-US" sz="1200" dirty="0"/>
          </a:p>
          <a:p>
            <a:pPr algn="r"/>
            <a:endParaRPr lang="en-US" dirty="0"/>
          </a:p>
        </p:txBody>
      </p:sp>
    </p:spTree>
    <p:extLst>
      <p:ext uri="{BB962C8B-B14F-4D97-AF65-F5344CB8AC3E}">
        <p14:creationId xmlns:p14="http://schemas.microsoft.com/office/powerpoint/2010/main" xmlns="" val="2765080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382555"/>
            <a:ext cx="9433249" cy="5546840"/>
          </a:xfrm>
        </p:spPr>
        <p:txBody>
          <a:bodyPr>
            <a:normAutofit/>
          </a:bodyPr>
          <a:lstStyle/>
          <a:p>
            <a:pPr algn="r" rtl="1"/>
            <a:r>
              <a:rPr lang="en-US" sz="2000" b="1" dirty="0"/>
              <a:t>5️⃣ </a:t>
            </a:r>
            <a:r>
              <a:rPr lang="ar-SA" sz="2000" b="1" dirty="0"/>
              <a:t>ضعف الاستفادة من برامج دعم الدول النامية</a:t>
            </a:r>
            <a:endParaRPr lang="en-US" sz="1050" dirty="0"/>
          </a:p>
          <a:p>
            <a:pPr lvl="0" algn="r" rtl="1"/>
            <a:r>
              <a:rPr lang="ar-SA" sz="2000" b="1" dirty="0"/>
              <a:t>الوصف</a:t>
            </a:r>
            <a:r>
              <a:rPr lang="en-US" sz="2000" b="1" dirty="0"/>
              <a:t>:</a:t>
            </a:r>
            <a:r>
              <a:rPr lang="en-US" sz="2000" dirty="0"/>
              <a:t> WTO </a:t>
            </a:r>
            <a:r>
              <a:rPr lang="ar-SA" sz="2000" dirty="0"/>
              <a:t>تقدم برامج مساعدة للدول النامية، لكن ضعف التنسيق والقدرات الإدارية في </a:t>
            </a:r>
            <a:r>
              <a:rPr lang="ar-EG" sz="2000" dirty="0" smtClean="0"/>
              <a:t>الدولة النامية تؤ</a:t>
            </a:r>
            <a:r>
              <a:rPr lang="ar-SA" sz="2000" dirty="0" smtClean="0"/>
              <a:t>دى </a:t>
            </a:r>
            <a:r>
              <a:rPr lang="ar-EG" sz="2000" dirty="0" smtClean="0"/>
              <a:t>عادة </a:t>
            </a:r>
            <a:r>
              <a:rPr lang="ar-SA" sz="2000" dirty="0" smtClean="0"/>
              <a:t>إلى </a:t>
            </a:r>
            <a:r>
              <a:rPr lang="ar-SA" sz="2000" dirty="0"/>
              <a:t>الاستفادة </a:t>
            </a:r>
            <a:r>
              <a:rPr lang="ar-SA" sz="2000" dirty="0" smtClean="0"/>
              <a:t>المحدودة</a:t>
            </a:r>
            <a:r>
              <a:rPr lang="ar-EG" sz="2000" dirty="0" smtClean="0"/>
              <a:t> من هذه البرامج</a:t>
            </a:r>
            <a:r>
              <a:rPr lang="en-US" sz="2000" dirty="0" smtClean="0"/>
              <a:t>.</a:t>
            </a:r>
            <a:endParaRPr lang="en-US" sz="1400" dirty="0"/>
          </a:p>
          <a:p>
            <a:pPr lvl="0" algn="r" rtl="1"/>
            <a:r>
              <a:rPr lang="ar-SA" sz="2000" b="1" dirty="0"/>
              <a:t>الانتقاد</a:t>
            </a:r>
            <a:r>
              <a:rPr lang="en-US" sz="2000" b="1" dirty="0" smtClean="0"/>
              <a:t>:</a:t>
            </a:r>
            <a:r>
              <a:rPr lang="ar-EG" sz="2000" b="1" dirty="0" smtClean="0"/>
              <a:t> </a:t>
            </a:r>
            <a:r>
              <a:rPr lang="ar-SA" sz="2000" dirty="0" smtClean="0"/>
              <a:t>عدم </a:t>
            </a:r>
            <a:r>
              <a:rPr lang="ar-SA" sz="2000" dirty="0"/>
              <a:t>الاستفادة الكاملة من التدريب، الدعم الفني، والبرامج المالية</a:t>
            </a:r>
            <a:r>
              <a:rPr lang="en-US" sz="2000" dirty="0"/>
              <a:t>.</a:t>
            </a:r>
            <a:endParaRPr lang="en-US" sz="1400" dirty="0"/>
          </a:p>
          <a:p>
            <a:pPr lvl="0" algn="r" rtl="1"/>
            <a:r>
              <a:rPr lang="ar-SA" sz="2000" b="1" dirty="0"/>
              <a:t>التأثير الاقتصادي</a:t>
            </a:r>
            <a:r>
              <a:rPr lang="en-US" sz="2000" b="1" dirty="0" smtClean="0"/>
              <a:t>:</a:t>
            </a:r>
            <a:r>
              <a:rPr lang="ar-EG" sz="2000" b="1" dirty="0" smtClean="0"/>
              <a:t> </a:t>
            </a:r>
            <a:r>
              <a:rPr lang="ar-SA" sz="2000" dirty="0" smtClean="0"/>
              <a:t>محدودية </a:t>
            </a:r>
            <a:r>
              <a:rPr lang="ar-SA" sz="2000" dirty="0"/>
              <a:t>تحسين الأداء التنافسي للصادرات </a:t>
            </a:r>
            <a:r>
              <a:rPr lang="ar-EG" sz="2000" dirty="0" smtClean="0"/>
              <a:t>في الدولة النامية</a:t>
            </a:r>
            <a:r>
              <a:rPr lang="en-US" sz="2000" dirty="0" smtClean="0"/>
              <a:t>.</a:t>
            </a:r>
            <a:endParaRPr lang="en-US" sz="1400" dirty="0"/>
          </a:p>
          <a:p>
            <a:pPr lvl="0" algn="r" rtl="1"/>
            <a:r>
              <a:rPr lang="ar-SA" sz="2000" b="1" dirty="0"/>
              <a:t>التأثير الاجتماعي</a:t>
            </a:r>
            <a:r>
              <a:rPr lang="en-US" sz="2000" b="1" dirty="0" smtClean="0"/>
              <a:t>:</a:t>
            </a:r>
            <a:r>
              <a:rPr lang="ar-SA" sz="2000" dirty="0" smtClean="0"/>
              <a:t>تباطؤ </a:t>
            </a:r>
            <a:r>
              <a:rPr lang="ar-SA" sz="2000" dirty="0"/>
              <a:t>خلق فرص العمل وتحسين مستوى المعيشة عبر التجارة الدولية</a:t>
            </a:r>
            <a:r>
              <a:rPr lang="en-US" sz="2000" dirty="0" smtClean="0"/>
              <a:t>.</a:t>
            </a:r>
            <a:endParaRPr lang="en-US" sz="1400" dirty="0"/>
          </a:p>
        </p:txBody>
      </p:sp>
    </p:spTree>
    <p:extLst>
      <p:ext uri="{BB962C8B-B14F-4D97-AF65-F5344CB8AC3E}">
        <p14:creationId xmlns:p14="http://schemas.microsoft.com/office/powerpoint/2010/main" xmlns="" val="4021347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837" y="494523"/>
            <a:ext cx="8714165" cy="5546840"/>
          </a:xfrm>
        </p:spPr>
        <p:txBody>
          <a:bodyPr/>
          <a:lstStyle/>
          <a:p>
            <a:pPr lvl="0" algn="r" rtl="1"/>
            <a:r>
              <a:rPr lang="ar-SA" sz="2400" b="1" dirty="0">
                <a:solidFill>
                  <a:schemeClr val="accent2"/>
                </a:solidFill>
              </a:rPr>
              <a:t>منظمة التعاون والتنمية الاقتصادية</a:t>
            </a:r>
            <a:r>
              <a:rPr lang="en-US" sz="2400" b="1" dirty="0">
                <a:solidFill>
                  <a:schemeClr val="accent2"/>
                </a:solidFill>
              </a:rPr>
              <a:t> (OECD)</a:t>
            </a:r>
            <a:endParaRPr lang="en-US" sz="2400" dirty="0">
              <a:solidFill>
                <a:schemeClr val="accent2"/>
              </a:solidFill>
            </a:endParaRPr>
          </a:p>
          <a:p>
            <a:pPr algn="r" rtl="1"/>
            <a:r>
              <a:rPr lang="en-US" sz="2000" b="1" dirty="0"/>
              <a:t>1️⃣ </a:t>
            </a:r>
            <a:r>
              <a:rPr lang="ar-SA" sz="2000" b="1" u="sng" dirty="0"/>
              <a:t>النشأة والتأسيس</a:t>
            </a:r>
            <a:endParaRPr lang="en-US" sz="2000" u="sng" dirty="0"/>
          </a:p>
          <a:p>
            <a:pPr lvl="0" algn="r" rtl="1"/>
            <a:r>
              <a:rPr lang="ar-SA" sz="2000" dirty="0"/>
              <a:t>تأسست </a:t>
            </a:r>
            <a:r>
              <a:rPr lang="ar-SA" sz="2000" b="1" dirty="0"/>
              <a:t>منظمة التعاون والتنمية الاقتصادية</a:t>
            </a:r>
            <a:r>
              <a:rPr lang="en-US" sz="2000" b="1" dirty="0"/>
              <a:t> (</a:t>
            </a:r>
            <a:r>
              <a:rPr lang="en-US" sz="2000" b="1" dirty="0" err="1"/>
              <a:t>Organisation</a:t>
            </a:r>
            <a:r>
              <a:rPr lang="en-US" sz="2000" b="1" dirty="0"/>
              <a:t> for Economic Co-operation and Development – OECD)</a:t>
            </a:r>
            <a:r>
              <a:rPr lang="en-US" sz="2000" dirty="0"/>
              <a:t> </a:t>
            </a:r>
            <a:r>
              <a:rPr lang="ar-EG" sz="2000" dirty="0" smtClean="0"/>
              <a:t> </a:t>
            </a:r>
            <a:r>
              <a:rPr lang="ar-SA" sz="2000" dirty="0" smtClean="0"/>
              <a:t>عام </a:t>
            </a:r>
            <a:r>
              <a:rPr lang="en-US" sz="2000" b="1" dirty="0"/>
              <a:t>1961</a:t>
            </a:r>
            <a:r>
              <a:rPr lang="ar-SA" sz="2000" dirty="0"/>
              <a:t>، خلفًا للمنظمة الأوروبية للتعاون الاقتصادي</a:t>
            </a:r>
            <a:r>
              <a:rPr lang="en-US" sz="2000" dirty="0"/>
              <a:t> (OEEC) </a:t>
            </a:r>
            <a:r>
              <a:rPr lang="ar-SA" sz="2000" dirty="0"/>
              <a:t>التي تأسست عام 1948 لدعم إعادة الإعمار بعد الحرب العالمية الثانية</a:t>
            </a:r>
            <a:r>
              <a:rPr lang="en-US" sz="2000" dirty="0"/>
              <a:t>.</a:t>
            </a:r>
          </a:p>
          <a:p>
            <a:pPr lvl="0" algn="r" rtl="1"/>
            <a:r>
              <a:rPr lang="ar-SA" sz="2000" b="1" u="sng" dirty="0"/>
              <a:t>الهدف الرئيسي</a:t>
            </a:r>
            <a:r>
              <a:rPr lang="en-US" sz="2000" b="1" u="sng" dirty="0"/>
              <a:t>: </a:t>
            </a:r>
            <a:endParaRPr lang="ar-EG" sz="2000" b="1" u="sng" dirty="0" smtClean="0"/>
          </a:p>
          <a:p>
            <a:pPr lvl="0" algn="r" rtl="1"/>
            <a:r>
              <a:rPr lang="ar-SA" sz="2000" b="1" dirty="0" smtClean="0"/>
              <a:t>تعزيز </a:t>
            </a:r>
            <a:r>
              <a:rPr lang="ar-SA" sz="2000" b="1" dirty="0"/>
              <a:t>النمو الاقتصادي المستدام، تحسين مستوى المعيشة، وتشجيع التعاون الاقتصادي بين الدول الأعضاء</a:t>
            </a:r>
            <a:r>
              <a:rPr lang="en-US" sz="2000" dirty="0"/>
              <a:t>.</a:t>
            </a:r>
          </a:p>
          <a:p>
            <a:pPr algn="r" rtl="1"/>
            <a:r>
              <a:rPr lang="ar-SA" sz="2000" b="1" u="sng" dirty="0"/>
              <a:t>العضوية </a:t>
            </a:r>
            <a:endParaRPr lang="ar-EG" sz="2000" b="1" u="sng" dirty="0" smtClean="0"/>
          </a:p>
          <a:p>
            <a:pPr algn="r" rtl="1"/>
            <a:r>
              <a:rPr lang="ar-SA" sz="2000" dirty="0" smtClean="0"/>
              <a:t>تضم </a:t>
            </a:r>
            <a:r>
              <a:rPr lang="ar-SA" sz="2000" dirty="0"/>
              <a:t>المنظمة </a:t>
            </a:r>
            <a:r>
              <a:rPr lang="en-US" sz="2000" b="1" dirty="0"/>
              <a:t>38 </a:t>
            </a:r>
            <a:r>
              <a:rPr lang="ar-SA" sz="2000" b="1" dirty="0"/>
              <a:t>دولة عضو</a:t>
            </a:r>
            <a:r>
              <a:rPr lang="ar-SA" sz="2000" dirty="0"/>
              <a:t> </a:t>
            </a:r>
            <a:r>
              <a:rPr lang="en-US" sz="2000" dirty="0"/>
              <a:t>(</a:t>
            </a:r>
            <a:r>
              <a:rPr lang="ar-SA" sz="2000" dirty="0"/>
              <a:t>حتى 2023) من الاقتصادات المتقدمة، وتشمل دولًا </a:t>
            </a:r>
            <a:r>
              <a:rPr lang="ar-EG" sz="2000" dirty="0" smtClean="0"/>
              <a:t>من </a:t>
            </a:r>
            <a:r>
              <a:rPr lang="ar-SA" sz="2000" dirty="0" smtClean="0"/>
              <a:t>أوروب</a:t>
            </a:r>
            <a:r>
              <a:rPr lang="ar-EG" sz="2000" dirty="0" smtClean="0"/>
              <a:t>ا </a:t>
            </a:r>
            <a:r>
              <a:rPr lang="ar-SA" sz="2000" dirty="0" smtClean="0"/>
              <a:t>، </a:t>
            </a:r>
            <a:r>
              <a:rPr lang="ar-EG" sz="2000" dirty="0" smtClean="0"/>
              <a:t>و</a:t>
            </a:r>
            <a:r>
              <a:rPr lang="ar-SA" sz="2000" dirty="0" smtClean="0"/>
              <a:t>أمريكا </a:t>
            </a:r>
            <a:r>
              <a:rPr lang="ar-SA" sz="2000" dirty="0"/>
              <a:t>الشمالية، </a:t>
            </a:r>
            <a:r>
              <a:rPr lang="ar-EG" sz="2000" dirty="0" smtClean="0"/>
              <a:t>و</a:t>
            </a:r>
            <a:r>
              <a:rPr lang="ar-SA" sz="2000" dirty="0" smtClean="0"/>
              <a:t>آسيا</a:t>
            </a:r>
            <a:r>
              <a:rPr lang="ar-SA" sz="2000" dirty="0"/>
              <a:t>، وأستراليا</a:t>
            </a:r>
            <a:r>
              <a:rPr lang="en-US" sz="2000" dirty="0"/>
              <a:t>.</a:t>
            </a:r>
          </a:p>
          <a:p>
            <a:endParaRPr lang="en-US" dirty="0"/>
          </a:p>
        </p:txBody>
      </p:sp>
    </p:spTree>
    <p:extLst>
      <p:ext uri="{BB962C8B-B14F-4D97-AF65-F5344CB8AC3E}">
        <p14:creationId xmlns:p14="http://schemas.microsoft.com/office/powerpoint/2010/main" xmlns="" val="33147474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1746</TotalTime>
  <Words>3322</Words>
  <Application>Microsoft Office PowerPoint</Application>
  <PresentationFormat>Custom</PresentationFormat>
  <Paragraphs>293</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Facet</vt:lpstr>
      <vt:lpstr>العراق والعلاقات الدولية المالية والنقدية</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omar</cp:lastModifiedBy>
  <cp:revision>355</cp:revision>
  <dcterms:created xsi:type="dcterms:W3CDTF">2026-02-12T07:20:22Z</dcterms:created>
  <dcterms:modified xsi:type="dcterms:W3CDTF">2026-04-06T05:54:25Z</dcterms:modified>
</cp:coreProperties>
</file>