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3"/>
  </p:notesMasterIdLst>
  <p:sldIdLst>
    <p:sldId id="256" r:id="rId2"/>
    <p:sldId id="415" r:id="rId3"/>
    <p:sldId id="416" r:id="rId4"/>
    <p:sldId id="421" r:id="rId5"/>
    <p:sldId id="420" r:id="rId6"/>
    <p:sldId id="419" r:id="rId7"/>
    <p:sldId id="418" r:id="rId8"/>
    <p:sldId id="417" r:id="rId9"/>
    <p:sldId id="425" r:id="rId10"/>
    <p:sldId id="424" r:id="rId11"/>
    <p:sldId id="423" r:id="rId12"/>
    <p:sldId id="429" r:id="rId13"/>
    <p:sldId id="427" r:id="rId14"/>
    <p:sldId id="422" r:id="rId15"/>
    <p:sldId id="400" r:id="rId16"/>
    <p:sldId id="399" r:id="rId17"/>
    <p:sldId id="432" r:id="rId18"/>
    <p:sldId id="439" r:id="rId19"/>
    <p:sldId id="437" r:id="rId20"/>
    <p:sldId id="436" r:id="rId21"/>
    <p:sldId id="430" r:id="rId22"/>
    <p:sldId id="435" r:id="rId23"/>
    <p:sldId id="440" r:id="rId24"/>
    <p:sldId id="441" r:id="rId25"/>
    <p:sldId id="391" r:id="rId26"/>
    <p:sldId id="445" r:id="rId27"/>
    <p:sldId id="444" r:id="rId28"/>
    <p:sldId id="447" r:id="rId29"/>
    <p:sldId id="446" r:id="rId30"/>
    <p:sldId id="451" r:id="rId31"/>
    <p:sldId id="450" r:id="rId3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snapToGrid="0">
      <p:cViewPr varScale="1">
        <p:scale>
          <a:sx n="66" d="100"/>
          <a:sy n="66" d="100"/>
        </p:scale>
        <p:origin x="-876" y="-96"/>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DDE8D19-2C45-416C-9713-E01B509892E5}" type="datetimeFigureOut">
              <a:rPr lang="en-US" smtClean="0"/>
              <a:pPr/>
              <a:t>4/21/2026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DB5FD66-9522-45F1-A242-B19823F7A17D}" type="slidenum">
              <a:rPr lang="en-US" smtClean="0"/>
              <a:pPr/>
              <a:t>‹#›</a:t>
            </a:fld>
            <a:endParaRPr lang="en-US"/>
          </a:p>
        </p:txBody>
      </p:sp>
    </p:spTree>
    <p:extLst>
      <p:ext uri="{BB962C8B-B14F-4D97-AF65-F5344CB8AC3E}">
        <p14:creationId xmlns:p14="http://schemas.microsoft.com/office/powerpoint/2010/main" xmlns="" val="32132164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BF0C2CF-0D00-4CFF-A8B3-16979861037C}" type="datetimeFigureOut">
              <a:rPr lang="en-US" smtClean="0"/>
              <a:pPr/>
              <a:t>4/21/2026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91AFA0-66E4-4D06-AAEE-2C00383BC05A}" type="slidenum">
              <a:rPr lang="en-US" smtClean="0"/>
              <a:pPr/>
              <a:t>‹#›</a:t>
            </a:fld>
            <a:endParaRPr lang="en-US"/>
          </a:p>
        </p:txBody>
      </p:sp>
    </p:spTree>
    <p:extLst>
      <p:ext uri="{BB962C8B-B14F-4D97-AF65-F5344CB8AC3E}">
        <p14:creationId xmlns:p14="http://schemas.microsoft.com/office/powerpoint/2010/main" xmlns="" val="20611855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BF0C2CF-0D00-4CFF-A8B3-16979861037C}" type="datetimeFigureOut">
              <a:rPr lang="en-US" smtClean="0"/>
              <a:pPr/>
              <a:t>4/21/2026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91AFA0-66E4-4D06-AAEE-2C00383BC05A}" type="slidenum">
              <a:rPr lang="en-US" smtClean="0"/>
              <a:pPr/>
              <a:t>‹#›</a:t>
            </a:fld>
            <a:endParaRPr lang="en-US"/>
          </a:p>
        </p:txBody>
      </p:sp>
    </p:spTree>
    <p:extLst>
      <p:ext uri="{BB962C8B-B14F-4D97-AF65-F5344CB8AC3E}">
        <p14:creationId xmlns:p14="http://schemas.microsoft.com/office/powerpoint/2010/main" xmlns="" val="19884010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BF0C2CF-0D00-4CFF-A8B3-16979861037C}" type="datetimeFigureOut">
              <a:rPr lang="en-US" smtClean="0"/>
              <a:pPr/>
              <a:t>4/21/2026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91AFA0-66E4-4D06-AAEE-2C00383BC05A}" type="slidenum">
              <a:rPr lang="en-US" smtClean="0"/>
              <a:pPr/>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xmlns="" val="37234396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BF0C2CF-0D00-4CFF-A8B3-16979861037C}" type="datetimeFigureOut">
              <a:rPr lang="en-US" smtClean="0"/>
              <a:pPr/>
              <a:t>4/21/2026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91AFA0-66E4-4D06-AAEE-2C00383BC05A}" type="slidenum">
              <a:rPr lang="en-US" smtClean="0"/>
              <a:pPr/>
              <a:t>‹#›</a:t>
            </a:fld>
            <a:endParaRPr lang="en-US"/>
          </a:p>
        </p:txBody>
      </p:sp>
    </p:spTree>
    <p:extLst>
      <p:ext uri="{BB962C8B-B14F-4D97-AF65-F5344CB8AC3E}">
        <p14:creationId xmlns:p14="http://schemas.microsoft.com/office/powerpoint/2010/main" xmlns="" val="376464535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BF0C2CF-0D00-4CFF-A8B3-16979861037C}" type="datetimeFigureOut">
              <a:rPr lang="en-US" smtClean="0"/>
              <a:pPr/>
              <a:t>4/21/2026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91AFA0-66E4-4D06-AAEE-2C00383BC05A}" type="slidenum">
              <a:rPr lang="en-US" smtClean="0"/>
              <a:pPr/>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xmlns="" val="2763435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BF0C2CF-0D00-4CFF-A8B3-16979861037C}" type="datetimeFigureOut">
              <a:rPr lang="en-US" smtClean="0"/>
              <a:pPr/>
              <a:t>4/21/2026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91AFA0-66E4-4D06-AAEE-2C00383BC05A}" type="slidenum">
              <a:rPr lang="en-US" smtClean="0"/>
              <a:pPr/>
              <a:t>‹#›</a:t>
            </a:fld>
            <a:endParaRPr lang="en-US"/>
          </a:p>
        </p:txBody>
      </p:sp>
    </p:spTree>
    <p:extLst>
      <p:ext uri="{BB962C8B-B14F-4D97-AF65-F5344CB8AC3E}">
        <p14:creationId xmlns:p14="http://schemas.microsoft.com/office/powerpoint/2010/main" xmlns="" val="134854340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BF0C2CF-0D00-4CFF-A8B3-16979861037C}" type="datetimeFigureOut">
              <a:rPr lang="en-US" smtClean="0"/>
              <a:pPr/>
              <a:t>4/21/2026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91AFA0-66E4-4D06-AAEE-2C00383BC05A}" type="slidenum">
              <a:rPr lang="en-US" smtClean="0"/>
              <a:pPr/>
              <a:t>‹#›</a:t>
            </a:fld>
            <a:endParaRPr lang="en-US"/>
          </a:p>
        </p:txBody>
      </p:sp>
    </p:spTree>
    <p:extLst>
      <p:ext uri="{BB962C8B-B14F-4D97-AF65-F5344CB8AC3E}">
        <p14:creationId xmlns:p14="http://schemas.microsoft.com/office/powerpoint/2010/main" xmlns="" val="73725014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BF0C2CF-0D00-4CFF-A8B3-16979861037C}" type="datetimeFigureOut">
              <a:rPr lang="en-US" smtClean="0"/>
              <a:pPr/>
              <a:t>4/21/2026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91AFA0-66E4-4D06-AAEE-2C00383BC05A}" type="slidenum">
              <a:rPr lang="en-US" smtClean="0"/>
              <a:pPr/>
              <a:t>‹#›</a:t>
            </a:fld>
            <a:endParaRPr lang="en-US"/>
          </a:p>
        </p:txBody>
      </p:sp>
    </p:spTree>
    <p:extLst>
      <p:ext uri="{BB962C8B-B14F-4D97-AF65-F5344CB8AC3E}">
        <p14:creationId xmlns:p14="http://schemas.microsoft.com/office/powerpoint/2010/main" xmlns="" val="24482261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BF0C2CF-0D00-4CFF-A8B3-16979861037C}" type="datetimeFigureOut">
              <a:rPr lang="en-US" smtClean="0"/>
              <a:pPr/>
              <a:t>4/21/2026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91AFA0-66E4-4D06-AAEE-2C00383BC05A}" type="slidenum">
              <a:rPr lang="en-US" smtClean="0"/>
              <a:pPr/>
              <a:t>‹#›</a:t>
            </a:fld>
            <a:endParaRPr lang="en-US"/>
          </a:p>
        </p:txBody>
      </p:sp>
    </p:spTree>
    <p:extLst>
      <p:ext uri="{BB962C8B-B14F-4D97-AF65-F5344CB8AC3E}">
        <p14:creationId xmlns:p14="http://schemas.microsoft.com/office/powerpoint/2010/main" xmlns="" val="29127409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BF0C2CF-0D00-4CFF-A8B3-16979861037C}" type="datetimeFigureOut">
              <a:rPr lang="en-US" smtClean="0"/>
              <a:pPr/>
              <a:t>4/21/2026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91AFA0-66E4-4D06-AAEE-2C00383BC05A}" type="slidenum">
              <a:rPr lang="en-US" smtClean="0"/>
              <a:pPr/>
              <a:t>‹#›</a:t>
            </a:fld>
            <a:endParaRPr lang="en-US"/>
          </a:p>
        </p:txBody>
      </p:sp>
    </p:spTree>
    <p:extLst>
      <p:ext uri="{BB962C8B-B14F-4D97-AF65-F5344CB8AC3E}">
        <p14:creationId xmlns:p14="http://schemas.microsoft.com/office/powerpoint/2010/main" xmlns="" val="30754788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BF0C2CF-0D00-4CFF-A8B3-16979861037C}" type="datetimeFigureOut">
              <a:rPr lang="en-US" smtClean="0"/>
              <a:pPr/>
              <a:t>4/21/2026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E91AFA0-66E4-4D06-AAEE-2C00383BC05A}" type="slidenum">
              <a:rPr lang="en-US" smtClean="0"/>
              <a:pPr/>
              <a:t>‹#›</a:t>
            </a:fld>
            <a:endParaRPr lang="en-US"/>
          </a:p>
        </p:txBody>
      </p:sp>
    </p:spTree>
    <p:extLst>
      <p:ext uri="{BB962C8B-B14F-4D97-AF65-F5344CB8AC3E}">
        <p14:creationId xmlns:p14="http://schemas.microsoft.com/office/powerpoint/2010/main" xmlns="" val="31508152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BF0C2CF-0D00-4CFF-A8B3-16979861037C}" type="datetimeFigureOut">
              <a:rPr lang="en-US" smtClean="0"/>
              <a:pPr/>
              <a:t>4/21/2026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E91AFA0-66E4-4D06-AAEE-2C00383BC05A}" type="slidenum">
              <a:rPr lang="en-US" smtClean="0"/>
              <a:pPr/>
              <a:t>‹#›</a:t>
            </a:fld>
            <a:endParaRPr lang="en-US"/>
          </a:p>
        </p:txBody>
      </p:sp>
    </p:spTree>
    <p:extLst>
      <p:ext uri="{BB962C8B-B14F-4D97-AF65-F5344CB8AC3E}">
        <p14:creationId xmlns:p14="http://schemas.microsoft.com/office/powerpoint/2010/main" xmlns="" val="6284799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5BF0C2CF-0D00-4CFF-A8B3-16979861037C}" type="datetimeFigureOut">
              <a:rPr lang="en-US" smtClean="0"/>
              <a:pPr/>
              <a:t>4/21/2026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E91AFA0-66E4-4D06-AAEE-2C00383BC05A}" type="slidenum">
              <a:rPr lang="en-US" smtClean="0"/>
              <a:pPr/>
              <a:t>‹#›</a:t>
            </a:fld>
            <a:endParaRPr lang="en-US"/>
          </a:p>
        </p:txBody>
      </p:sp>
    </p:spTree>
    <p:extLst>
      <p:ext uri="{BB962C8B-B14F-4D97-AF65-F5344CB8AC3E}">
        <p14:creationId xmlns:p14="http://schemas.microsoft.com/office/powerpoint/2010/main" xmlns="" val="277198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F0C2CF-0D00-4CFF-A8B3-16979861037C}" type="datetimeFigureOut">
              <a:rPr lang="en-US" smtClean="0"/>
              <a:pPr/>
              <a:t>4/21/2026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E91AFA0-66E4-4D06-AAEE-2C00383BC05A}" type="slidenum">
              <a:rPr lang="en-US" smtClean="0"/>
              <a:pPr/>
              <a:t>‹#›</a:t>
            </a:fld>
            <a:endParaRPr lang="en-US"/>
          </a:p>
        </p:txBody>
      </p:sp>
    </p:spTree>
    <p:extLst>
      <p:ext uri="{BB962C8B-B14F-4D97-AF65-F5344CB8AC3E}">
        <p14:creationId xmlns:p14="http://schemas.microsoft.com/office/powerpoint/2010/main" xmlns="" val="24815719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5BF0C2CF-0D00-4CFF-A8B3-16979861037C}" type="datetimeFigureOut">
              <a:rPr lang="en-US" smtClean="0"/>
              <a:pPr/>
              <a:t>4/21/2026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E91AFA0-66E4-4D06-AAEE-2C00383BC05A}" type="slidenum">
              <a:rPr lang="en-US" smtClean="0"/>
              <a:pPr/>
              <a:t>‹#›</a:t>
            </a:fld>
            <a:endParaRPr lang="en-US"/>
          </a:p>
        </p:txBody>
      </p:sp>
    </p:spTree>
    <p:extLst>
      <p:ext uri="{BB962C8B-B14F-4D97-AF65-F5344CB8AC3E}">
        <p14:creationId xmlns:p14="http://schemas.microsoft.com/office/powerpoint/2010/main" xmlns="" val="10886980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5BF0C2CF-0D00-4CFF-A8B3-16979861037C}" type="datetimeFigureOut">
              <a:rPr lang="en-US" smtClean="0"/>
              <a:pPr/>
              <a:t>4/21/2026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E91AFA0-66E4-4D06-AAEE-2C00383BC05A}" type="slidenum">
              <a:rPr lang="en-US" smtClean="0"/>
              <a:pPr/>
              <a:t>‹#›</a:t>
            </a:fld>
            <a:endParaRPr lang="en-US"/>
          </a:p>
        </p:txBody>
      </p:sp>
    </p:spTree>
    <p:extLst>
      <p:ext uri="{BB962C8B-B14F-4D97-AF65-F5344CB8AC3E}">
        <p14:creationId xmlns:p14="http://schemas.microsoft.com/office/powerpoint/2010/main" xmlns="" val="29827350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BF0C2CF-0D00-4CFF-A8B3-16979861037C}" type="datetimeFigureOut">
              <a:rPr lang="en-US" smtClean="0"/>
              <a:pPr/>
              <a:t>4/21/2026</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EE91AFA0-66E4-4D06-AAEE-2C00383BC05A}" type="slidenum">
              <a:rPr lang="en-US" smtClean="0"/>
              <a:pPr/>
              <a:t>‹#›</a:t>
            </a:fld>
            <a:endParaRPr lang="en-US"/>
          </a:p>
        </p:txBody>
      </p:sp>
    </p:spTree>
    <p:extLst>
      <p:ext uri="{BB962C8B-B14F-4D97-AF65-F5344CB8AC3E}">
        <p14:creationId xmlns:p14="http://schemas.microsoft.com/office/powerpoint/2010/main" xmlns="" val="53590165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ar-EG" dirty="0" smtClean="0"/>
              <a:t>العراق والعلاقات الدولية المالية والنقدية</a:t>
            </a:r>
            <a:endParaRPr lang="en-US" dirty="0"/>
          </a:p>
        </p:txBody>
      </p:sp>
      <p:sp>
        <p:nvSpPr>
          <p:cNvPr id="3" name="Subtitle 2"/>
          <p:cNvSpPr>
            <a:spLocks noGrp="1"/>
          </p:cNvSpPr>
          <p:nvPr>
            <p:ph type="subTitle" idx="1"/>
          </p:nvPr>
        </p:nvSpPr>
        <p:spPr/>
        <p:txBody>
          <a:bodyPr>
            <a:normAutofit/>
          </a:bodyPr>
          <a:lstStyle/>
          <a:p>
            <a:r>
              <a:rPr lang="ar-EG" sz="2800" b="1" dirty="0" smtClean="0"/>
              <a:t>المحاضرة </a:t>
            </a:r>
            <a:r>
              <a:rPr lang="ar-EG" sz="2800" b="1" dirty="0"/>
              <a:t> </a:t>
            </a:r>
            <a:r>
              <a:rPr lang="ar-EG" sz="2800" b="1" dirty="0" smtClean="0"/>
              <a:t>الحادية عشرة</a:t>
            </a:r>
          </a:p>
          <a:p>
            <a:r>
              <a:rPr lang="ar-EG" sz="2800" b="1" dirty="0" smtClean="0"/>
              <a:t>أ.م.د. ياسمين صقر</a:t>
            </a:r>
            <a:endParaRPr lang="en-US" sz="2800" b="1" dirty="0"/>
          </a:p>
        </p:txBody>
      </p:sp>
    </p:spTree>
    <p:extLst>
      <p:ext uri="{BB962C8B-B14F-4D97-AF65-F5344CB8AC3E}">
        <p14:creationId xmlns:p14="http://schemas.microsoft.com/office/powerpoint/2010/main" xmlns="" val="34592098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45233"/>
            <a:ext cx="8714165" cy="5546840"/>
          </a:xfrm>
        </p:spPr>
        <p:txBody>
          <a:bodyPr>
            <a:normAutofit/>
          </a:bodyPr>
          <a:lstStyle/>
          <a:p>
            <a:pPr algn="r" rtl="1"/>
            <a:r>
              <a:rPr lang="ar-EG" sz="2000" b="1" dirty="0" smtClean="0"/>
              <a:t>ب</a:t>
            </a:r>
            <a:r>
              <a:rPr lang="ar-EG" sz="2000" b="1" dirty="0"/>
              <a:t>) للمستثمرين:</a:t>
            </a:r>
          </a:p>
          <a:p>
            <a:pPr algn="r" rtl="1"/>
            <a:r>
              <a:rPr lang="ar-EG" sz="2000" dirty="0"/>
              <a:t>•	تحقيق عوائد مالية</a:t>
            </a:r>
          </a:p>
          <a:p>
            <a:pPr algn="r" rtl="1"/>
            <a:r>
              <a:rPr lang="ar-EG" sz="2000" dirty="0"/>
              <a:t>•	المساهمة في الاستدامة</a:t>
            </a:r>
          </a:p>
          <a:p>
            <a:pPr algn="r" rtl="1"/>
            <a:r>
              <a:rPr lang="ar-EG" sz="2000" dirty="0"/>
              <a:t>•	تقليل المخاطر طويلة الأجل المرتبطة بالمناخ</a:t>
            </a:r>
          </a:p>
          <a:p>
            <a:pPr algn="r" rtl="1"/>
            <a:r>
              <a:rPr lang="ar-EG" sz="2000" b="1" dirty="0" smtClean="0"/>
              <a:t>أمثلة </a:t>
            </a:r>
            <a:r>
              <a:rPr lang="ar-EG" sz="2000" b="1" dirty="0"/>
              <a:t>تطبيقية:</a:t>
            </a:r>
          </a:p>
          <a:p>
            <a:pPr algn="r" rtl="1"/>
            <a:r>
              <a:rPr lang="ar-EG" sz="2000" dirty="0"/>
              <a:t>•	إصدار البنك الدولي أول سند أخضر عام 2008</a:t>
            </a:r>
          </a:p>
          <a:p>
            <a:pPr algn="r" rtl="1"/>
            <a:r>
              <a:rPr lang="ar-EG" sz="2000" dirty="0"/>
              <a:t>•	تمويل مشاريع طاقة متجددة في آسيا وإفريقيا</a:t>
            </a:r>
          </a:p>
          <a:p>
            <a:pPr algn="r" rtl="1"/>
            <a:r>
              <a:rPr lang="ar-EG" sz="2000" dirty="0"/>
              <a:t>•	دعم مشروعات التكيف مع تغير المناخ في الدول منخفضة الدخل</a:t>
            </a:r>
          </a:p>
          <a:p>
            <a:pPr algn="r" rtl="1"/>
            <a:endParaRPr lang="en-US" dirty="0"/>
          </a:p>
        </p:txBody>
      </p:sp>
    </p:spTree>
    <p:extLst>
      <p:ext uri="{BB962C8B-B14F-4D97-AF65-F5344CB8AC3E}">
        <p14:creationId xmlns:p14="http://schemas.microsoft.com/office/powerpoint/2010/main" xmlns="" val="14758753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59837" y="494523"/>
            <a:ext cx="9218645" cy="5546840"/>
          </a:xfrm>
        </p:spPr>
        <p:txBody>
          <a:bodyPr>
            <a:normAutofit/>
          </a:bodyPr>
          <a:lstStyle/>
          <a:p>
            <a:pPr algn="r" rtl="1"/>
            <a:r>
              <a:rPr lang="ar-EG" sz="2000" b="1" dirty="0"/>
              <a:t>2. سندات التنمية </a:t>
            </a:r>
            <a:r>
              <a:rPr lang="ar-EG" sz="2000" b="1" dirty="0" smtClean="0"/>
              <a:t>المستدامة </a:t>
            </a:r>
            <a:r>
              <a:rPr lang="en-US" sz="2000" dirty="0" smtClean="0"/>
              <a:t>Sustainable </a:t>
            </a:r>
            <a:r>
              <a:rPr lang="en-US" sz="2000" dirty="0"/>
              <a:t>Development Bonds)</a:t>
            </a:r>
          </a:p>
          <a:p>
            <a:pPr algn="r" rtl="1"/>
            <a:r>
              <a:rPr lang="ar-EG" sz="2000" b="1" dirty="0"/>
              <a:t>التعريف:</a:t>
            </a:r>
          </a:p>
          <a:p>
            <a:pPr algn="r" rtl="1"/>
            <a:r>
              <a:rPr lang="ar-EG" sz="2000" dirty="0"/>
              <a:t>هي أدوات دين أوسع نطاقًا من السندات الخضراء، حيث تموّل:</a:t>
            </a:r>
          </a:p>
          <a:p>
            <a:pPr algn="r" rtl="1"/>
            <a:r>
              <a:rPr lang="ar-EG" sz="2000" dirty="0"/>
              <a:t>•	مشروعات بيئية</a:t>
            </a:r>
          </a:p>
          <a:p>
            <a:pPr algn="r" rtl="1"/>
            <a:r>
              <a:rPr lang="ar-EG" sz="2000" dirty="0"/>
              <a:t>•	مشروعات اجتماعية (الصحة، التعليم، الفقر</a:t>
            </a:r>
            <a:r>
              <a:rPr lang="ar-EG" sz="2000" dirty="0" smtClean="0"/>
              <a:t>)</a:t>
            </a:r>
          </a:p>
          <a:p>
            <a:pPr algn="r" rtl="1"/>
            <a:r>
              <a:rPr lang="ar-EG" sz="2000" b="1" dirty="0" smtClean="0"/>
              <a:t>الأهمية</a:t>
            </a:r>
            <a:r>
              <a:rPr lang="ar-EG" sz="2000" b="1" dirty="0"/>
              <a:t>:</a:t>
            </a:r>
          </a:p>
          <a:p>
            <a:pPr algn="r" rtl="1"/>
            <a:r>
              <a:rPr lang="ar-EG" sz="2000" dirty="0"/>
              <a:t>•	تعكس نهجًا متكاملًا للتنمية</a:t>
            </a:r>
          </a:p>
          <a:p>
            <a:pPr algn="r" rtl="1"/>
            <a:r>
              <a:rPr lang="ar-EG" sz="2000" dirty="0"/>
              <a:t>•	تربط بين الاستدامة البيئية والعدالة الاجتماعية</a:t>
            </a:r>
          </a:p>
          <a:p>
            <a:pPr algn="r" rtl="1"/>
            <a:r>
              <a:rPr lang="ar-EG" sz="2000" dirty="0"/>
              <a:t>•	تدعم التحول الأخضر الشامل </a:t>
            </a:r>
            <a:r>
              <a:rPr lang="en-US" sz="2000" dirty="0" smtClean="0"/>
              <a:t>Inclusive </a:t>
            </a:r>
            <a:r>
              <a:rPr lang="en-US" sz="2000" dirty="0"/>
              <a:t>Green Transition)</a:t>
            </a:r>
          </a:p>
          <a:p>
            <a:pPr algn="r" rtl="1"/>
            <a:r>
              <a:rPr lang="ar-EG" sz="2000" dirty="0" smtClean="0"/>
              <a:t>( </a:t>
            </a:r>
            <a:r>
              <a:rPr lang="ar-EG" sz="2000" b="1" dirty="0" smtClean="0"/>
              <a:t>مصطلح </a:t>
            </a:r>
            <a:r>
              <a:rPr lang="ar-EG" sz="2000" b="1" dirty="0"/>
              <a:t>التحول الأخضر الشامل </a:t>
            </a:r>
            <a:r>
              <a:rPr lang="ar-EG" sz="2000" dirty="0"/>
              <a:t>يعني عملية تحويل الاقتصاد والمجتمع بشكل كامل نحو التنمية المستدامة التي تحافظ على البيئة وتقلل الانبعاثات الضارة وتحقق الاستخدام الأمثل للموارد الطبيعية. وهو ليس مجرد مشاريع بيئية محددة، بل يشمل جميع القطاعات الاقتصادية والاجتماعية بطريقة </a:t>
            </a:r>
            <a:r>
              <a:rPr lang="ar-EG" sz="2000" dirty="0" smtClean="0"/>
              <a:t>متكاملة)</a:t>
            </a:r>
            <a:endParaRPr lang="ar-EG" sz="2000" dirty="0"/>
          </a:p>
          <a:p>
            <a:endParaRPr lang="en-US" dirty="0"/>
          </a:p>
        </p:txBody>
      </p:sp>
    </p:spTree>
    <p:extLst>
      <p:ext uri="{BB962C8B-B14F-4D97-AF65-F5344CB8AC3E}">
        <p14:creationId xmlns:p14="http://schemas.microsoft.com/office/powerpoint/2010/main" xmlns="" val="4429451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59837" y="494523"/>
            <a:ext cx="8714165" cy="5546840"/>
          </a:xfrm>
        </p:spPr>
        <p:txBody>
          <a:bodyPr/>
          <a:lstStyle/>
          <a:p>
            <a:pPr algn="r" rtl="1"/>
            <a:r>
              <a:rPr lang="ar-EG" b="1" u="sng" dirty="0"/>
              <a:t>برامج الدعم الفني والاستشارات لإدارة المشاريع البيئية.</a:t>
            </a:r>
          </a:p>
          <a:p>
            <a:pPr algn="r" rtl="1"/>
            <a:r>
              <a:rPr lang="ar-EG" b="1" dirty="0" smtClean="0"/>
              <a:t>التعريف: </a:t>
            </a:r>
            <a:r>
              <a:rPr lang="ar-EG" dirty="0" smtClean="0"/>
              <a:t>هي </a:t>
            </a:r>
            <a:r>
              <a:rPr lang="ar-EG" dirty="0"/>
              <a:t>خدمات غير مالية يقدمها البنك الدولي لمساعدة الدول على</a:t>
            </a:r>
            <a:r>
              <a:rPr lang="ar-EG" dirty="0" smtClean="0"/>
              <a:t>: تصميم </a:t>
            </a:r>
            <a:r>
              <a:rPr lang="ar-EG" dirty="0"/>
              <a:t>وتنفيذ المشاريع </a:t>
            </a:r>
            <a:r>
              <a:rPr lang="ar-EG" dirty="0" smtClean="0"/>
              <a:t>الخضراء، تطوير </a:t>
            </a:r>
            <a:r>
              <a:rPr lang="ar-EG" dirty="0"/>
              <a:t>السياسات </a:t>
            </a:r>
            <a:r>
              <a:rPr lang="ar-EG" dirty="0" smtClean="0"/>
              <a:t>البيئية، تحسين </a:t>
            </a:r>
            <a:r>
              <a:rPr lang="ar-EG" dirty="0"/>
              <a:t>الحوكمة المؤسسية</a:t>
            </a:r>
          </a:p>
          <a:p>
            <a:pPr algn="r" rtl="1"/>
            <a:r>
              <a:rPr lang="ar-EG" b="1" dirty="0" smtClean="0"/>
              <a:t>مجالات </a:t>
            </a:r>
            <a:r>
              <a:rPr lang="ar-EG" b="1" dirty="0"/>
              <a:t>الدعم الفني:</a:t>
            </a:r>
          </a:p>
          <a:p>
            <a:pPr algn="r" rtl="1"/>
            <a:r>
              <a:rPr lang="ar-EG" dirty="0"/>
              <a:t>أ) تصميم السياسات البيئية</a:t>
            </a:r>
            <a:r>
              <a:rPr lang="ar-EG" dirty="0" smtClean="0"/>
              <a:t>: مثل استراتيجيات </a:t>
            </a:r>
            <a:r>
              <a:rPr lang="ar-EG" dirty="0"/>
              <a:t>الطاقة </a:t>
            </a:r>
            <a:r>
              <a:rPr lang="ar-EG" dirty="0" smtClean="0"/>
              <a:t>المتجددة، سياسات </a:t>
            </a:r>
            <a:r>
              <a:rPr lang="ar-EG" dirty="0"/>
              <a:t>تسعير </a:t>
            </a:r>
            <a:r>
              <a:rPr lang="ar-EG" dirty="0" smtClean="0"/>
              <a:t>الكربون، إدارة </a:t>
            </a:r>
            <a:r>
              <a:rPr lang="ar-EG" dirty="0"/>
              <a:t>الموارد الطبيعية</a:t>
            </a:r>
          </a:p>
          <a:p>
            <a:pPr algn="r" rtl="1"/>
            <a:r>
              <a:rPr lang="ar-EG" b="1" dirty="0"/>
              <a:t>ب) بناء القدرات المؤسسية: مثل </a:t>
            </a:r>
            <a:r>
              <a:rPr lang="ar-EG" dirty="0"/>
              <a:t>تدريب الكوادر الحكومية، تطوير نظم المتابعة والتقييم، تعزيز الشفافية</a:t>
            </a:r>
          </a:p>
          <a:p>
            <a:pPr algn="r" rtl="1"/>
            <a:r>
              <a:rPr lang="ar-EG" b="1" dirty="0"/>
              <a:t>ج) إعداد ودراسات الجدوى: مثل </a:t>
            </a:r>
            <a:r>
              <a:rPr lang="ar-EG" dirty="0"/>
              <a:t>تقييم الأثر البيئي، </a:t>
            </a:r>
            <a:r>
              <a:rPr lang="en-US" dirty="0"/>
              <a:t>	</a:t>
            </a:r>
            <a:r>
              <a:rPr lang="ar-EG" dirty="0"/>
              <a:t>تحليل التكلفة والعائد، تقييم المخاطر المناخية</a:t>
            </a:r>
          </a:p>
          <a:p>
            <a:pPr algn="r" rtl="1"/>
            <a:r>
              <a:rPr lang="ar-EG" b="1" dirty="0" smtClean="0"/>
              <a:t>الأهمية </a:t>
            </a:r>
            <a:r>
              <a:rPr lang="ar-EG" b="1" dirty="0"/>
              <a:t>الاقتصادية:</a:t>
            </a:r>
          </a:p>
          <a:p>
            <a:pPr algn="r" rtl="1"/>
            <a:r>
              <a:rPr lang="ar-EG" dirty="0"/>
              <a:t>•	تقليل فشل </a:t>
            </a:r>
            <a:r>
              <a:rPr lang="ar-EG" dirty="0" smtClean="0"/>
              <a:t>المشاريع</a:t>
            </a:r>
            <a:endParaRPr lang="en-US" dirty="0"/>
          </a:p>
          <a:p>
            <a:pPr algn="r" rtl="1"/>
            <a:r>
              <a:rPr lang="en-US" dirty="0"/>
              <a:t>•	</a:t>
            </a:r>
            <a:r>
              <a:rPr lang="ar-EG" dirty="0"/>
              <a:t>تحسين كفاءة استخدام الموارد</a:t>
            </a:r>
          </a:p>
          <a:p>
            <a:pPr algn="r" rtl="1"/>
            <a:r>
              <a:rPr lang="ar-EG" dirty="0"/>
              <a:t>•	جذب التمويل الدولي والخاص</a:t>
            </a:r>
          </a:p>
          <a:p>
            <a:pPr algn="r" rtl="1"/>
            <a:r>
              <a:rPr lang="ar-EG" dirty="0"/>
              <a:t>•	سد فجوة </a:t>
            </a:r>
            <a:r>
              <a:rPr lang="ar-EG" dirty="0" smtClean="0"/>
              <a:t>المعرفة</a:t>
            </a:r>
            <a:endParaRPr lang="en-US" dirty="0"/>
          </a:p>
          <a:p>
            <a:pPr algn="r" rtl="1"/>
            <a:endParaRPr lang="en-US" dirty="0"/>
          </a:p>
        </p:txBody>
      </p:sp>
    </p:spTree>
    <p:extLst>
      <p:ext uri="{BB962C8B-B14F-4D97-AF65-F5344CB8AC3E}">
        <p14:creationId xmlns:p14="http://schemas.microsoft.com/office/powerpoint/2010/main" xmlns="" val="23229640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59837" y="494523"/>
            <a:ext cx="8714165" cy="5546840"/>
          </a:xfrm>
        </p:spPr>
        <p:txBody>
          <a:bodyPr/>
          <a:lstStyle/>
          <a:p>
            <a:pPr algn="r" rtl="1"/>
            <a:r>
              <a:rPr lang="ar-SA" b="1" dirty="0" smtClean="0"/>
              <a:t>يمكن </a:t>
            </a:r>
            <a:r>
              <a:rPr lang="ar-SA" b="1" dirty="0"/>
              <a:t>النظر إلى أدوات البنك الدولي في إطار منظومة متكاملة</a:t>
            </a:r>
            <a:r>
              <a:rPr lang="en-US" dirty="0"/>
              <a:t>:</a:t>
            </a:r>
          </a:p>
          <a:p>
            <a:pPr lvl="0" algn="r" rtl="1"/>
            <a:r>
              <a:rPr lang="ar-SA" b="1" dirty="0"/>
              <a:t>القروض الميسرة</a:t>
            </a:r>
            <a:r>
              <a:rPr lang="ar-SA" dirty="0"/>
              <a:t> </a:t>
            </a:r>
            <a:r>
              <a:rPr lang="ar-EG" dirty="0" smtClean="0"/>
              <a:t>معناها </a:t>
            </a:r>
            <a:r>
              <a:rPr lang="ar-SA" dirty="0" smtClean="0"/>
              <a:t>تمويل </a:t>
            </a:r>
            <a:r>
              <a:rPr lang="ar-SA" dirty="0"/>
              <a:t>مباشر منخفض التكلفة</a:t>
            </a:r>
            <a:endParaRPr lang="en-US" dirty="0"/>
          </a:p>
          <a:p>
            <a:pPr lvl="0" algn="r" rtl="1"/>
            <a:r>
              <a:rPr lang="ar-SA" b="1" dirty="0"/>
              <a:t>السندات الخضراء</a:t>
            </a:r>
            <a:r>
              <a:rPr lang="ar-SA" dirty="0"/>
              <a:t> </a:t>
            </a:r>
            <a:r>
              <a:rPr lang="ar-EG" dirty="0" smtClean="0"/>
              <a:t> وظيفتها </a:t>
            </a:r>
            <a:r>
              <a:rPr lang="ar-SA" dirty="0" smtClean="0"/>
              <a:t>تعبئة </a:t>
            </a:r>
            <a:r>
              <a:rPr lang="ar-SA" dirty="0"/>
              <a:t>الموارد من الأسواق العالمية</a:t>
            </a:r>
            <a:endParaRPr lang="en-US" dirty="0"/>
          </a:p>
          <a:p>
            <a:pPr lvl="0" algn="r" rtl="1"/>
            <a:r>
              <a:rPr lang="ar-SA" b="1" dirty="0"/>
              <a:t>الدعم الفني</a:t>
            </a:r>
            <a:r>
              <a:rPr lang="ar-SA" dirty="0"/>
              <a:t> </a:t>
            </a:r>
            <a:r>
              <a:rPr lang="ar-EG" dirty="0" smtClean="0"/>
              <a:t> أهميته </a:t>
            </a:r>
            <a:r>
              <a:rPr lang="ar-SA" dirty="0" smtClean="0"/>
              <a:t>ضمان </a:t>
            </a:r>
            <a:r>
              <a:rPr lang="ar-SA" dirty="0"/>
              <a:t>كفاءة التنفيذ والاستدامة</a:t>
            </a:r>
            <a:endParaRPr lang="en-US" dirty="0"/>
          </a:p>
          <a:p>
            <a:pPr algn="r" rtl="1"/>
            <a:r>
              <a:rPr lang="ar-EG" dirty="0" smtClean="0"/>
              <a:t>أ</a:t>
            </a:r>
            <a:r>
              <a:rPr lang="ar-SA" dirty="0" smtClean="0"/>
              <a:t>ي </a:t>
            </a:r>
            <a:r>
              <a:rPr lang="ar-SA" dirty="0"/>
              <a:t>أن</a:t>
            </a:r>
            <a:r>
              <a:rPr lang="en-US" dirty="0" smtClean="0"/>
              <a:t>:</a:t>
            </a:r>
            <a:r>
              <a:rPr lang="ar-EG" dirty="0" smtClean="0"/>
              <a:t> </a:t>
            </a:r>
            <a:r>
              <a:rPr lang="ar-SA" dirty="0" smtClean="0"/>
              <a:t>التمويل </a:t>
            </a:r>
            <a:r>
              <a:rPr lang="ar-SA" dirty="0"/>
              <a:t>وحده غير كافٍ، بل يجب دعمه بالحوكمة والمعرفة لتحقيق التحول الأخضر الفعلي</a:t>
            </a:r>
            <a:r>
              <a:rPr lang="en-US" dirty="0"/>
              <a:t>.</a:t>
            </a:r>
          </a:p>
          <a:p>
            <a:pPr algn="r" rtl="1"/>
            <a:endParaRPr lang="en-US" dirty="0"/>
          </a:p>
        </p:txBody>
      </p:sp>
    </p:spTree>
    <p:extLst>
      <p:ext uri="{BB962C8B-B14F-4D97-AF65-F5344CB8AC3E}">
        <p14:creationId xmlns:p14="http://schemas.microsoft.com/office/powerpoint/2010/main" xmlns="" val="41780531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5273" y="195943"/>
            <a:ext cx="9330613" cy="6223518"/>
          </a:xfrm>
        </p:spPr>
        <p:txBody>
          <a:bodyPr/>
          <a:lstStyle/>
          <a:p>
            <a:pPr algn="r" rtl="1"/>
            <a:r>
              <a:rPr lang="ar-EG" sz="2400" b="1" dirty="0" smtClean="0">
                <a:solidFill>
                  <a:schemeClr val="accent2"/>
                </a:solidFill>
              </a:rPr>
              <a:t>ثالثا: أدوار </a:t>
            </a:r>
            <a:r>
              <a:rPr lang="ar-EG" sz="2400" b="1" dirty="0">
                <a:solidFill>
                  <a:schemeClr val="accent2"/>
                </a:solidFill>
              </a:rPr>
              <a:t>البنك الدولي في تعزيز التحول الأخضر</a:t>
            </a:r>
          </a:p>
          <a:p>
            <a:pPr algn="r" rtl="1"/>
            <a:r>
              <a:rPr lang="ar-EG" dirty="0"/>
              <a:t>•	</a:t>
            </a:r>
            <a:r>
              <a:rPr lang="ar-EG" b="1" dirty="0"/>
              <a:t>دعم الاستثمارات في الطاقة المتجددة (الطاقة الشمسية، الرياح، الكتلة الحيوية).</a:t>
            </a:r>
          </a:p>
          <a:p>
            <a:pPr algn="r" rtl="1"/>
            <a:r>
              <a:rPr lang="ar-EG" b="1" dirty="0"/>
              <a:t>•	مشاريع المياه النظيفة وإدارة الموارد الطبيعية.</a:t>
            </a:r>
          </a:p>
          <a:p>
            <a:pPr algn="r" rtl="1"/>
            <a:r>
              <a:rPr lang="ar-EG" b="1" dirty="0"/>
              <a:t>•	دعم السياسات الوطنية والخطط البيئية</a:t>
            </a:r>
            <a:r>
              <a:rPr lang="ar-EG" b="1" dirty="0" smtClean="0"/>
              <a:t>.</a:t>
            </a:r>
          </a:p>
          <a:p>
            <a:pPr algn="r" rtl="1"/>
            <a:endParaRPr lang="ar-EG" b="1" dirty="0"/>
          </a:p>
          <a:p>
            <a:pPr algn="r" rtl="1"/>
            <a:r>
              <a:rPr lang="ar-EG" sz="2000" b="1" u="sng" dirty="0" smtClean="0"/>
              <a:t>دعم </a:t>
            </a:r>
            <a:r>
              <a:rPr lang="ar-EG" sz="2000" b="1" u="sng" dirty="0"/>
              <a:t>الاستثمارات في الطاقة المتجددة (الطاقة الشمسية، الرياح، الكتلة الحيوية).</a:t>
            </a:r>
          </a:p>
          <a:p>
            <a:pPr algn="r" rtl="1"/>
            <a:r>
              <a:rPr lang="ar-EG" sz="2000" b="1" dirty="0"/>
              <a:t>أولًا: دعم الاستثمارات في الطاقة المتجددة</a:t>
            </a:r>
          </a:p>
          <a:p>
            <a:pPr algn="r" rtl="1"/>
            <a:r>
              <a:rPr lang="ar-EG" sz="2000" dirty="0"/>
              <a:t>يُعد الاستثمار في الطاقة المتجددة أحد الركائز الأساسية التي يعتمد عليها البنك الدولي لدعم التحول الأخضر، خاصة في الدول النامية التي تواجه عجزًا في الطاقة، واعتمادًا مرتفعًا على الوقود الأحفوري، وضغوطًا بيئية متزايدة</a:t>
            </a:r>
          </a:p>
          <a:p>
            <a:pPr algn="r" rtl="1"/>
            <a:endParaRPr lang="en-US" dirty="0"/>
          </a:p>
        </p:txBody>
      </p:sp>
    </p:spTree>
    <p:extLst>
      <p:ext uri="{BB962C8B-B14F-4D97-AF65-F5344CB8AC3E}">
        <p14:creationId xmlns:p14="http://schemas.microsoft.com/office/powerpoint/2010/main" xmlns="" val="23044473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4873" y="332509"/>
            <a:ext cx="9073690" cy="6217581"/>
          </a:xfrm>
        </p:spPr>
        <p:txBody>
          <a:bodyPr>
            <a:normAutofit/>
          </a:bodyPr>
          <a:lstStyle/>
          <a:p>
            <a:pPr algn="r" rtl="1"/>
            <a:r>
              <a:rPr lang="ar-EG" b="1" dirty="0" smtClean="0"/>
              <a:t>مجالات </a:t>
            </a:r>
            <a:r>
              <a:rPr lang="ar-EG" b="1" dirty="0"/>
              <a:t>الدعم</a:t>
            </a:r>
          </a:p>
          <a:p>
            <a:pPr algn="r" rtl="1"/>
            <a:r>
              <a:rPr lang="ar-EG" dirty="0"/>
              <a:t>أ) الطاقة </a:t>
            </a:r>
            <a:r>
              <a:rPr lang="ar-EG" dirty="0" smtClean="0"/>
              <a:t>الشمسية مثل : تمويل </a:t>
            </a:r>
            <a:r>
              <a:rPr lang="ar-EG" dirty="0"/>
              <a:t>محطات الطاقة الشمسية واسعة </a:t>
            </a:r>
            <a:r>
              <a:rPr lang="ar-EG" dirty="0" smtClean="0"/>
              <a:t>النطاق، ودعم </a:t>
            </a:r>
            <a:r>
              <a:rPr lang="ar-EG" dirty="0"/>
              <a:t>أنظمة الطاقة اللامركزية (مثل الألواح الشمسية المنزلية</a:t>
            </a:r>
            <a:r>
              <a:rPr lang="ar-EG" dirty="0" smtClean="0"/>
              <a:t>)، وتحسين </a:t>
            </a:r>
            <a:r>
              <a:rPr lang="ar-EG" dirty="0"/>
              <a:t>كفاءة شبكات التوزيع</a:t>
            </a:r>
          </a:p>
          <a:p>
            <a:pPr algn="r" rtl="1"/>
            <a:r>
              <a:rPr lang="ar-EG" dirty="0"/>
              <a:t>ب) طاقة </a:t>
            </a:r>
            <a:r>
              <a:rPr lang="ar-EG" dirty="0" smtClean="0"/>
              <a:t>الرياح: مثل </a:t>
            </a:r>
            <a:r>
              <a:rPr lang="ar-EG" dirty="0"/>
              <a:t>	تمويل مزارع الرياح البرية </a:t>
            </a:r>
            <a:r>
              <a:rPr lang="ar-EG" dirty="0" smtClean="0"/>
              <a:t>والبحرية، </a:t>
            </a:r>
            <a:r>
              <a:rPr lang="ar-EG" dirty="0"/>
              <a:t>	دعم الدراسات الفنية (سرعة الرياح، الجدوى الاقتصادية</a:t>
            </a:r>
            <a:r>
              <a:rPr lang="ar-EG" dirty="0" smtClean="0"/>
              <a:t>)</a:t>
            </a:r>
          </a:p>
          <a:p>
            <a:pPr algn="r" rtl="1"/>
            <a:r>
              <a:rPr lang="ar-EG" dirty="0"/>
              <a:t>ج) الكتلة الحيوية </a:t>
            </a:r>
            <a:r>
              <a:rPr lang="en-US" dirty="0" smtClean="0"/>
              <a:t>Biomass)</a:t>
            </a:r>
            <a:r>
              <a:rPr lang="ar-EG" dirty="0" smtClean="0"/>
              <a:t>: مثل تحويل </a:t>
            </a:r>
            <a:r>
              <a:rPr lang="ar-EG" dirty="0"/>
              <a:t>المخلفات الزراعية إلى </a:t>
            </a:r>
            <a:r>
              <a:rPr lang="ar-EG" dirty="0" smtClean="0"/>
              <a:t>طاقة، وتقليل </a:t>
            </a:r>
            <a:r>
              <a:rPr lang="ar-EG" dirty="0"/>
              <a:t>الانبعاثات الناتجة عن الحرق التقليدي</a:t>
            </a:r>
          </a:p>
          <a:p>
            <a:pPr algn="r" rtl="1"/>
            <a:r>
              <a:rPr lang="ar-EG" dirty="0"/>
              <a:t>. </a:t>
            </a:r>
            <a:r>
              <a:rPr lang="ar-EG" b="1" dirty="0"/>
              <a:t>أدوات التدخل:</a:t>
            </a:r>
          </a:p>
          <a:p>
            <a:pPr algn="r" rtl="1"/>
            <a:r>
              <a:rPr lang="ar-EG" dirty="0"/>
              <a:t>•	تقديم قروض ميسّرة</a:t>
            </a:r>
          </a:p>
          <a:p>
            <a:pPr algn="r" rtl="1"/>
            <a:r>
              <a:rPr lang="ar-EG" dirty="0"/>
              <a:t>•	شراكات مع القطاع الخاص </a:t>
            </a:r>
            <a:r>
              <a:rPr lang="en-US" dirty="0"/>
              <a:t>Public-Private Partnerships)</a:t>
            </a:r>
          </a:p>
          <a:p>
            <a:pPr algn="r" rtl="1"/>
            <a:r>
              <a:rPr lang="en-US" dirty="0"/>
              <a:t>•	</a:t>
            </a:r>
            <a:r>
              <a:rPr lang="ar-EG" dirty="0"/>
              <a:t>تقديم ضمانات استثمار لتقليل </a:t>
            </a:r>
            <a:r>
              <a:rPr lang="ar-EG" dirty="0" smtClean="0"/>
              <a:t>المخاطر</a:t>
            </a:r>
          </a:p>
          <a:p>
            <a:pPr algn="r" rtl="1"/>
            <a:r>
              <a:rPr lang="ar-EG" dirty="0"/>
              <a:t>ا</a:t>
            </a:r>
            <a:r>
              <a:rPr lang="ar-EG" b="1" dirty="0"/>
              <a:t>لأثر الاقتصادي:</a:t>
            </a:r>
          </a:p>
          <a:p>
            <a:pPr algn="r" rtl="1"/>
            <a:r>
              <a:rPr lang="ar-EG" dirty="0"/>
              <a:t>•	خفض تكاليف الطاقة على المدى الطويل</a:t>
            </a:r>
          </a:p>
          <a:p>
            <a:pPr algn="r" rtl="1"/>
            <a:r>
              <a:rPr lang="ar-EG" dirty="0"/>
              <a:t>•	خلق فرص عمل خضراء</a:t>
            </a:r>
          </a:p>
          <a:p>
            <a:pPr algn="r" rtl="1"/>
            <a:r>
              <a:rPr lang="ar-EG" dirty="0"/>
              <a:t>•	تقليل الاعتماد على واردات الوقود</a:t>
            </a:r>
          </a:p>
          <a:p>
            <a:pPr algn="r" rtl="1"/>
            <a:endParaRPr lang="ar-EG" dirty="0"/>
          </a:p>
          <a:p>
            <a:pPr algn="r" rtl="1"/>
            <a:endParaRPr lang="ar-EG" dirty="0"/>
          </a:p>
        </p:txBody>
      </p:sp>
    </p:spTree>
    <p:extLst>
      <p:ext uri="{BB962C8B-B14F-4D97-AF65-F5344CB8AC3E}">
        <p14:creationId xmlns:p14="http://schemas.microsoft.com/office/powerpoint/2010/main" xmlns="" val="969272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4873" y="332509"/>
            <a:ext cx="8849129" cy="5708853"/>
          </a:xfrm>
        </p:spPr>
        <p:txBody>
          <a:bodyPr/>
          <a:lstStyle/>
          <a:p>
            <a:pPr algn="r" rtl="1"/>
            <a:r>
              <a:rPr lang="ar-EG" sz="2400" b="1" u="sng" dirty="0"/>
              <a:t>مشاريع المياه النظيفة وإدارة الموارد الطبيعية</a:t>
            </a:r>
          </a:p>
          <a:p>
            <a:pPr algn="r" rtl="1"/>
            <a:r>
              <a:rPr lang="ar-EG" b="1" dirty="0"/>
              <a:t>1. أهمية القطاع المائي في التحول الأخضر</a:t>
            </a:r>
          </a:p>
          <a:p>
            <a:pPr algn="r" rtl="1"/>
            <a:r>
              <a:rPr lang="ar-EG" dirty="0"/>
              <a:t>يمثل قطاع المياه عنصرًا حاسمًا في التنمية المستدامة، خاصة في الدول التي تعاني من ندرة مائية (مثل مصر).</a:t>
            </a:r>
          </a:p>
          <a:p>
            <a:pPr algn="r" rtl="1"/>
            <a:r>
              <a:rPr lang="ar-EG" b="1" dirty="0" smtClean="0"/>
              <a:t>2</a:t>
            </a:r>
            <a:r>
              <a:rPr lang="ar-EG" b="1" dirty="0"/>
              <a:t>. مجالات تدخل البنك الدولي</a:t>
            </a:r>
          </a:p>
          <a:p>
            <a:pPr algn="r" rtl="1"/>
            <a:r>
              <a:rPr lang="ar-EG" dirty="0"/>
              <a:t>أ) مشروعات المياه النظيفة</a:t>
            </a:r>
            <a:r>
              <a:rPr lang="ar-EG" dirty="0" smtClean="0"/>
              <a:t>: مثل تمويل </a:t>
            </a:r>
            <a:r>
              <a:rPr lang="ar-EG" dirty="0"/>
              <a:t>شبكات مياه </a:t>
            </a:r>
            <a:r>
              <a:rPr lang="ar-EG" dirty="0" smtClean="0"/>
              <a:t>الشرب، تطوير </a:t>
            </a:r>
            <a:r>
              <a:rPr lang="ar-EG" dirty="0"/>
              <a:t>محطات معالجة </a:t>
            </a:r>
            <a:r>
              <a:rPr lang="ar-EG" dirty="0" smtClean="0"/>
              <a:t>المياه، </a:t>
            </a:r>
            <a:r>
              <a:rPr lang="ar-EG" dirty="0"/>
              <a:t>	تحسين جودة المياه</a:t>
            </a:r>
          </a:p>
          <a:p>
            <a:pPr algn="r" rtl="1"/>
            <a:r>
              <a:rPr lang="ar-EG" dirty="0"/>
              <a:t>ب) إدارة الموارد المائية: مثل دعم نظم الري الحديثة (الري بالتنقيط، الري الذكي)، وتحسين كفاءة استخدام المياه في الزراعة، وإدارة الأحواض المائية</a:t>
            </a:r>
          </a:p>
          <a:p>
            <a:pPr algn="r" rtl="1"/>
            <a:r>
              <a:rPr lang="ar-EG" dirty="0"/>
              <a:t>ج) حماية الموارد الطبيعية: مثل الحفاظ على الغابات، ومكافحة التصحر، وحماية التنوع البيولوجي</a:t>
            </a:r>
          </a:p>
          <a:p>
            <a:pPr algn="r" rtl="1"/>
            <a:r>
              <a:rPr lang="ar-EG" b="1" dirty="0"/>
              <a:t>3. الآثار الاقتصادية والبيئية:</a:t>
            </a:r>
          </a:p>
          <a:p>
            <a:pPr algn="r" rtl="1"/>
            <a:r>
              <a:rPr lang="ar-EG" dirty="0"/>
              <a:t>اقتصاديًا: زيادة الإنتاجية الزراعية، تقليل تكلفة المياه، تعزيز الأمن الغذائي</a:t>
            </a:r>
          </a:p>
          <a:p>
            <a:pPr algn="r" rtl="1"/>
            <a:r>
              <a:rPr lang="ar-EG" dirty="0"/>
              <a:t>بيئيًا: 	الحد من استنزاف الموارد، تقليل التلوث، تعزيز الاستدامة البيئية</a:t>
            </a:r>
          </a:p>
          <a:p>
            <a:pPr algn="r" rtl="1"/>
            <a:endParaRPr lang="en-US" dirty="0"/>
          </a:p>
        </p:txBody>
      </p:sp>
    </p:spTree>
    <p:extLst>
      <p:ext uri="{BB962C8B-B14F-4D97-AF65-F5344CB8AC3E}">
        <p14:creationId xmlns:p14="http://schemas.microsoft.com/office/powerpoint/2010/main" xmlns="" val="32915289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4873" y="332509"/>
            <a:ext cx="9222980" cy="6338879"/>
          </a:xfrm>
        </p:spPr>
        <p:txBody>
          <a:bodyPr>
            <a:normAutofit/>
          </a:bodyPr>
          <a:lstStyle/>
          <a:p>
            <a:pPr algn="r" rtl="1"/>
            <a:r>
              <a:rPr lang="ar-EG" sz="2400" b="1" u="sng" dirty="0"/>
              <a:t>دعم السياسات الوطنية والخطط البيئية</a:t>
            </a:r>
          </a:p>
          <a:p>
            <a:pPr algn="r" rtl="1"/>
            <a:r>
              <a:rPr lang="ar-EG" b="1" dirty="0"/>
              <a:t>1. الإطار </a:t>
            </a:r>
            <a:r>
              <a:rPr lang="ar-EG" b="1" dirty="0" smtClean="0"/>
              <a:t>المؤسسي: </a:t>
            </a:r>
            <a:r>
              <a:rPr lang="ar-EG" dirty="0" smtClean="0"/>
              <a:t>يلعب </a:t>
            </a:r>
            <a:r>
              <a:rPr lang="ar-EG" dirty="0"/>
              <a:t>البنك الدولي دورًا محوريًا ليس فقط كممول، بل كـ شريك سياساتي (</a:t>
            </a:r>
            <a:r>
              <a:rPr lang="en-US" dirty="0"/>
              <a:t>Policy Partner) </a:t>
            </a:r>
            <a:r>
              <a:rPr lang="ar-EG" dirty="0"/>
              <a:t>من خلال دعم الحكومات في تصميم وتنفيذ السياسات البيئية.</a:t>
            </a:r>
          </a:p>
          <a:p>
            <a:pPr algn="r" rtl="1"/>
            <a:r>
              <a:rPr lang="ar-EG" b="1" dirty="0" smtClean="0"/>
              <a:t>2</a:t>
            </a:r>
            <a:r>
              <a:rPr lang="ar-EG" b="1" dirty="0"/>
              <a:t>. مجالات الدعم السياساتي</a:t>
            </a:r>
          </a:p>
          <a:p>
            <a:pPr algn="r" rtl="1"/>
            <a:r>
              <a:rPr lang="ar-EG" dirty="0"/>
              <a:t>أ) إعداد الاستراتيجيات الوطنية:</a:t>
            </a:r>
          </a:p>
          <a:p>
            <a:pPr algn="r" rtl="1"/>
            <a:r>
              <a:rPr lang="ar-EG" dirty="0"/>
              <a:t>•	استراتيجيات التحول إلى الاقتصاد الأخضر</a:t>
            </a:r>
          </a:p>
          <a:p>
            <a:pPr algn="r" rtl="1"/>
            <a:r>
              <a:rPr lang="ar-EG" dirty="0"/>
              <a:t>•	خطط العمل المناخي </a:t>
            </a:r>
            <a:r>
              <a:rPr lang="en-US" dirty="0" smtClean="0"/>
              <a:t>Climate </a:t>
            </a:r>
            <a:r>
              <a:rPr lang="en-US" dirty="0"/>
              <a:t>Action Plans)</a:t>
            </a:r>
          </a:p>
          <a:p>
            <a:pPr algn="r" rtl="1"/>
            <a:r>
              <a:rPr lang="ar-EG" dirty="0"/>
              <a:t>ب) إصلاح السياسات الاقتصادية:</a:t>
            </a:r>
          </a:p>
          <a:p>
            <a:pPr algn="r" rtl="1"/>
            <a:r>
              <a:rPr lang="ar-EG" dirty="0"/>
              <a:t>•	إصلاح دعم الطاقة</a:t>
            </a:r>
          </a:p>
          <a:p>
            <a:pPr algn="r" rtl="1"/>
            <a:r>
              <a:rPr lang="ar-EG" dirty="0"/>
              <a:t>•	إدخال آليات تسعير الكربون</a:t>
            </a:r>
          </a:p>
          <a:p>
            <a:pPr algn="r" rtl="1"/>
            <a:r>
              <a:rPr lang="ar-EG" dirty="0"/>
              <a:t>•	تشجيع الاستثمار الأخضر</a:t>
            </a:r>
          </a:p>
          <a:p>
            <a:pPr algn="r" rtl="1"/>
            <a:r>
              <a:rPr lang="ar-EG" dirty="0"/>
              <a:t>ج) تحسين الحوكمة البيئية:</a:t>
            </a:r>
          </a:p>
          <a:p>
            <a:pPr algn="r" rtl="1"/>
            <a:r>
              <a:rPr lang="ar-EG" dirty="0"/>
              <a:t>•	تعزيز الشفافية</a:t>
            </a:r>
          </a:p>
          <a:p>
            <a:pPr algn="r" rtl="1"/>
            <a:r>
              <a:rPr lang="ar-EG" dirty="0"/>
              <a:t>•	تطوير نظم المتابعة والتقييم</a:t>
            </a:r>
          </a:p>
          <a:p>
            <a:pPr algn="r" rtl="1"/>
            <a:r>
              <a:rPr lang="ar-EG" dirty="0"/>
              <a:t>•	بناء قواعد بيانات بيئية</a:t>
            </a:r>
          </a:p>
          <a:p>
            <a:pPr algn="r" rtl="1"/>
            <a:endParaRPr lang="en-US" dirty="0"/>
          </a:p>
        </p:txBody>
      </p:sp>
    </p:spTree>
    <p:extLst>
      <p:ext uri="{BB962C8B-B14F-4D97-AF65-F5344CB8AC3E}">
        <p14:creationId xmlns:p14="http://schemas.microsoft.com/office/powerpoint/2010/main" xmlns="" val="38033902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4873" y="332509"/>
            <a:ext cx="9325617" cy="6254903"/>
          </a:xfrm>
        </p:spPr>
        <p:txBody>
          <a:bodyPr>
            <a:normAutofit/>
          </a:bodyPr>
          <a:lstStyle/>
          <a:p>
            <a:pPr algn="r" rtl="1"/>
            <a:r>
              <a:rPr lang="ar-EG" b="1" dirty="0"/>
              <a:t>3. أدوات البنك الدولي في هذا المجال:</a:t>
            </a:r>
          </a:p>
          <a:p>
            <a:pPr algn="r" rtl="1"/>
            <a:r>
              <a:rPr lang="ar-EG" dirty="0"/>
              <a:t>•	القروض التنموية المرتبطة بالسياسات (</a:t>
            </a:r>
            <a:r>
              <a:rPr lang="en-US" dirty="0"/>
              <a:t>Development Policy Financing)</a:t>
            </a:r>
          </a:p>
          <a:p>
            <a:pPr algn="r" rtl="1"/>
            <a:r>
              <a:rPr lang="en-US" dirty="0"/>
              <a:t>•	</a:t>
            </a:r>
            <a:r>
              <a:rPr lang="ar-EG" dirty="0"/>
              <a:t>الدعم الفني والاستشاري</a:t>
            </a:r>
          </a:p>
          <a:p>
            <a:pPr algn="r" rtl="1"/>
            <a:r>
              <a:rPr lang="ar-EG" dirty="0"/>
              <a:t>•	نقل الخبرات الدولية</a:t>
            </a:r>
          </a:p>
          <a:p>
            <a:pPr algn="r" rtl="1"/>
            <a:r>
              <a:rPr lang="ar-EG" b="1" dirty="0" smtClean="0"/>
              <a:t>4. الأثر على التحول الأخضر:</a:t>
            </a:r>
          </a:p>
          <a:p>
            <a:pPr algn="r" rtl="1"/>
            <a:r>
              <a:rPr lang="ar-EG" dirty="0" smtClean="0"/>
              <a:t>•	تسريع تبني السياسات البيئية</a:t>
            </a:r>
          </a:p>
          <a:p>
            <a:pPr algn="r" rtl="1"/>
            <a:r>
              <a:rPr lang="ar-EG" dirty="0" smtClean="0"/>
              <a:t>•	تحسين كفاءة الإنفاق العام</a:t>
            </a:r>
          </a:p>
          <a:p>
            <a:pPr algn="r" rtl="1"/>
            <a:r>
              <a:rPr lang="ar-EG" dirty="0" smtClean="0"/>
              <a:t>•	خلق بيئة جاذبة للاستثمار المستدام</a:t>
            </a:r>
          </a:p>
          <a:p>
            <a:pPr algn="r" rtl="1"/>
            <a:endParaRPr lang="ar-EG" dirty="0" smtClean="0"/>
          </a:p>
          <a:p>
            <a:pPr algn="r" rtl="1"/>
            <a:r>
              <a:rPr lang="ar-EG" b="1" dirty="0"/>
              <a:t>يمكن فهم دور البنك الدولي في التحول الأخضر من خلال ثلاثة مستويات مترابطة:</a:t>
            </a:r>
          </a:p>
          <a:p>
            <a:pPr algn="r" rtl="1"/>
            <a:r>
              <a:rPr lang="ar-EG" dirty="0"/>
              <a:t>1.	المستوى الاستثماري</a:t>
            </a:r>
            <a:r>
              <a:rPr lang="ar-EG" dirty="0" smtClean="0"/>
              <a:t>: تمويل </a:t>
            </a:r>
            <a:r>
              <a:rPr lang="ar-EG" dirty="0"/>
              <a:t>مشاريع الطاقة والمياه</a:t>
            </a:r>
          </a:p>
          <a:p>
            <a:pPr algn="r" rtl="1"/>
            <a:r>
              <a:rPr lang="ar-EG" dirty="0"/>
              <a:t>2.	المستوى المؤسسي</a:t>
            </a:r>
            <a:r>
              <a:rPr lang="ar-EG" dirty="0" smtClean="0"/>
              <a:t>: بناء </a:t>
            </a:r>
            <a:r>
              <a:rPr lang="ar-EG" dirty="0"/>
              <a:t>القدرات وتحسين الإدارة</a:t>
            </a:r>
          </a:p>
          <a:p>
            <a:pPr algn="r" rtl="1"/>
            <a:r>
              <a:rPr lang="ar-EG" dirty="0"/>
              <a:t>3.	المستوى السياساتي</a:t>
            </a:r>
            <a:r>
              <a:rPr lang="ar-EG" dirty="0" smtClean="0"/>
              <a:t>: دعم </a:t>
            </a:r>
            <a:r>
              <a:rPr lang="ar-EG" dirty="0"/>
              <a:t>الإصلاحات والتشريعات البيئية</a:t>
            </a:r>
          </a:p>
          <a:p>
            <a:pPr algn="r" rtl="1"/>
            <a:r>
              <a:rPr lang="ar-EG" dirty="0" smtClean="0"/>
              <a:t>وهذا </a:t>
            </a:r>
            <a:r>
              <a:rPr lang="ar-EG" dirty="0"/>
              <a:t>يعكس انتقال البنك الدولي من مجرد "ممول" إلى "محفّز للتحول الهيكلي".</a:t>
            </a:r>
          </a:p>
          <a:p>
            <a:pPr algn="r" rtl="1"/>
            <a:endParaRPr lang="en-US" dirty="0"/>
          </a:p>
          <a:p>
            <a:pPr algn="r" rtl="1"/>
            <a:endParaRPr lang="en-US" dirty="0"/>
          </a:p>
        </p:txBody>
      </p:sp>
    </p:spTree>
    <p:extLst>
      <p:ext uri="{BB962C8B-B14F-4D97-AF65-F5344CB8AC3E}">
        <p14:creationId xmlns:p14="http://schemas.microsoft.com/office/powerpoint/2010/main" xmlns="" val="340599202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69454" y="360218"/>
            <a:ext cx="9476509" cy="6317673"/>
          </a:xfrm>
        </p:spPr>
        <p:txBody>
          <a:bodyPr>
            <a:normAutofit/>
          </a:bodyPr>
          <a:lstStyle/>
          <a:p>
            <a:pPr algn="r" rtl="1"/>
            <a:r>
              <a:rPr lang="ar-EG" sz="2400" b="1" dirty="0" smtClean="0">
                <a:solidFill>
                  <a:schemeClr val="accent2"/>
                </a:solidFill>
              </a:rPr>
              <a:t>رابعا: تقييم </a:t>
            </a:r>
            <a:r>
              <a:rPr lang="ar-EG" sz="2400" b="1" dirty="0">
                <a:solidFill>
                  <a:schemeClr val="accent2"/>
                </a:solidFill>
              </a:rPr>
              <a:t>أثر التمويل الأخضر على الاقتصادات النامية</a:t>
            </a:r>
          </a:p>
          <a:p>
            <a:pPr algn="r" rtl="1"/>
            <a:r>
              <a:rPr lang="ar-EG" b="1" dirty="0"/>
              <a:t>•	التأثير على النمو الاقتصادي، خلق فرص العمل، وتحسين جودة البيئة.</a:t>
            </a:r>
          </a:p>
          <a:p>
            <a:pPr algn="r" rtl="1"/>
            <a:r>
              <a:rPr lang="ar-EG" b="1" dirty="0"/>
              <a:t>•	التحديات الاقتصادية: تكلفة المشاريع، المخاطر الاستثمارية، الاعتماد على التمويل الخارجي.</a:t>
            </a:r>
          </a:p>
          <a:p>
            <a:pPr marL="0" indent="0" algn="r" rtl="1">
              <a:buNone/>
            </a:pPr>
            <a:endParaRPr lang="ar-EG" b="1" dirty="0"/>
          </a:p>
          <a:p>
            <a:pPr algn="r" rtl="1"/>
            <a:r>
              <a:rPr lang="ar-EG" sz="2000" b="1" u="sng" dirty="0"/>
              <a:t>التأثير على النمو الاقتصادي، خلق فرص العمل، وتحسين جودة البيئة.</a:t>
            </a:r>
          </a:p>
          <a:p>
            <a:pPr algn="r" rtl="1"/>
            <a:r>
              <a:rPr lang="ar-EG" b="1" dirty="0" smtClean="0"/>
              <a:t>1-ا</a:t>
            </a:r>
            <a:r>
              <a:rPr lang="ar-SA" b="1" dirty="0" smtClean="0"/>
              <a:t>لتأثير </a:t>
            </a:r>
            <a:r>
              <a:rPr lang="ar-SA" b="1" dirty="0"/>
              <a:t>على النمو الاقتصادي</a:t>
            </a:r>
            <a:endParaRPr lang="en-US" dirty="0"/>
          </a:p>
          <a:p>
            <a:pPr algn="r" rtl="1"/>
            <a:r>
              <a:rPr lang="ar-SA" dirty="0"/>
              <a:t>يسهم التمويل الأخضر—وخاصة عبر مؤسسات مثل البنك الدولي—في تعزيز النمو الاقتصادي من خلال</a:t>
            </a:r>
            <a:r>
              <a:rPr lang="en-US" dirty="0"/>
              <a:t>:</a:t>
            </a:r>
          </a:p>
          <a:p>
            <a:pPr algn="r" rtl="1"/>
            <a:r>
              <a:rPr lang="ar-SA" b="1" dirty="0"/>
              <a:t>أ) تحفيز الاستثمار</a:t>
            </a:r>
            <a:r>
              <a:rPr lang="en-US" b="1" dirty="0" smtClean="0"/>
              <a:t>:</a:t>
            </a:r>
            <a:r>
              <a:rPr lang="ar-EG" b="1" dirty="0" smtClean="0"/>
              <a:t> </a:t>
            </a:r>
            <a:r>
              <a:rPr lang="ar-SA" dirty="0" smtClean="0"/>
              <a:t>زيادة </a:t>
            </a:r>
            <a:r>
              <a:rPr lang="ar-SA" dirty="0"/>
              <a:t>الإنفاق الرأسمالي في قطاعات جديدة (الطاقة المتجددة، النقل النظيف</a:t>
            </a:r>
            <a:r>
              <a:rPr lang="ar-SA" dirty="0" smtClean="0"/>
              <a:t>)</a:t>
            </a:r>
            <a:r>
              <a:rPr lang="ar-EG" dirty="0" smtClean="0"/>
              <a:t>،</a:t>
            </a:r>
            <a:endParaRPr lang="en-US" dirty="0"/>
          </a:p>
          <a:p>
            <a:pPr lvl="0" algn="r" rtl="1"/>
            <a:r>
              <a:rPr lang="ar-SA" dirty="0"/>
              <a:t>جذب الاستثمار الأجنبي المباشر</a:t>
            </a:r>
            <a:endParaRPr lang="en-US" dirty="0"/>
          </a:p>
          <a:p>
            <a:pPr algn="r" rtl="1"/>
            <a:r>
              <a:rPr lang="ar-SA" b="1" dirty="0"/>
              <a:t>ب) تحسين الإنتاجية</a:t>
            </a:r>
            <a:r>
              <a:rPr lang="en-US" b="1" dirty="0" smtClean="0"/>
              <a:t>:</a:t>
            </a:r>
            <a:r>
              <a:rPr lang="ar-EG" b="1" dirty="0" smtClean="0"/>
              <a:t> </a:t>
            </a:r>
            <a:r>
              <a:rPr lang="ar-SA" dirty="0" smtClean="0"/>
              <a:t>استخدام </a:t>
            </a:r>
            <a:r>
              <a:rPr lang="ar-SA" dirty="0"/>
              <a:t>تقنيات أكثر كفاءة في </a:t>
            </a:r>
            <a:r>
              <a:rPr lang="ar-SA" dirty="0" smtClean="0"/>
              <a:t>الطاقة</a:t>
            </a:r>
            <a:r>
              <a:rPr lang="ar-EG" dirty="0" smtClean="0"/>
              <a:t>، </a:t>
            </a:r>
            <a:r>
              <a:rPr lang="ar-SA" dirty="0" smtClean="0"/>
              <a:t>تقليل </a:t>
            </a:r>
            <a:r>
              <a:rPr lang="ar-SA" dirty="0"/>
              <a:t>الهدر في الموارد</a:t>
            </a:r>
            <a:endParaRPr lang="en-US" dirty="0"/>
          </a:p>
          <a:p>
            <a:pPr algn="r" rtl="1"/>
            <a:r>
              <a:rPr lang="ar-SA" b="1" dirty="0"/>
              <a:t>ج) تنويع الهيكل الاقتصادي</a:t>
            </a:r>
            <a:r>
              <a:rPr lang="en-US" b="1" dirty="0" smtClean="0"/>
              <a:t>:</a:t>
            </a:r>
            <a:r>
              <a:rPr lang="ar-EG" b="1" dirty="0" smtClean="0"/>
              <a:t> </a:t>
            </a:r>
            <a:r>
              <a:rPr lang="ar-SA" dirty="0" smtClean="0"/>
              <a:t>تقليل </a:t>
            </a:r>
            <a:r>
              <a:rPr lang="ar-SA" dirty="0"/>
              <a:t>الاعتماد على القطاعات التقليدية (مثل الوقود الأحفوري</a:t>
            </a:r>
            <a:r>
              <a:rPr lang="ar-SA" dirty="0" smtClean="0"/>
              <a:t>)</a:t>
            </a:r>
            <a:r>
              <a:rPr lang="ar-EG" dirty="0" smtClean="0"/>
              <a:t>، </a:t>
            </a:r>
            <a:r>
              <a:rPr lang="ar-EG" dirty="0"/>
              <a:t>	تطوير قطاعات خضراء جديدة</a:t>
            </a:r>
            <a:endParaRPr lang="en-US" dirty="0"/>
          </a:p>
          <a:p>
            <a:pPr algn="r" rtl="1"/>
            <a:endParaRPr lang="en-US" dirty="0"/>
          </a:p>
        </p:txBody>
      </p:sp>
    </p:spTree>
    <p:extLst>
      <p:ext uri="{BB962C8B-B14F-4D97-AF65-F5344CB8AC3E}">
        <p14:creationId xmlns:p14="http://schemas.microsoft.com/office/powerpoint/2010/main" xmlns="" val="3164068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45234" y="242595"/>
            <a:ext cx="8975422" cy="6363477"/>
          </a:xfrm>
        </p:spPr>
        <p:txBody>
          <a:bodyPr/>
          <a:lstStyle/>
          <a:p>
            <a:pPr algn="r" rtl="1"/>
            <a:r>
              <a:rPr lang="ar-EG" sz="3200" b="1" dirty="0" smtClean="0">
                <a:solidFill>
                  <a:schemeClr val="accent2"/>
                </a:solidFill>
              </a:rPr>
              <a:t>موضوع تطبيقي: </a:t>
            </a:r>
            <a:r>
              <a:rPr lang="ar-SA" sz="3200" b="1" dirty="0">
                <a:solidFill>
                  <a:schemeClr val="accent2"/>
                </a:solidFill>
              </a:rPr>
              <a:t>البنك الدولي وتمويل التحول الأخضر في الاقتصادات النامية</a:t>
            </a:r>
            <a:endParaRPr lang="en-US" sz="3200" b="1" dirty="0">
              <a:solidFill>
                <a:schemeClr val="accent2"/>
              </a:solidFill>
            </a:endParaRPr>
          </a:p>
          <a:p>
            <a:pPr algn="r" rtl="1"/>
            <a:r>
              <a:rPr lang="ar-EG" sz="2400" b="1" dirty="0" smtClean="0">
                <a:solidFill>
                  <a:schemeClr val="accent2"/>
                </a:solidFill>
              </a:rPr>
              <a:t>أولا </a:t>
            </a:r>
            <a:r>
              <a:rPr lang="ar-EG" sz="2400" dirty="0" smtClean="0">
                <a:solidFill>
                  <a:schemeClr val="accent2"/>
                </a:solidFill>
              </a:rPr>
              <a:t>: </a:t>
            </a:r>
            <a:r>
              <a:rPr lang="ar-SA" sz="2400" b="1" dirty="0">
                <a:solidFill>
                  <a:schemeClr val="accent2"/>
                </a:solidFill>
              </a:rPr>
              <a:t>الإطار النظري</a:t>
            </a:r>
            <a:endParaRPr lang="en-US" sz="2400" dirty="0">
              <a:solidFill>
                <a:schemeClr val="accent2"/>
              </a:solidFill>
            </a:endParaRPr>
          </a:p>
          <a:p>
            <a:pPr lvl="0" algn="r" rtl="1"/>
            <a:r>
              <a:rPr lang="ar-SA" b="1" dirty="0"/>
              <a:t>تعريف البنك الدولي ودوره في دعم التنمية الاقتصادية</a:t>
            </a:r>
            <a:r>
              <a:rPr lang="en-US" b="1" dirty="0"/>
              <a:t>.</a:t>
            </a:r>
          </a:p>
          <a:p>
            <a:pPr lvl="0" algn="r" rtl="1"/>
            <a:r>
              <a:rPr lang="ar-SA" b="1" dirty="0"/>
              <a:t>مفهوم التمويل الأخضر</a:t>
            </a:r>
            <a:r>
              <a:rPr lang="en-US" b="1" dirty="0"/>
              <a:t> (Green Finance) </a:t>
            </a:r>
            <a:r>
              <a:rPr lang="ar-SA" b="1" dirty="0" smtClean="0"/>
              <a:t>وأدواته</a:t>
            </a:r>
            <a:endParaRPr lang="en-US" b="1" dirty="0"/>
          </a:p>
          <a:p>
            <a:pPr lvl="0" algn="r" rtl="1"/>
            <a:r>
              <a:rPr lang="ar-SA" b="1" dirty="0"/>
              <a:t>التحول الأخضر في الاقتصادات النامية: الأهداف الاقتصادية، الاجتماعية، والبيئية</a:t>
            </a:r>
            <a:r>
              <a:rPr lang="en-US" b="1" dirty="0" smtClean="0"/>
              <a:t>.</a:t>
            </a:r>
            <a:endParaRPr lang="ar-EG" b="1" dirty="0" smtClean="0"/>
          </a:p>
          <a:p>
            <a:pPr lvl="0" algn="r" rtl="1"/>
            <a:endParaRPr lang="en-US" b="1" dirty="0"/>
          </a:p>
          <a:p>
            <a:pPr lvl="0" algn="r" rtl="1"/>
            <a:r>
              <a:rPr lang="ar-SA" b="1" u="sng" dirty="0"/>
              <a:t>تعريف البنك الدولي ودوره في دعم التنمية الاقتصادية</a:t>
            </a:r>
            <a:r>
              <a:rPr lang="en-US" b="1" u="sng" dirty="0"/>
              <a:t>.</a:t>
            </a:r>
          </a:p>
          <a:p>
            <a:pPr algn="r" rtl="1"/>
            <a:r>
              <a:rPr lang="ar-SA" dirty="0"/>
              <a:t>يُعد البنك الدولي إحدى أهم المؤسسات المالية الدولية التي أُنشئت في أعقاب اتفاقية بريتون وودز بهدف إعادة إعمار أوروبا بعد الحرب العالمية الثانية، ثم تطور دوره ليشمل دعم التنمية الاقتصادية والاجتماعية في الدول </a:t>
            </a:r>
            <a:r>
              <a:rPr lang="ar-SA" dirty="0" smtClean="0"/>
              <a:t>النامية</a:t>
            </a:r>
            <a:r>
              <a:rPr lang="ar-EG" dirty="0" smtClean="0"/>
              <a:t>.</a:t>
            </a:r>
          </a:p>
          <a:p>
            <a:pPr algn="r" rtl="1"/>
            <a:r>
              <a:rPr lang="ar-EG" dirty="0" smtClean="0"/>
              <a:t>وقد سبق أن تناولنا أهدافه ووظائفه وأساليب تمويله بالتفصيل في محاضرة سابقة.</a:t>
            </a:r>
            <a:endParaRPr lang="en-US" dirty="0"/>
          </a:p>
        </p:txBody>
      </p:sp>
    </p:spTree>
    <p:extLst>
      <p:ext uri="{BB962C8B-B14F-4D97-AF65-F5344CB8AC3E}">
        <p14:creationId xmlns:p14="http://schemas.microsoft.com/office/powerpoint/2010/main" xmlns="" val="29297949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4873" y="332509"/>
            <a:ext cx="8849129" cy="5708853"/>
          </a:xfrm>
        </p:spPr>
        <p:txBody>
          <a:bodyPr>
            <a:normAutofit/>
          </a:bodyPr>
          <a:lstStyle/>
          <a:p>
            <a:pPr algn="r" rtl="1"/>
            <a:r>
              <a:rPr lang="ar-EG" b="1" dirty="0" smtClean="0"/>
              <a:t>2-خ</a:t>
            </a:r>
            <a:r>
              <a:rPr lang="ar-SA" b="1" dirty="0" smtClean="0"/>
              <a:t>لق </a:t>
            </a:r>
            <a:r>
              <a:rPr lang="ar-SA" b="1" dirty="0"/>
              <a:t>فرص العمل</a:t>
            </a:r>
            <a:r>
              <a:rPr lang="en-US" b="1" dirty="0"/>
              <a:t> (Green Jobs)</a:t>
            </a:r>
            <a:endParaRPr lang="en-US" dirty="0"/>
          </a:p>
          <a:p>
            <a:pPr algn="r" rtl="1"/>
            <a:r>
              <a:rPr lang="ar-SA" b="1" dirty="0"/>
              <a:t>مجالات التوظيف</a:t>
            </a:r>
            <a:r>
              <a:rPr lang="en-US" b="1" dirty="0" smtClean="0"/>
              <a:t>:</a:t>
            </a:r>
            <a:r>
              <a:rPr lang="ar-EG" b="1" dirty="0" smtClean="0"/>
              <a:t> </a:t>
            </a:r>
            <a:r>
              <a:rPr lang="ar-EG" dirty="0" smtClean="0"/>
              <a:t>في قطاعات </a:t>
            </a:r>
            <a:r>
              <a:rPr lang="ar-SA" dirty="0" smtClean="0"/>
              <a:t>الطاقة </a:t>
            </a:r>
            <a:r>
              <a:rPr lang="ar-SA" dirty="0"/>
              <a:t>الشمسية وطاقة </a:t>
            </a:r>
            <a:r>
              <a:rPr lang="ar-SA" dirty="0" smtClean="0"/>
              <a:t>الرياح</a:t>
            </a:r>
            <a:r>
              <a:rPr lang="ar-EG" dirty="0" smtClean="0"/>
              <a:t>، </a:t>
            </a:r>
            <a:r>
              <a:rPr lang="ar-SA" dirty="0" smtClean="0"/>
              <a:t>إدارة </a:t>
            </a:r>
            <a:r>
              <a:rPr lang="ar-SA" dirty="0"/>
              <a:t>المخلفات وإعادة </a:t>
            </a:r>
            <a:r>
              <a:rPr lang="ar-SA" dirty="0" smtClean="0"/>
              <a:t>التدوير</a:t>
            </a:r>
            <a:r>
              <a:rPr lang="ar-EG" dirty="0" smtClean="0"/>
              <a:t>، </a:t>
            </a:r>
            <a:r>
              <a:rPr lang="ar-SA" dirty="0" smtClean="0"/>
              <a:t>الزراعة </a:t>
            </a:r>
            <a:r>
              <a:rPr lang="ar-SA" dirty="0"/>
              <a:t>المستدامة</a:t>
            </a:r>
            <a:endParaRPr lang="en-US" dirty="0"/>
          </a:p>
          <a:p>
            <a:pPr algn="r" rtl="1"/>
            <a:r>
              <a:rPr lang="ar-SA" b="1" dirty="0"/>
              <a:t>الخصائص</a:t>
            </a:r>
            <a:r>
              <a:rPr lang="en-US" b="1" dirty="0"/>
              <a:t>:</a:t>
            </a:r>
            <a:endParaRPr lang="en-US" dirty="0"/>
          </a:p>
          <a:p>
            <a:pPr lvl="0" algn="r" rtl="1"/>
            <a:r>
              <a:rPr lang="ar-SA" dirty="0"/>
              <a:t>وظائف كثيفة العمالة في المراحل الأولى</a:t>
            </a:r>
            <a:endParaRPr lang="en-US" dirty="0"/>
          </a:p>
          <a:p>
            <a:pPr lvl="0" algn="r" rtl="1"/>
            <a:r>
              <a:rPr lang="ar-SA" dirty="0"/>
              <a:t>تتطلب مهارات تقنية متوسطة إلى عالية</a:t>
            </a:r>
            <a:endParaRPr lang="en-US" dirty="0"/>
          </a:p>
          <a:p>
            <a:pPr algn="r" rtl="1"/>
            <a:r>
              <a:rPr lang="ar-EG" b="1" dirty="0" smtClean="0"/>
              <a:t>ا</a:t>
            </a:r>
            <a:r>
              <a:rPr lang="ar-SA" b="1" dirty="0" smtClean="0"/>
              <a:t>لأثر </a:t>
            </a:r>
            <a:r>
              <a:rPr lang="ar-SA" b="1" dirty="0"/>
              <a:t>الاجتماعي</a:t>
            </a:r>
            <a:r>
              <a:rPr lang="en-US" b="1" dirty="0" smtClean="0"/>
              <a:t>:</a:t>
            </a:r>
            <a:r>
              <a:rPr lang="ar-EG" b="1" dirty="0" smtClean="0"/>
              <a:t> </a:t>
            </a:r>
            <a:r>
              <a:rPr lang="ar-SA" dirty="0" smtClean="0"/>
              <a:t>تقليل </a:t>
            </a:r>
            <a:r>
              <a:rPr lang="ar-SA" dirty="0"/>
              <a:t>معدلات </a:t>
            </a:r>
            <a:r>
              <a:rPr lang="ar-SA" dirty="0" smtClean="0"/>
              <a:t>البطالة</a:t>
            </a:r>
            <a:r>
              <a:rPr lang="ar-EG" dirty="0" smtClean="0"/>
              <a:t>، </a:t>
            </a:r>
            <a:r>
              <a:rPr lang="ar-SA" dirty="0" smtClean="0"/>
              <a:t>رفع </a:t>
            </a:r>
            <a:r>
              <a:rPr lang="ar-SA" dirty="0"/>
              <a:t>مستوى الدخل</a:t>
            </a:r>
            <a:endParaRPr lang="en-US" dirty="0"/>
          </a:p>
          <a:p>
            <a:pPr algn="r" rtl="1"/>
            <a:r>
              <a:rPr lang="ar-EG" b="1" dirty="0" smtClean="0"/>
              <a:t>3-</a:t>
            </a:r>
            <a:r>
              <a:rPr lang="ar-SA" b="1" dirty="0" smtClean="0"/>
              <a:t>تحسين </a:t>
            </a:r>
            <a:r>
              <a:rPr lang="ar-SA" b="1" dirty="0"/>
              <a:t>جودة البيئة</a:t>
            </a:r>
            <a:endParaRPr lang="en-US" dirty="0"/>
          </a:p>
          <a:p>
            <a:pPr algn="r" rtl="1"/>
            <a:r>
              <a:rPr lang="ar-SA" dirty="0"/>
              <a:t>يساهم التمويل الأخضر في</a:t>
            </a:r>
            <a:r>
              <a:rPr lang="en-US" dirty="0" smtClean="0"/>
              <a:t>:</a:t>
            </a:r>
            <a:r>
              <a:rPr lang="ar-EG" dirty="0" smtClean="0"/>
              <a:t> </a:t>
            </a:r>
            <a:r>
              <a:rPr lang="ar-SA" dirty="0" smtClean="0"/>
              <a:t>خفض </a:t>
            </a:r>
            <a:r>
              <a:rPr lang="ar-SA" dirty="0"/>
              <a:t>انبعاثات </a:t>
            </a:r>
            <a:r>
              <a:rPr lang="ar-SA" dirty="0" smtClean="0"/>
              <a:t>الكربون</a:t>
            </a:r>
            <a:r>
              <a:rPr lang="ar-EG" dirty="0" smtClean="0"/>
              <a:t>، </a:t>
            </a:r>
            <a:r>
              <a:rPr lang="ar-SA" dirty="0" smtClean="0"/>
              <a:t>تحسين </a:t>
            </a:r>
            <a:r>
              <a:rPr lang="ar-SA" dirty="0"/>
              <a:t>جودة الهواء </a:t>
            </a:r>
            <a:r>
              <a:rPr lang="ar-SA" dirty="0" smtClean="0"/>
              <a:t>والمياه</a:t>
            </a:r>
            <a:r>
              <a:rPr lang="ar-EG" dirty="0" smtClean="0"/>
              <a:t>، </a:t>
            </a:r>
            <a:r>
              <a:rPr lang="ar-SA" dirty="0" smtClean="0"/>
              <a:t>تقليل </a:t>
            </a:r>
            <a:r>
              <a:rPr lang="ar-SA" dirty="0"/>
              <a:t>التلوث الصناعي</a:t>
            </a:r>
            <a:endParaRPr lang="en-US" dirty="0"/>
          </a:p>
          <a:p>
            <a:pPr algn="r" rtl="1"/>
            <a:r>
              <a:rPr lang="ar-EG" b="1" dirty="0" smtClean="0"/>
              <a:t>ا</a:t>
            </a:r>
            <a:r>
              <a:rPr lang="ar-SA" b="1" dirty="0" smtClean="0"/>
              <a:t>لأثر </a:t>
            </a:r>
            <a:r>
              <a:rPr lang="ar-SA" b="1" dirty="0"/>
              <a:t>طويل الأجل</a:t>
            </a:r>
            <a:r>
              <a:rPr lang="en-US" b="1" dirty="0"/>
              <a:t>:</a:t>
            </a:r>
            <a:endParaRPr lang="en-US" dirty="0"/>
          </a:p>
          <a:p>
            <a:pPr lvl="0" algn="r" rtl="1"/>
            <a:r>
              <a:rPr lang="ar-SA" dirty="0"/>
              <a:t>تقليل التكاليف الصحية</a:t>
            </a:r>
            <a:endParaRPr lang="en-US" dirty="0"/>
          </a:p>
          <a:p>
            <a:pPr lvl="0" algn="r" rtl="1"/>
            <a:r>
              <a:rPr lang="ar-SA" dirty="0"/>
              <a:t>تحسين الإنتاجية البشرية</a:t>
            </a:r>
            <a:endParaRPr lang="en-US" dirty="0"/>
          </a:p>
          <a:p>
            <a:pPr algn="r" rtl="1"/>
            <a:r>
              <a:rPr lang="ar-SA" dirty="0"/>
              <a:t>تعزيز الاستدامة البيئية</a:t>
            </a:r>
            <a:endParaRPr lang="en-US" dirty="0"/>
          </a:p>
        </p:txBody>
      </p:sp>
    </p:spTree>
    <p:extLst>
      <p:ext uri="{BB962C8B-B14F-4D97-AF65-F5344CB8AC3E}">
        <p14:creationId xmlns:p14="http://schemas.microsoft.com/office/powerpoint/2010/main" xmlns="" val="376003938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4873" y="332509"/>
            <a:ext cx="9596582" cy="6410036"/>
          </a:xfrm>
        </p:spPr>
        <p:txBody>
          <a:bodyPr>
            <a:normAutofit/>
          </a:bodyPr>
          <a:lstStyle/>
          <a:p>
            <a:pPr algn="r" rtl="1"/>
            <a:r>
              <a:rPr lang="ar-EG" sz="2000" b="1" u="sng" dirty="0"/>
              <a:t>التحديات الاقتصادية: تكلفة المشاريع، المخاطر الاستثمارية، الاعتماد على التمويل </a:t>
            </a:r>
            <a:r>
              <a:rPr lang="ar-EG" sz="2000" b="1" u="sng" dirty="0" smtClean="0"/>
              <a:t>الخارجي:  </a:t>
            </a:r>
            <a:r>
              <a:rPr lang="ar-SA" dirty="0" smtClean="0"/>
              <a:t>رغم </a:t>
            </a:r>
            <a:r>
              <a:rPr lang="ar-SA" dirty="0"/>
              <a:t>الفوائد، تواجه الاقتصادات النامية عدة تحديات</a:t>
            </a:r>
            <a:r>
              <a:rPr lang="en-US" dirty="0"/>
              <a:t>:</a:t>
            </a:r>
          </a:p>
          <a:p>
            <a:pPr algn="r" rtl="1"/>
            <a:r>
              <a:rPr lang="ar-EG" b="1" dirty="0" smtClean="0"/>
              <a:t>1- ار</a:t>
            </a:r>
            <a:r>
              <a:rPr lang="ar-SA" b="1" dirty="0" smtClean="0"/>
              <a:t>تفاع </a:t>
            </a:r>
            <a:r>
              <a:rPr lang="ar-SA" b="1" dirty="0"/>
              <a:t>تكلفة المشاريع الخضراء</a:t>
            </a:r>
            <a:endParaRPr lang="en-US" dirty="0"/>
          </a:p>
          <a:p>
            <a:pPr algn="r" rtl="1"/>
            <a:r>
              <a:rPr lang="ar-SA" b="1" dirty="0"/>
              <a:t>الأسباب</a:t>
            </a:r>
            <a:r>
              <a:rPr lang="en-US" b="1" dirty="0" smtClean="0"/>
              <a:t>:</a:t>
            </a:r>
            <a:r>
              <a:rPr lang="ar-EG" b="1" dirty="0" smtClean="0"/>
              <a:t> </a:t>
            </a:r>
            <a:r>
              <a:rPr lang="ar-SA" dirty="0" smtClean="0"/>
              <a:t>ارتفاع </a:t>
            </a:r>
            <a:r>
              <a:rPr lang="ar-SA" dirty="0"/>
              <a:t>تكلفة التكنولوجيا </a:t>
            </a:r>
            <a:r>
              <a:rPr lang="ar-SA" dirty="0" smtClean="0"/>
              <a:t>النظيفة</a:t>
            </a:r>
            <a:r>
              <a:rPr lang="ar-EG" dirty="0" smtClean="0"/>
              <a:t>، </a:t>
            </a:r>
            <a:r>
              <a:rPr lang="ar-SA" dirty="0" smtClean="0"/>
              <a:t>ضعف </a:t>
            </a:r>
            <a:r>
              <a:rPr lang="ar-SA" dirty="0"/>
              <a:t>البنية </a:t>
            </a:r>
            <a:r>
              <a:rPr lang="ar-SA" dirty="0" smtClean="0"/>
              <a:t>التحتية</a:t>
            </a:r>
            <a:r>
              <a:rPr lang="ar-EG" dirty="0" smtClean="0"/>
              <a:t>، </a:t>
            </a:r>
            <a:r>
              <a:rPr lang="ar-SA" dirty="0" smtClean="0"/>
              <a:t>ارتفاع </a:t>
            </a:r>
            <a:r>
              <a:rPr lang="ar-SA" dirty="0"/>
              <a:t>تكلفة التمويل في بعض الحالات</a:t>
            </a:r>
            <a:endParaRPr lang="en-US" dirty="0"/>
          </a:p>
          <a:p>
            <a:pPr algn="r" rtl="1"/>
            <a:r>
              <a:rPr lang="ar-EG" b="1" dirty="0" smtClean="0"/>
              <a:t>ا</a:t>
            </a:r>
            <a:r>
              <a:rPr lang="ar-SA" b="1" dirty="0" smtClean="0"/>
              <a:t>لنتيجة</a:t>
            </a:r>
            <a:r>
              <a:rPr lang="en-US" b="1" dirty="0" smtClean="0"/>
              <a:t>:</a:t>
            </a:r>
            <a:r>
              <a:rPr lang="ar-EG" b="1" dirty="0" smtClean="0"/>
              <a:t> </a:t>
            </a:r>
            <a:r>
              <a:rPr lang="ar-SA" dirty="0" smtClean="0"/>
              <a:t>صعوبة </a:t>
            </a:r>
            <a:r>
              <a:rPr lang="ar-SA" dirty="0"/>
              <a:t>التنفيذ دون دعم </a:t>
            </a:r>
            <a:r>
              <a:rPr lang="ar-SA" dirty="0" smtClean="0"/>
              <a:t>دولي</a:t>
            </a:r>
            <a:r>
              <a:rPr lang="ar-EG" dirty="0" smtClean="0"/>
              <a:t>، </a:t>
            </a:r>
            <a:r>
              <a:rPr lang="ar-SA" dirty="0" smtClean="0"/>
              <a:t>تأخر </a:t>
            </a:r>
            <a:r>
              <a:rPr lang="ar-SA" dirty="0"/>
              <a:t>تحقيق العوائد</a:t>
            </a:r>
            <a:endParaRPr lang="en-US" dirty="0"/>
          </a:p>
          <a:p>
            <a:pPr algn="r" rtl="1"/>
            <a:r>
              <a:rPr lang="ar-EG" b="1" dirty="0"/>
              <a:t>2-ا</a:t>
            </a:r>
            <a:r>
              <a:rPr lang="ar-SA" b="1" dirty="0"/>
              <a:t>لمخاطر الاستثمارية</a:t>
            </a:r>
            <a:endParaRPr lang="en-US" dirty="0"/>
          </a:p>
          <a:p>
            <a:pPr algn="r" rtl="1"/>
            <a:r>
              <a:rPr lang="ar-SA" b="1" dirty="0"/>
              <a:t>أنواع المخاطر</a:t>
            </a:r>
            <a:r>
              <a:rPr lang="en-US" b="1" dirty="0"/>
              <a:t>:</a:t>
            </a:r>
            <a:endParaRPr lang="en-US" dirty="0"/>
          </a:p>
          <a:p>
            <a:pPr algn="r" rtl="1"/>
            <a:r>
              <a:rPr lang="ar-SA" b="1" dirty="0"/>
              <a:t>أ) مخاطر مالية</a:t>
            </a:r>
            <a:r>
              <a:rPr lang="en-US" b="1" dirty="0"/>
              <a:t>:</a:t>
            </a:r>
            <a:r>
              <a:rPr lang="ar-EG" b="1" dirty="0"/>
              <a:t> </a:t>
            </a:r>
            <a:r>
              <a:rPr lang="ar-SA" dirty="0"/>
              <a:t>تقلب العوائد</a:t>
            </a:r>
            <a:r>
              <a:rPr lang="ar-EG" dirty="0"/>
              <a:t>، </a:t>
            </a:r>
            <a:r>
              <a:rPr lang="ar-SA" dirty="0"/>
              <a:t>عدم استقرار التدفقات النقدية</a:t>
            </a:r>
            <a:endParaRPr lang="en-US" dirty="0"/>
          </a:p>
          <a:p>
            <a:pPr algn="r" rtl="1"/>
            <a:r>
              <a:rPr lang="ar-SA" b="1" dirty="0"/>
              <a:t>ب) مخاطر تكنولوجية</a:t>
            </a:r>
            <a:r>
              <a:rPr lang="en-US" b="1" dirty="0"/>
              <a:t>:</a:t>
            </a:r>
            <a:r>
              <a:rPr lang="ar-SA" dirty="0"/>
              <a:t>اعتماد على تقنيات حديثة قد تكون غير مجربة محليًا</a:t>
            </a:r>
            <a:endParaRPr lang="en-US" dirty="0"/>
          </a:p>
          <a:p>
            <a:pPr algn="r" rtl="1"/>
            <a:r>
              <a:rPr lang="ar-SA" b="1" dirty="0"/>
              <a:t>ج) مخاطر سياسية وتنظيمية</a:t>
            </a:r>
            <a:r>
              <a:rPr lang="en-US" b="1" dirty="0"/>
              <a:t>:</a:t>
            </a:r>
            <a:r>
              <a:rPr lang="ar-EG" b="1" dirty="0"/>
              <a:t> </a:t>
            </a:r>
            <a:r>
              <a:rPr lang="ar-SA" dirty="0"/>
              <a:t>تغير السياسات الحكومية</a:t>
            </a:r>
            <a:r>
              <a:rPr lang="ar-EG" dirty="0"/>
              <a:t>، </a:t>
            </a:r>
            <a:r>
              <a:rPr lang="ar-SA" dirty="0"/>
              <a:t>ضعف الأطر القانونية</a:t>
            </a:r>
            <a:endParaRPr lang="en-US" dirty="0"/>
          </a:p>
          <a:p>
            <a:pPr algn="r" rtl="1"/>
            <a:r>
              <a:rPr lang="ar-EG" b="1" dirty="0"/>
              <a:t>3- ا</a:t>
            </a:r>
            <a:r>
              <a:rPr lang="ar-SA" b="1" dirty="0"/>
              <a:t>لاعتماد على التمويل الخارجي</a:t>
            </a:r>
            <a:endParaRPr lang="en-US" dirty="0"/>
          </a:p>
          <a:p>
            <a:pPr algn="r" rtl="1"/>
            <a:r>
              <a:rPr lang="ar-SA" dirty="0"/>
              <a:t>تعتمد العديد من الدول النامية على مؤسسات دولية مثل البنك الدولي للحصول على التمويل الأخضر</a:t>
            </a:r>
            <a:r>
              <a:rPr lang="en-US" dirty="0"/>
              <a:t>.</a:t>
            </a:r>
          </a:p>
          <a:p>
            <a:pPr algn="r" rtl="1"/>
            <a:r>
              <a:rPr lang="ar-SA" b="1" dirty="0"/>
              <a:t>الآثار</a:t>
            </a:r>
            <a:r>
              <a:rPr lang="en-US" b="1" dirty="0"/>
              <a:t>:</a:t>
            </a:r>
            <a:r>
              <a:rPr lang="ar-EG" b="1" dirty="0"/>
              <a:t> </a:t>
            </a:r>
            <a:r>
              <a:rPr lang="ar-SA" dirty="0"/>
              <a:t>زيادة الدين الخارجي</a:t>
            </a:r>
            <a:r>
              <a:rPr lang="ar-EG" dirty="0"/>
              <a:t>، الخضوع</a:t>
            </a:r>
            <a:r>
              <a:rPr lang="ar-SA" dirty="0"/>
              <a:t> لشروط التمويل</a:t>
            </a:r>
            <a:r>
              <a:rPr lang="ar-EG" dirty="0"/>
              <a:t>، </a:t>
            </a:r>
            <a:r>
              <a:rPr lang="ar-SA" dirty="0"/>
              <a:t>محدودية الاستقلالية في السياسات الاقتصادية</a:t>
            </a:r>
            <a:endParaRPr lang="en-US" dirty="0"/>
          </a:p>
          <a:p>
            <a:pPr algn="r" rtl="1"/>
            <a:endParaRPr lang="en-US" dirty="0"/>
          </a:p>
        </p:txBody>
      </p:sp>
    </p:spTree>
    <p:extLst>
      <p:ext uri="{BB962C8B-B14F-4D97-AF65-F5344CB8AC3E}">
        <p14:creationId xmlns:p14="http://schemas.microsoft.com/office/powerpoint/2010/main" xmlns="" val="333085621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4873" y="332509"/>
            <a:ext cx="8849129" cy="5708853"/>
          </a:xfrm>
        </p:spPr>
        <p:txBody>
          <a:bodyPr>
            <a:normAutofit/>
          </a:bodyPr>
          <a:lstStyle/>
          <a:p>
            <a:pPr algn="r" rtl="1"/>
            <a:r>
              <a:rPr lang="ar-EG" sz="2400" b="1" dirty="0" smtClean="0">
                <a:solidFill>
                  <a:schemeClr val="accent2"/>
                </a:solidFill>
              </a:rPr>
              <a:t>خامسا: </a:t>
            </a:r>
            <a:r>
              <a:rPr lang="ar-SA" sz="2400" b="1" dirty="0" smtClean="0">
                <a:solidFill>
                  <a:schemeClr val="accent2"/>
                </a:solidFill>
              </a:rPr>
              <a:t>دراسات </a:t>
            </a:r>
            <a:r>
              <a:rPr lang="ar-SA" sz="2400" b="1" dirty="0">
                <a:solidFill>
                  <a:schemeClr val="accent2"/>
                </a:solidFill>
              </a:rPr>
              <a:t>حالة حديثة</a:t>
            </a:r>
            <a:endParaRPr lang="en-US" sz="2400" dirty="0">
              <a:solidFill>
                <a:schemeClr val="accent2"/>
              </a:solidFill>
            </a:endParaRPr>
          </a:p>
          <a:p>
            <a:pPr lvl="0" algn="r" rtl="1"/>
            <a:r>
              <a:rPr lang="ar-SA" b="1" dirty="0"/>
              <a:t>العراق</a:t>
            </a:r>
            <a:r>
              <a:rPr lang="en-US" b="1" dirty="0"/>
              <a:t>:</a:t>
            </a:r>
            <a:r>
              <a:rPr lang="en-US" dirty="0"/>
              <a:t> </a:t>
            </a:r>
            <a:r>
              <a:rPr lang="ar-SA" dirty="0"/>
              <a:t>مشاريع الطاقة الشمسية أو إعادة تأهيل شبكات الكهرباء لتقليل الاعتماد على النفط</a:t>
            </a:r>
            <a:r>
              <a:rPr lang="en-US" dirty="0"/>
              <a:t>.</a:t>
            </a:r>
          </a:p>
          <a:p>
            <a:pPr lvl="0" algn="r" rtl="1"/>
            <a:r>
              <a:rPr lang="ar-SA" b="1" dirty="0"/>
              <a:t>مصر</a:t>
            </a:r>
            <a:r>
              <a:rPr lang="en-US" b="1" dirty="0"/>
              <a:t>:</a:t>
            </a:r>
            <a:r>
              <a:rPr lang="en-US" dirty="0"/>
              <a:t> </a:t>
            </a:r>
            <a:r>
              <a:rPr lang="ar-SA" dirty="0"/>
              <a:t>محطة بنبان للطاقة الشمسية، تمويل البنك الدولي ودور البرامج البيئية</a:t>
            </a:r>
            <a:r>
              <a:rPr lang="en-US" dirty="0"/>
              <a:t>.</a:t>
            </a:r>
          </a:p>
          <a:p>
            <a:pPr marL="0" lvl="0" indent="0" algn="r" rtl="1">
              <a:buNone/>
            </a:pPr>
            <a:endParaRPr lang="en-US" dirty="0"/>
          </a:p>
          <a:p>
            <a:pPr algn="r" rtl="1"/>
            <a:r>
              <a:rPr lang="ar-SA" sz="2000" b="1" u="sng" dirty="0"/>
              <a:t>أولًا: دراسة حالة العراق</a:t>
            </a:r>
            <a:endParaRPr lang="en-US" sz="1000" u="sng" dirty="0"/>
          </a:p>
          <a:p>
            <a:pPr algn="r" rtl="1"/>
            <a:r>
              <a:rPr lang="ar-SA" sz="2000" b="1" u="sng" dirty="0" smtClean="0"/>
              <a:t>التحول </a:t>
            </a:r>
            <a:r>
              <a:rPr lang="ar-SA" sz="2000" b="1" u="sng" dirty="0"/>
              <a:t>من الاعتماد النفطي إلى الطاقة المتجددة وإعادة تأهيل </a:t>
            </a:r>
            <a:r>
              <a:rPr lang="ar-SA" sz="2000" b="1" u="sng" dirty="0" smtClean="0"/>
              <a:t>الكهرباء</a:t>
            </a:r>
            <a:endParaRPr lang="ar-EG" sz="2000" b="1" u="sng" dirty="0" smtClean="0"/>
          </a:p>
          <a:p>
            <a:pPr algn="r" rtl="1"/>
            <a:r>
              <a:rPr lang="ar-SA" dirty="0" smtClean="0"/>
              <a:t>يعتمد </a:t>
            </a:r>
            <a:r>
              <a:rPr lang="ar-SA" dirty="0"/>
              <a:t>الاقتصاد العراقي بشكل كبير على </a:t>
            </a:r>
            <a:r>
              <a:rPr lang="ar-SA" dirty="0" smtClean="0"/>
              <a:t>النف</a:t>
            </a:r>
            <a:r>
              <a:rPr lang="ar-EG" dirty="0" smtClean="0"/>
              <a:t>ط( حوالي 90% من الإيرادات)</a:t>
            </a:r>
          </a:p>
          <a:p>
            <a:pPr lvl="0" algn="r" rtl="1"/>
            <a:r>
              <a:rPr lang="ar-SA" dirty="0" smtClean="0"/>
              <a:t>يعاني </a:t>
            </a:r>
            <a:r>
              <a:rPr lang="ar-SA" dirty="0"/>
              <a:t>قطاع الكهرباء من</a:t>
            </a:r>
            <a:r>
              <a:rPr lang="en-US" dirty="0"/>
              <a:t>:</a:t>
            </a:r>
            <a:endParaRPr lang="en-US" sz="1400" dirty="0"/>
          </a:p>
          <a:p>
            <a:pPr lvl="1" algn="r" rtl="1"/>
            <a:r>
              <a:rPr lang="ar-SA" dirty="0" smtClean="0"/>
              <a:t>عجز </a:t>
            </a:r>
            <a:r>
              <a:rPr lang="ar-SA" dirty="0"/>
              <a:t>مزمن في الإنتاج</a:t>
            </a:r>
            <a:endParaRPr lang="en-US" sz="1200" dirty="0"/>
          </a:p>
          <a:p>
            <a:pPr lvl="1" algn="r" rtl="1"/>
            <a:r>
              <a:rPr lang="ar-SA" dirty="0"/>
              <a:t>اعتماد على استيراد الطاقة</a:t>
            </a:r>
            <a:endParaRPr lang="en-US" sz="1200" dirty="0"/>
          </a:p>
          <a:p>
            <a:pPr algn="r" rtl="1"/>
            <a:r>
              <a:rPr lang="en-US" dirty="0"/>
              <a:t>👉 </a:t>
            </a:r>
            <a:r>
              <a:rPr lang="ar-SA" dirty="0"/>
              <a:t>رغم ذلك، يمتلك العراق </a:t>
            </a:r>
            <a:r>
              <a:rPr lang="ar-SA" b="1" dirty="0"/>
              <a:t>إمكانات هائلة للطاقة الشمسية غير المستغلة</a:t>
            </a:r>
            <a:r>
              <a:rPr lang="ar-SA" dirty="0"/>
              <a:t> </a:t>
            </a:r>
            <a:endParaRPr lang="en-US" dirty="0"/>
          </a:p>
        </p:txBody>
      </p:sp>
    </p:spTree>
    <p:extLst>
      <p:ext uri="{BB962C8B-B14F-4D97-AF65-F5344CB8AC3E}">
        <p14:creationId xmlns:p14="http://schemas.microsoft.com/office/powerpoint/2010/main" xmlns="" val="275249121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4873" y="332509"/>
            <a:ext cx="8849129" cy="5708853"/>
          </a:xfrm>
        </p:spPr>
        <p:txBody>
          <a:bodyPr/>
          <a:lstStyle/>
          <a:p>
            <a:pPr algn="r" rtl="1"/>
            <a:r>
              <a:rPr lang="ar-EG" b="1" dirty="0"/>
              <a:t>ت</a:t>
            </a:r>
            <a:r>
              <a:rPr lang="ar-SA" b="1" dirty="0" smtClean="0"/>
              <a:t>دخلات </a:t>
            </a:r>
            <a:r>
              <a:rPr lang="ar-SA" b="1" dirty="0"/>
              <a:t>البنك الدولي</a:t>
            </a:r>
            <a:endParaRPr lang="en-US" dirty="0"/>
          </a:p>
          <a:p>
            <a:pPr algn="r" rtl="1"/>
            <a:r>
              <a:rPr lang="ar-SA" b="1" dirty="0"/>
              <a:t>أ) إعادة تأهيل قطاع الكهرباء</a:t>
            </a:r>
            <a:endParaRPr lang="en-US" dirty="0"/>
          </a:p>
          <a:p>
            <a:pPr lvl="0" algn="r" rtl="1"/>
            <a:r>
              <a:rPr lang="ar-SA" dirty="0"/>
              <a:t>تمويل مشاريع لإعادة بناء محطات الكهرباء وشبكات النقل</a:t>
            </a:r>
            <a:endParaRPr lang="en-US" dirty="0"/>
          </a:p>
          <a:p>
            <a:pPr lvl="0" algn="r" rtl="1"/>
            <a:r>
              <a:rPr lang="ar-SA" dirty="0"/>
              <a:t>مثال: تمويل تطوير محطة الحارثة في البصرة (رفع القدرة إلى 800 </a:t>
            </a:r>
            <a:r>
              <a:rPr lang="ar-SA" dirty="0" smtClean="0"/>
              <a:t>ميجاوات</a:t>
            </a:r>
            <a:r>
              <a:rPr lang="ar-EG" dirty="0" smtClean="0"/>
              <a:t>)</a:t>
            </a:r>
            <a:endParaRPr lang="en-US" dirty="0"/>
          </a:p>
          <a:p>
            <a:pPr algn="r" rtl="1"/>
            <a:r>
              <a:rPr lang="ar-SA" b="1" dirty="0"/>
              <a:t>ب) برامج إعادة الإعمار والبنية التحتية</a:t>
            </a:r>
            <a:endParaRPr lang="en-US" dirty="0"/>
          </a:p>
          <a:p>
            <a:pPr lvl="0" algn="r" rtl="1"/>
            <a:r>
              <a:rPr lang="ar-SA" dirty="0"/>
              <a:t>مشاريع لإصلاح الشبكات وتحسين كفاءة التوزيع</a:t>
            </a:r>
            <a:endParaRPr lang="en-US" dirty="0"/>
          </a:p>
          <a:p>
            <a:pPr lvl="0" algn="r" rtl="1"/>
            <a:r>
              <a:rPr lang="ar-SA" dirty="0"/>
              <a:t>دعم التخطيط طويل الأجل لقطاع الطاقة</a:t>
            </a:r>
            <a:endParaRPr lang="en-US" dirty="0"/>
          </a:p>
          <a:p>
            <a:pPr algn="r" rtl="1"/>
            <a:r>
              <a:rPr lang="ar-SA" b="1" dirty="0"/>
              <a:t>ج) دعم التحول للطاقة الشمسية</a:t>
            </a:r>
            <a:endParaRPr lang="en-US" dirty="0"/>
          </a:p>
          <a:p>
            <a:pPr lvl="0" algn="r" rtl="1"/>
            <a:r>
              <a:rPr lang="ar-SA" dirty="0"/>
              <a:t>إدراج </a:t>
            </a:r>
            <a:r>
              <a:rPr lang="en-US" b="1" dirty="0"/>
              <a:t>7 </a:t>
            </a:r>
            <a:r>
              <a:rPr lang="ar-SA" b="1" dirty="0"/>
              <a:t>مشاريع طاقة شمسية ضمن خطط إعادة الإعمار</a:t>
            </a:r>
            <a:r>
              <a:rPr lang="ar-SA" dirty="0"/>
              <a:t> </a:t>
            </a:r>
            <a:r>
              <a:rPr lang="ar-EG" dirty="0" smtClean="0"/>
              <a:t>، </a:t>
            </a:r>
            <a:r>
              <a:rPr lang="ar-SA" dirty="0" smtClean="0"/>
              <a:t>تطوير </a:t>
            </a:r>
            <a:r>
              <a:rPr lang="ar-SA" dirty="0"/>
              <a:t>نماذج تخطيط لخفض </a:t>
            </a:r>
            <a:r>
              <a:rPr lang="ar-SA" dirty="0" smtClean="0"/>
              <a:t>الانبعاثات</a:t>
            </a:r>
            <a:endParaRPr lang="ar-EG" dirty="0" smtClean="0"/>
          </a:p>
          <a:p>
            <a:pPr algn="r" rtl="1"/>
            <a:r>
              <a:rPr lang="ar-SA" b="1" dirty="0"/>
              <a:t>تطورات حديثة</a:t>
            </a:r>
            <a:r>
              <a:rPr lang="en-US" b="1" dirty="0"/>
              <a:t> (2024–2025)</a:t>
            </a:r>
            <a:endParaRPr lang="en-US" dirty="0"/>
          </a:p>
          <a:p>
            <a:pPr lvl="0" algn="r" rtl="1"/>
            <a:r>
              <a:rPr lang="ar-SA" dirty="0"/>
              <a:t>إنشاء أول محطة شمسية صناعية بقدرة تصل إلى </a:t>
            </a:r>
            <a:r>
              <a:rPr lang="en-US" b="1" dirty="0"/>
              <a:t>300 </a:t>
            </a:r>
            <a:r>
              <a:rPr lang="ar-SA" b="1" dirty="0"/>
              <a:t>ميجاوات</a:t>
            </a:r>
            <a:r>
              <a:rPr lang="ar-SA" dirty="0"/>
              <a:t> </a:t>
            </a:r>
            <a:endParaRPr lang="ar-EG" dirty="0" smtClean="0"/>
          </a:p>
          <a:p>
            <a:pPr lvl="0" algn="r" rtl="1"/>
            <a:r>
              <a:rPr lang="ar-SA" dirty="0" smtClean="0"/>
              <a:t>خطط </a:t>
            </a:r>
            <a:r>
              <a:rPr lang="ar-SA" dirty="0"/>
              <a:t>للوصول إلى </a:t>
            </a:r>
            <a:r>
              <a:rPr lang="en-US" b="1" dirty="0"/>
              <a:t>12.5 </a:t>
            </a:r>
            <a:r>
              <a:rPr lang="ar-SA" b="1" dirty="0"/>
              <a:t>جيجاوات طاقة شمسية</a:t>
            </a:r>
            <a:r>
              <a:rPr lang="ar-SA" dirty="0"/>
              <a:t> </a:t>
            </a:r>
            <a:r>
              <a:rPr lang="ar-SA" dirty="0" smtClean="0"/>
              <a:t>مستقبلًا</a:t>
            </a:r>
            <a:endParaRPr lang="en-US" dirty="0"/>
          </a:p>
          <a:p>
            <a:pPr algn="r" rtl="1"/>
            <a:r>
              <a:rPr lang="ar-EG" dirty="0" smtClean="0"/>
              <a:t>التخطيط ل</a:t>
            </a:r>
            <a:r>
              <a:rPr lang="ar-SA" dirty="0" smtClean="0"/>
              <a:t>انتشار </a:t>
            </a:r>
            <a:r>
              <a:rPr lang="ar-SA" dirty="0"/>
              <a:t>الطاقة الشمسية على مستوى الأفراد مع فترة استرداد </a:t>
            </a:r>
            <a:r>
              <a:rPr lang="en-US" b="1" dirty="0"/>
              <a:t>1–3 </a:t>
            </a:r>
            <a:r>
              <a:rPr lang="ar-SA" b="1" dirty="0"/>
              <a:t>سنوات</a:t>
            </a:r>
            <a:r>
              <a:rPr lang="ar-SA" dirty="0"/>
              <a:t> </a:t>
            </a:r>
            <a:endParaRPr lang="en-US" dirty="0"/>
          </a:p>
        </p:txBody>
      </p:sp>
    </p:spTree>
    <p:extLst>
      <p:ext uri="{BB962C8B-B14F-4D97-AF65-F5344CB8AC3E}">
        <p14:creationId xmlns:p14="http://schemas.microsoft.com/office/powerpoint/2010/main" xmlns="" val="110495529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4873" y="332509"/>
            <a:ext cx="9374909" cy="5708853"/>
          </a:xfrm>
        </p:spPr>
        <p:txBody>
          <a:bodyPr>
            <a:normAutofit/>
          </a:bodyPr>
          <a:lstStyle/>
          <a:p>
            <a:pPr algn="r" rtl="1"/>
            <a:r>
              <a:rPr lang="ar-SA" sz="2400" b="1" u="sng" dirty="0"/>
              <a:t>ثانيًا: دراسة حالة مصر</a:t>
            </a:r>
            <a:endParaRPr lang="en-US" sz="1050" u="sng" dirty="0"/>
          </a:p>
          <a:p>
            <a:pPr algn="r" rtl="1"/>
            <a:r>
              <a:rPr lang="en-US" b="1" dirty="0"/>
              <a:t>(</a:t>
            </a:r>
            <a:r>
              <a:rPr lang="ar-SA" b="1" u="sng" dirty="0"/>
              <a:t>محطة بنبان للطاقة الشمسية كنموذج </a:t>
            </a:r>
            <a:r>
              <a:rPr lang="ar-SA" b="1" u="sng" dirty="0" smtClean="0"/>
              <a:t>رائد</a:t>
            </a:r>
            <a:endParaRPr lang="ar-EG" b="1" u="sng" dirty="0" smtClean="0"/>
          </a:p>
          <a:p>
            <a:pPr algn="r" rtl="1"/>
            <a:r>
              <a:rPr lang="ar-SA" dirty="0" smtClean="0"/>
              <a:t>القدرة </a:t>
            </a:r>
            <a:r>
              <a:rPr lang="ar-SA" dirty="0"/>
              <a:t>الإنتاجية</a:t>
            </a:r>
            <a:r>
              <a:rPr lang="en-US" dirty="0" smtClean="0"/>
              <a:t>:</a:t>
            </a:r>
            <a:r>
              <a:rPr lang="ar-EG" dirty="0" smtClean="0"/>
              <a:t> </a:t>
            </a:r>
            <a:r>
              <a:rPr lang="ar-SA" dirty="0" smtClean="0"/>
              <a:t>بين </a:t>
            </a:r>
            <a:r>
              <a:rPr lang="en-US" b="1" dirty="0"/>
              <a:t>1.6 – 1.8 </a:t>
            </a:r>
            <a:r>
              <a:rPr lang="ar-SA" b="1" dirty="0" smtClean="0"/>
              <a:t>جيجاوات</a:t>
            </a:r>
            <a:endParaRPr lang="en-US" sz="1200" dirty="0"/>
          </a:p>
          <a:p>
            <a:pPr lvl="0" algn="r" rtl="1"/>
            <a:r>
              <a:rPr lang="ar-SA" dirty="0"/>
              <a:t>الإنتاج السنوي</a:t>
            </a:r>
            <a:r>
              <a:rPr lang="en-US" dirty="0" smtClean="0"/>
              <a:t>:</a:t>
            </a:r>
            <a:r>
              <a:rPr lang="ar-EG" dirty="0" smtClean="0"/>
              <a:t> </a:t>
            </a:r>
            <a:r>
              <a:rPr lang="ar-SA" dirty="0" smtClean="0"/>
              <a:t>حوالي </a:t>
            </a:r>
            <a:r>
              <a:rPr lang="en-US" b="1" dirty="0"/>
              <a:t>3.8 – 4 </a:t>
            </a:r>
            <a:r>
              <a:rPr lang="ar-SA" b="1" dirty="0"/>
              <a:t>تيراواط/ساعة</a:t>
            </a:r>
            <a:r>
              <a:rPr lang="ar-SA" dirty="0"/>
              <a:t> </a:t>
            </a:r>
            <a:endParaRPr lang="ar-EG" dirty="0" smtClean="0"/>
          </a:p>
          <a:p>
            <a:pPr lvl="1" algn="r" rtl="1"/>
            <a:r>
              <a:rPr lang="ar-SA" dirty="0" smtClean="0"/>
              <a:t>التكلفة</a:t>
            </a:r>
            <a:r>
              <a:rPr lang="en-US" dirty="0" smtClean="0"/>
              <a:t>:</a:t>
            </a:r>
            <a:r>
              <a:rPr lang="ar-EG" dirty="0" smtClean="0"/>
              <a:t> </a:t>
            </a:r>
            <a:r>
              <a:rPr lang="ar-SA" dirty="0" smtClean="0"/>
              <a:t>نحو </a:t>
            </a:r>
            <a:r>
              <a:rPr lang="en-US" b="1" dirty="0"/>
              <a:t>4 </a:t>
            </a:r>
            <a:r>
              <a:rPr lang="ar-SA" b="1" dirty="0"/>
              <a:t>مليار دولار</a:t>
            </a:r>
            <a:r>
              <a:rPr lang="ar-SA" dirty="0"/>
              <a:t> </a:t>
            </a:r>
            <a:endParaRPr lang="en-US" sz="1200" dirty="0"/>
          </a:p>
          <a:p>
            <a:pPr lvl="0" algn="r" rtl="1"/>
            <a:r>
              <a:rPr lang="ar-SA" dirty="0" smtClean="0"/>
              <a:t>عدد </a:t>
            </a:r>
            <a:r>
              <a:rPr lang="ar-SA" dirty="0"/>
              <a:t>المحطات</a:t>
            </a:r>
            <a:r>
              <a:rPr lang="en-US" dirty="0" smtClean="0"/>
              <a:t>:</a:t>
            </a:r>
            <a:r>
              <a:rPr lang="ar-EG" dirty="0" smtClean="0"/>
              <a:t> حوالي 40</a:t>
            </a:r>
            <a:r>
              <a:rPr lang="en-US" dirty="0" smtClean="0"/>
              <a:t> </a:t>
            </a:r>
            <a:r>
              <a:rPr lang="ar-SA" dirty="0"/>
              <a:t>محطة </a:t>
            </a:r>
            <a:r>
              <a:rPr lang="ar-SA" dirty="0" smtClean="0"/>
              <a:t>شمسية</a:t>
            </a:r>
            <a:endParaRPr lang="ar-EG" dirty="0" smtClean="0"/>
          </a:p>
          <a:p>
            <a:pPr algn="r" rtl="1"/>
            <a:r>
              <a:rPr lang="en-US" b="1" dirty="0"/>
              <a:t>. </a:t>
            </a:r>
            <a:r>
              <a:rPr lang="ar-SA" b="1" dirty="0"/>
              <a:t>دور البنك الدولي</a:t>
            </a:r>
            <a:endParaRPr lang="en-US" sz="1050" dirty="0"/>
          </a:p>
          <a:p>
            <a:pPr lvl="0" algn="r" rtl="1"/>
            <a:r>
              <a:rPr lang="ar-SA" dirty="0" smtClean="0"/>
              <a:t>تمويل عبر</a:t>
            </a:r>
            <a:r>
              <a:rPr lang="en-US" dirty="0" smtClean="0"/>
              <a:t>:</a:t>
            </a:r>
            <a:r>
              <a:rPr lang="ar-EG" dirty="0" smtClean="0"/>
              <a:t> </a:t>
            </a:r>
          </a:p>
          <a:p>
            <a:pPr lvl="0" algn="r" rtl="1"/>
            <a:r>
              <a:rPr lang="ar-SA" dirty="0" smtClean="0"/>
              <a:t>مؤسسة </a:t>
            </a:r>
            <a:r>
              <a:rPr lang="ar-SA" dirty="0"/>
              <a:t>التمويل الدولية</a:t>
            </a:r>
            <a:r>
              <a:rPr lang="en-US" dirty="0"/>
              <a:t> </a:t>
            </a:r>
            <a:r>
              <a:rPr lang="en-US" b="1" dirty="0" smtClean="0"/>
              <a:t>653 </a:t>
            </a:r>
            <a:r>
              <a:rPr lang="ar-SA" b="1" dirty="0"/>
              <a:t>مليون </a:t>
            </a:r>
            <a:r>
              <a:rPr lang="ar-SA" b="1" dirty="0" smtClean="0"/>
              <a:t>دولا</a:t>
            </a:r>
            <a:r>
              <a:rPr lang="ar-EG" b="1" dirty="0" smtClean="0"/>
              <a:t>ر</a:t>
            </a:r>
            <a:endParaRPr lang="en-US" sz="1200" dirty="0"/>
          </a:p>
          <a:p>
            <a:pPr lvl="1" algn="r" rtl="1"/>
            <a:r>
              <a:rPr lang="ar-SA" dirty="0" smtClean="0"/>
              <a:t>ضمانات استثمار</a:t>
            </a:r>
            <a:r>
              <a:rPr lang="ar-EG" dirty="0" smtClean="0"/>
              <a:t>: </a:t>
            </a:r>
            <a:r>
              <a:rPr lang="en-US" b="1" dirty="0" smtClean="0"/>
              <a:t>210 </a:t>
            </a:r>
            <a:r>
              <a:rPr lang="ar-SA" b="1" dirty="0" smtClean="0"/>
              <a:t>مليون دولار</a:t>
            </a:r>
            <a:r>
              <a:rPr lang="ar-SA" dirty="0" smtClean="0"/>
              <a:t> </a:t>
            </a:r>
            <a:endParaRPr lang="ar-EG" dirty="0" smtClean="0"/>
          </a:p>
          <a:p>
            <a:pPr lvl="1" algn="r" rtl="1"/>
            <a:r>
              <a:rPr lang="ar-SA" dirty="0" smtClean="0"/>
              <a:t>دعم إصلاح قطاع الكهرباء بقرض </a:t>
            </a:r>
            <a:r>
              <a:rPr lang="en-US" b="1" dirty="0" smtClean="0"/>
              <a:t>3 </a:t>
            </a:r>
            <a:r>
              <a:rPr lang="ar-SA" b="1" dirty="0" smtClean="0"/>
              <a:t>مليار دولار</a:t>
            </a:r>
            <a:r>
              <a:rPr lang="ar-SA" dirty="0" smtClean="0"/>
              <a:t> </a:t>
            </a:r>
            <a:endParaRPr lang="en-US" sz="1600" dirty="0"/>
          </a:p>
        </p:txBody>
      </p:sp>
    </p:spTree>
    <p:extLst>
      <p:ext uri="{BB962C8B-B14F-4D97-AF65-F5344CB8AC3E}">
        <p14:creationId xmlns:p14="http://schemas.microsoft.com/office/powerpoint/2010/main" xmlns="" val="20146328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4873" y="332509"/>
            <a:ext cx="9036368" cy="6237973"/>
          </a:xfrm>
        </p:spPr>
        <p:txBody>
          <a:bodyPr/>
          <a:lstStyle/>
          <a:p>
            <a:pPr algn="r" rtl="1"/>
            <a:r>
              <a:rPr lang="ar-EG" sz="2400" b="1" dirty="0" smtClean="0">
                <a:solidFill>
                  <a:schemeClr val="accent2"/>
                </a:solidFill>
              </a:rPr>
              <a:t>سادسا: </a:t>
            </a:r>
            <a:r>
              <a:rPr lang="ar-SA" sz="2400" b="1" dirty="0" smtClean="0">
                <a:solidFill>
                  <a:schemeClr val="accent2"/>
                </a:solidFill>
              </a:rPr>
              <a:t>التحديات </a:t>
            </a:r>
            <a:r>
              <a:rPr lang="ar-SA" sz="2400" b="1" dirty="0">
                <a:solidFill>
                  <a:schemeClr val="accent2"/>
                </a:solidFill>
              </a:rPr>
              <a:t>والقيود</a:t>
            </a:r>
            <a:endParaRPr lang="en-US" sz="2400" dirty="0">
              <a:solidFill>
                <a:schemeClr val="accent2"/>
              </a:solidFill>
            </a:endParaRPr>
          </a:p>
          <a:p>
            <a:pPr lvl="0" algn="r" rtl="1"/>
            <a:r>
              <a:rPr lang="ar-SA" b="1" dirty="0"/>
              <a:t>التحديات التقنية: إدارة المشاريع، نقص الخبرة المحلية</a:t>
            </a:r>
            <a:r>
              <a:rPr lang="en-US" b="1" dirty="0"/>
              <a:t>.</a:t>
            </a:r>
          </a:p>
          <a:p>
            <a:pPr lvl="0" algn="r" rtl="1"/>
            <a:r>
              <a:rPr lang="ar-SA" b="1" dirty="0"/>
              <a:t>التحديات المالية: المخاطر المرتبطة بسعر الصرف وتذبذب التمويل الخارجي</a:t>
            </a:r>
            <a:r>
              <a:rPr lang="en-US" b="1" dirty="0"/>
              <a:t>.</a:t>
            </a:r>
          </a:p>
          <a:p>
            <a:pPr lvl="0" algn="r" rtl="1"/>
            <a:r>
              <a:rPr lang="ar-SA" b="1" dirty="0"/>
              <a:t>التحديات السياسية والاجتماعية: دعم السياسات الحكومية والاستدامة الاجتماعية</a:t>
            </a:r>
            <a:r>
              <a:rPr lang="en-US" b="1" dirty="0"/>
              <a:t>.</a:t>
            </a:r>
          </a:p>
          <a:p>
            <a:pPr algn="r" rtl="1"/>
            <a:endParaRPr lang="ar-EG" b="1" dirty="0"/>
          </a:p>
          <a:p>
            <a:pPr lvl="0" algn="r" rtl="1"/>
            <a:r>
              <a:rPr lang="ar-SA" sz="2000" b="1" u="sng" dirty="0"/>
              <a:t>التحديات التقنية: إدارة المشاريع، نقص الخبرة المحلية</a:t>
            </a:r>
            <a:r>
              <a:rPr lang="en-US" sz="2000" b="1" u="sng" dirty="0"/>
              <a:t>.</a:t>
            </a:r>
          </a:p>
          <a:p>
            <a:pPr algn="r" rtl="1"/>
            <a:r>
              <a:rPr lang="ar-EG" b="1" dirty="0"/>
              <a:t>1. ضعف القدرات الفنية والمؤسسية</a:t>
            </a:r>
          </a:p>
          <a:p>
            <a:pPr algn="r" rtl="1"/>
            <a:r>
              <a:rPr lang="ar-EG" dirty="0"/>
              <a:t>تعاني العديد من الاقتصادات النامية من:</a:t>
            </a:r>
          </a:p>
          <a:p>
            <a:pPr algn="r" rtl="1"/>
            <a:r>
              <a:rPr lang="ar-EG" dirty="0"/>
              <a:t>•	نقص الكفاءات المتخصصة في مجالات الطاقة المتجددة والتقنيات الخضراء</a:t>
            </a:r>
          </a:p>
          <a:p>
            <a:pPr algn="r" rtl="1"/>
            <a:r>
              <a:rPr lang="ar-EG" dirty="0"/>
              <a:t>•	محدودية الخبرة في تصميم وتنفيذ المشاريع البيئية المعقدة</a:t>
            </a:r>
          </a:p>
          <a:p>
            <a:pPr algn="r" rtl="1"/>
            <a:r>
              <a:rPr lang="ar-EG" dirty="0"/>
              <a:t>•	ضعف نظم المتابعة والتقييم</a:t>
            </a:r>
          </a:p>
          <a:p>
            <a:pPr algn="r" rtl="1"/>
            <a:r>
              <a:rPr lang="ar-EG" dirty="0"/>
              <a:t>مما يؤدي ذلك إلى: تأخر تنفيذ المشاريع، ارتفاع التكلفة الفعلية مقارنة بالمخطط، انخفاض كفاءة التشغيل</a:t>
            </a:r>
          </a:p>
          <a:p>
            <a:pPr algn="r" rtl="1"/>
            <a:endParaRPr lang="en-US" dirty="0"/>
          </a:p>
        </p:txBody>
      </p:sp>
    </p:spTree>
    <p:extLst>
      <p:ext uri="{BB962C8B-B14F-4D97-AF65-F5344CB8AC3E}">
        <p14:creationId xmlns:p14="http://schemas.microsoft.com/office/powerpoint/2010/main" xmlns="" val="350000039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4873" y="332509"/>
            <a:ext cx="8849129" cy="5708853"/>
          </a:xfrm>
        </p:spPr>
        <p:txBody>
          <a:bodyPr>
            <a:normAutofit/>
          </a:bodyPr>
          <a:lstStyle/>
          <a:p>
            <a:pPr algn="r" rtl="1"/>
            <a:r>
              <a:rPr lang="ar-EG" b="1" dirty="0" smtClean="0"/>
              <a:t>2</a:t>
            </a:r>
            <a:r>
              <a:rPr lang="ar-EG" b="1" dirty="0"/>
              <a:t>. تعقيد إدارة المشاريع الخضراء</a:t>
            </a:r>
          </a:p>
          <a:p>
            <a:pPr algn="r" rtl="1"/>
            <a:r>
              <a:rPr lang="ar-EG" dirty="0"/>
              <a:t>تتميز المشاريع الخضراء بخصائص تجعل إدارتها أكثر تعقيدًا من المشاريع التقليدية:</a:t>
            </a:r>
          </a:p>
          <a:p>
            <a:pPr algn="r" rtl="1"/>
            <a:r>
              <a:rPr lang="ar-EG" dirty="0"/>
              <a:t>•	اعتمادها على تقنيات حديثة ومتغيرة بسرعة</a:t>
            </a:r>
          </a:p>
          <a:p>
            <a:pPr algn="r" rtl="1"/>
            <a:r>
              <a:rPr lang="ar-EG" dirty="0"/>
              <a:t>•	الحاجة إلى تقييمات بيئية دقيقة </a:t>
            </a:r>
            <a:r>
              <a:rPr lang="en-US" dirty="0" smtClean="0"/>
              <a:t>Environmental </a:t>
            </a:r>
            <a:r>
              <a:rPr lang="en-US" dirty="0"/>
              <a:t>Impact Assessment)</a:t>
            </a:r>
          </a:p>
          <a:p>
            <a:pPr algn="r" rtl="1"/>
            <a:r>
              <a:rPr lang="en-US" dirty="0"/>
              <a:t>•	</a:t>
            </a:r>
            <a:r>
              <a:rPr lang="ar-EG" dirty="0"/>
              <a:t>تعدد الأطراف المشاركة (حكومة، قطاع خاص، مؤسسات دولية مثل البنك الدولي)</a:t>
            </a:r>
          </a:p>
          <a:p>
            <a:pPr algn="r" rtl="1"/>
            <a:r>
              <a:rPr lang="ar-EG" dirty="0" smtClean="0"/>
              <a:t>النتيجة: ارتفاع </a:t>
            </a:r>
            <a:r>
              <a:rPr lang="ar-EG" dirty="0"/>
              <a:t>مخاطر التنفيذ</a:t>
            </a:r>
          </a:p>
          <a:p>
            <a:pPr algn="r" rtl="1"/>
            <a:r>
              <a:rPr lang="ar-EG" b="1" dirty="0"/>
              <a:t>3-ا</a:t>
            </a:r>
            <a:r>
              <a:rPr lang="ar-SA" b="1" dirty="0"/>
              <a:t>لاعتماد على التكنولوجيا المستوردة</a:t>
            </a:r>
            <a:endParaRPr lang="en-US" sz="1050" dirty="0"/>
          </a:p>
          <a:p>
            <a:pPr lvl="0" algn="r" rtl="1"/>
            <a:r>
              <a:rPr lang="ar-SA" dirty="0"/>
              <a:t>معظم الدول النامية تعتمد على استيراد</a:t>
            </a:r>
            <a:r>
              <a:rPr lang="en-US" dirty="0"/>
              <a:t>:</a:t>
            </a:r>
            <a:endParaRPr lang="en-US" sz="1400" dirty="0"/>
          </a:p>
          <a:p>
            <a:pPr lvl="1" algn="r" rtl="1"/>
            <a:r>
              <a:rPr lang="ar-SA" dirty="0"/>
              <a:t>الألواح الشمسية</a:t>
            </a:r>
            <a:endParaRPr lang="en-US" sz="1200" dirty="0"/>
          </a:p>
          <a:p>
            <a:pPr lvl="1" algn="r" rtl="1"/>
            <a:r>
              <a:rPr lang="ar-SA" dirty="0"/>
              <a:t>تقنيات التخزين</a:t>
            </a:r>
            <a:endParaRPr lang="en-US" sz="1200" dirty="0"/>
          </a:p>
          <a:p>
            <a:pPr lvl="1" algn="r" rtl="1"/>
            <a:r>
              <a:rPr lang="ar-SA" dirty="0"/>
              <a:t>أنظمة التحكم</a:t>
            </a:r>
            <a:endParaRPr lang="en-US" sz="1200" dirty="0"/>
          </a:p>
          <a:p>
            <a:pPr algn="r" rtl="1"/>
            <a:r>
              <a:rPr lang="ar-SA" dirty="0"/>
              <a:t>مما يؤدي إلى</a:t>
            </a:r>
            <a:r>
              <a:rPr lang="en-US" dirty="0"/>
              <a:t>:</a:t>
            </a:r>
            <a:r>
              <a:rPr lang="ar-EG" dirty="0"/>
              <a:t> </a:t>
            </a:r>
            <a:r>
              <a:rPr lang="ar-SA" dirty="0"/>
              <a:t>ارتفاع التكلفة</a:t>
            </a:r>
            <a:r>
              <a:rPr lang="ar-EG" dirty="0"/>
              <a:t>، </a:t>
            </a:r>
            <a:r>
              <a:rPr lang="ar-SA" dirty="0"/>
              <a:t>ضعف نقل المعرفة</a:t>
            </a:r>
            <a:r>
              <a:rPr lang="ar-EG" dirty="0"/>
              <a:t>، </a:t>
            </a:r>
            <a:r>
              <a:rPr lang="ar-SA" dirty="0"/>
              <a:t>تبعية تكنولوجية طويلة الأجل</a:t>
            </a:r>
            <a:endParaRPr lang="en-US" sz="1400" dirty="0"/>
          </a:p>
          <a:p>
            <a:pPr algn="r" rtl="1"/>
            <a:endParaRPr lang="en-US" dirty="0"/>
          </a:p>
        </p:txBody>
      </p:sp>
    </p:spTree>
    <p:extLst>
      <p:ext uri="{BB962C8B-B14F-4D97-AF65-F5344CB8AC3E}">
        <p14:creationId xmlns:p14="http://schemas.microsoft.com/office/powerpoint/2010/main" xmlns="" val="415599248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4873" y="229872"/>
            <a:ext cx="9166996" cy="6441516"/>
          </a:xfrm>
        </p:spPr>
        <p:txBody>
          <a:bodyPr>
            <a:normAutofit/>
          </a:bodyPr>
          <a:lstStyle/>
          <a:p>
            <a:pPr algn="r" rtl="1"/>
            <a:r>
              <a:rPr lang="ar-SA" b="1" u="sng" dirty="0"/>
              <a:t>التحديات المالية</a:t>
            </a:r>
            <a:endParaRPr lang="en-US" u="sng" dirty="0"/>
          </a:p>
          <a:p>
            <a:pPr algn="r" rtl="1"/>
            <a:r>
              <a:rPr lang="ar-EG" b="1" u="sng" dirty="0" smtClean="0"/>
              <a:t>(</a:t>
            </a:r>
            <a:r>
              <a:rPr lang="ar-SA" b="1" u="sng" dirty="0" smtClean="0"/>
              <a:t>سعر </a:t>
            </a:r>
            <a:r>
              <a:rPr lang="ar-SA" b="1" u="sng" dirty="0"/>
              <a:t>الصرف وتذبذب التمويل </a:t>
            </a:r>
            <a:r>
              <a:rPr lang="ar-SA" b="1" u="sng" dirty="0" smtClean="0"/>
              <a:t>الخارجي</a:t>
            </a:r>
            <a:r>
              <a:rPr lang="ar-EG" b="1" u="sng" dirty="0" smtClean="0"/>
              <a:t>)</a:t>
            </a:r>
            <a:endParaRPr lang="en-US" u="sng" dirty="0"/>
          </a:p>
          <a:p>
            <a:pPr algn="r" rtl="1"/>
            <a:r>
              <a:rPr lang="en-US" b="1" dirty="0"/>
              <a:t>1. </a:t>
            </a:r>
            <a:r>
              <a:rPr lang="ar-SA" b="1" dirty="0"/>
              <a:t>مخاطر سعر الصرف</a:t>
            </a:r>
            <a:r>
              <a:rPr lang="en-US" b="1" dirty="0"/>
              <a:t> (Exchange Rate Risk)</a:t>
            </a:r>
            <a:endParaRPr lang="en-US" dirty="0"/>
          </a:p>
          <a:p>
            <a:pPr algn="r" rtl="1"/>
            <a:r>
              <a:rPr lang="ar-SA" b="1" dirty="0"/>
              <a:t>المشكلة</a:t>
            </a:r>
            <a:r>
              <a:rPr lang="en-US" b="1" dirty="0" smtClean="0"/>
              <a:t>:</a:t>
            </a:r>
            <a:r>
              <a:rPr lang="ar-EG" b="1" dirty="0" smtClean="0"/>
              <a:t> </a:t>
            </a:r>
            <a:r>
              <a:rPr lang="ar-SA" dirty="0" smtClean="0"/>
              <a:t>التمويل </a:t>
            </a:r>
            <a:r>
              <a:rPr lang="ar-SA" dirty="0"/>
              <a:t>الأخضر غالبًا ما يكون بالعملات الأجنبية (الدولار/اليورو</a:t>
            </a:r>
            <a:r>
              <a:rPr lang="ar-SA" dirty="0" smtClean="0"/>
              <a:t>)</a:t>
            </a:r>
            <a:r>
              <a:rPr lang="ar-EG" dirty="0" smtClean="0"/>
              <a:t>، بينما </a:t>
            </a:r>
            <a:r>
              <a:rPr lang="ar-SA" dirty="0" smtClean="0"/>
              <a:t>الإيرادات </a:t>
            </a:r>
            <a:r>
              <a:rPr lang="ar-SA" dirty="0"/>
              <a:t>المحلية تكون بالعملة المحلية</a:t>
            </a:r>
            <a:endParaRPr lang="en-US" dirty="0"/>
          </a:p>
          <a:p>
            <a:pPr algn="r" rtl="1"/>
            <a:r>
              <a:rPr lang="ar-SA" b="1" dirty="0"/>
              <a:t>الآثار</a:t>
            </a:r>
            <a:r>
              <a:rPr lang="en-US" b="1" dirty="0" smtClean="0"/>
              <a:t>:</a:t>
            </a:r>
            <a:r>
              <a:rPr lang="ar-EG" b="1" dirty="0" smtClean="0"/>
              <a:t> </a:t>
            </a:r>
            <a:r>
              <a:rPr lang="ar-SA" dirty="0" smtClean="0"/>
              <a:t>ارتفاع </a:t>
            </a:r>
            <a:r>
              <a:rPr lang="ar-SA" dirty="0"/>
              <a:t>تكلفة سداد القروض عند انخفاض قيمة </a:t>
            </a:r>
            <a:r>
              <a:rPr lang="ar-SA" dirty="0" smtClean="0"/>
              <a:t>العملة</a:t>
            </a:r>
            <a:r>
              <a:rPr lang="ar-EG" dirty="0" smtClean="0"/>
              <a:t>، </a:t>
            </a:r>
            <a:r>
              <a:rPr lang="ar-SA" dirty="0" smtClean="0"/>
              <a:t>زيادة </a:t>
            </a:r>
            <a:r>
              <a:rPr lang="ar-SA" dirty="0"/>
              <a:t>عبء الدين الخارجي</a:t>
            </a:r>
            <a:endParaRPr lang="en-US" dirty="0"/>
          </a:p>
          <a:p>
            <a:pPr algn="r" rtl="1"/>
            <a:r>
              <a:rPr lang="en-US" b="1" dirty="0"/>
              <a:t>2. </a:t>
            </a:r>
            <a:r>
              <a:rPr lang="ar-SA" b="1" dirty="0"/>
              <a:t>تذبذب التمويل الخارجي</a:t>
            </a:r>
            <a:endParaRPr lang="en-US" sz="1050" dirty="0"/>
          </a:p>
          <a:p>
            <a:pPr algn="r" rtl="1"/>
            <a:r>
              <a:rPr lang="ar-SA" dirty="0"/>
              <a:t>تعتمد الدول النامية بشكل كبير على</a:t>
            </a:r>
            <a:r>
              <a:rPr lang="ar-EG" dirty="0"/>
              <a:t> : </a:t>
            </a:r>
            <a:r>
              <a:rPr lang="ar-SA" dirty="0"/>
              <a:t>مؤسسات دولية مثل البنك الدولي</a:t>
            </a:r>
            <a:r>
              <a:rPr lang="ar-EG" dirty="0"/>
              <a:t>، و</a:t>
            </a:r>
            <a:r>
              <a:rPr lang="ar-SA" dirty="0"/>
              <a:t>المستثمرين الأجانب</a:t>
            </a:r>
            <a:r>
              <a:rPr lang="ar-EG" dirty="0"/>
              <a:t>، و</a:t>
            </a:r>
            <a:r>
              <a:rPr lang="ar-SA" dirty="0"/>
              <a:t>أسواق السندات الدولية</a:t>
            </a:r>
            <a:endParaRPr lang="en-US" sz="1400" dirty="0"/>
          </a:p>
          <a:p>
            <a:pPr algn="r" rtl="1"/>
            <a:r>
              <a:rPr lang="ar-SA" b="1" dirty="0"/>
              <a:t>المشكلة</a:t>
            </a:r>
            <a:r>
              <a:rPr lang="en-US" b="1" dirty="0" smtClean="0"/>
              <a:t>:</a:t>
            </a:r>
            <a:r>
              <a:rPr lang="ar-EG" b="1" dirty="0" smtClean="0"/>
              <a:t> </a:t>
            </a:r>
            <a:r>
              <a:rPr lang="ar-SA" dirty="0" smtClean="0"/>
              <a:t>التمويل </a:t>
            </a:r>
            <a:r>
              <a:rPr lang="ar-SA" dirty="0"/>
              <a:t>يتأثر بـالأزمات المالية العالمية</a:t>
            </a:r>
            <a:r>
              <a:rPr lang="ar-EG" dirty="0"/>
              <a:t>، و</a:t>
            </a:r>
            <a:r>
              <a:rPr lang="ar-SA" dirty="0"/>
              <a:t>تغير أسعار الفائدة العالمية</a:t>
            </a:r>
            <a:r>
              <a:rPr lang="ar-EG" dirty="0"/>
              <a:t>، و</a:t>
            </a:r>
            <a:r>
              <a:rPr lang="ar-SA" dirty="0"/>
              <a:t>المخاطر الجيوسياسية</a:t>
            </a:r>
            <a:endParaRPr lang="en-US" sz="1200" dirty="0"/>
          </a:p>
          <a:p>
            <a:pPr algn="r" rtl="1"/>
            <a:r>
              <a:rPr lang="ar-EG" b="1" dirty="0"/>
              <a:t>ا</a:t>
            </a:r>
            <a:r>
              <a:rPr lang="ar-SA" b="1" dirty="0"/>
              <a:t>لنتيجة</a:t>
            </a:r>
            <a:r>
              <a:rPr lang="en-US" b="1" dirty="0"/>
              <a:t>:</a:t>
            </a:r>
            <a:r>
              <a:rPr lang="ar-EG" b="1" dirty="0"/>
              <a:t> </a:t>
            </a:r>
            <a:r>
              <a:rPr lang="ar-SA" dirty="0"/>
              <a:t>عدم استقرار تدفقات التمويل</a:t>
            </a:r>
            <a:r>
              <a:rPr lang="ar-EG" dirty="0"/>
              <a:t>، </a:t>
            </a:r>
            <a:r>
              <a:rPr lang="ar-SA" dirty="0"/>
              <a:t>صعوبة التخطيط طويل الأجل</a:t>
            </a:r>
            <a:endParaRPr lang="en-US" sz="1400" dirty="0"/>
          </a:p>
          <a:p>
            <a:pPr algn="r" rtl="1"/>
            <a:r>
              <a:rPr lang="en-US" b="1" dirty="0"/>
              <a:t>3. </a:t>
            </a:r>
            <a:r>
              <a:rPr lang="ar-SA" b="1" dirty="0"/>
              <a:t>ارتفاع تكلفة رأس المال</a:t>
            </a:r>
            <a:endParaRPr lang="en-US" sz="1050" dirty="0"/>
          </a:p>
          <a:p>
            <a:pPr lvl="0" algn="r" rtl="1"/>
            <a:r>
              <a:rPr lang="ar-SA" dirty="0"/>
              <a:t>المشاريع الخضراء تحتاج استثمارات أولية كبيرة</a:t>
            </a:r>
            <a:endParaRPr lang="en-US" sz="1400" dirty="0"/>
          </a:p>
          <a:p>
            <a:pPr lvl="0" algn="r" rtl="1"/>
            <a:r>
              <a:rPr lang="ar-SA" dirty="0"/>
              <a:t>الدول النامية تواجه</a:t>
            </a:r>
            <a:r>
              <a:rPr lang="en-US" dirty="0"/>
              <a:t>:</a:t>
            </a:r>
            <a:r>
              <a:rPr lang="ar-EG" dirty="0"/>
              <a:t> </a:t>
            </a:r>
            <a:r>
              <a:rPr lang="ar-SA" dirty="0"/>
              <a:t>أسعار فائدة أعلى</a:t>
            </a:r>
            <a:r>
              <a:rPr lang="ar-EG" dirty="0"/>
              <a:t>، و</a:t>
            </a:r>
            <a:r>
              <a:rPr lang="ar-SA" dirty="0"/>
              <a:t>تصنيف ائتماني منخفض</a:t>
            </a:r>
            <a:endParaRPr lang="en-US" sz="1200" dirty="0"/>
          </a:p>
          <a:p>
            <a:pPr algn="r" rtl="1"/>
            <a:r>
              <a:rPr lang="ar-EG" dirty="0"/>
              <a:t>ي</a:t>
            </a:r>
            <a:r>
              <a:rPr lang="ar-SA" dirty="0"/>
              <a:t>ؤدي ذلك إلى</a:t>
            </a:r>
            <a:r>
              <a:rPr lang="en-US" dirty="0"/>
              <a:t>:</a:t>
            </a:r>
            <a:r>
              <a:rPr lang="ar-EG" dirty="0"/>
              <a:t> </a:t>
            </a:r>
            <a:r>
              <a:rPr lang="ar-SA" dirty="0"/>
              <a:t>انخفاض الجدوى المالية</a:t>
            </a:r>
            <a:r>
              <a:rPr lang="ar-EG" dirty="0"/>
              <a:t>، و</a:t>
            </a:r>
            <a:r>
              <a:rPr lang="ar-SA" dirty="0"/>
              <a:t>تأجيل أو إلغاء المشاريع</a:t>
            </a:r>
            <a:endParaRPr lang="en-US" sz="1400" dirty="0"/>
          </a:p>
          <a:p>
            <a:pPr algn="r" rtl="1"/>
            <a:endParaRPr lang="en-US" dirty="0"/>
          </a:p>
        </p:txBody>
      </p:sp>
    </p:spTree>
    <p:extLst>
      <p:ext uri="{BB962C8B-B14F-4D97-AF65-F5344CB8AC3E}">
        <p14:creationId xmlns:p14="http://schemas.microsoft.com/office/powerpoint/2010/main" xmlns="" val="325813637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4873" y="332509"/>
            <a:ext cx="8849129" cy="5708853"/>
          </a:xfrm>
        </p:spPr>
        <p:txBody>
          <a:bodyPr/>
          <a:lstStyle/>
          <a:p>
            <a:pPr algn="r" rtl="1"/>
            <a:r>
              <a:rPr lang="ar-SA" b="1" u="sng" dirty="0" smtClean="0"/>
              <a:t>التحديات </a:t>
            </a:r>
            <a:r>
              <a:rPr lang="ar-SA" b="1" u="sng" dirty="0"/>
              <a:t>السياسية والاجتماعية</a:t>
            </a:r>
            <a:endParaRPr lang="en-US" u="sng" dirty="0"/>
          </a:p>
          <a:p>
            <a:pPr algn="r" rtl="1"/>
            <a:r>
              <a:rPr lang="ar-EG" b="1" u="sng" dirty="0" smtClean="0"/>
              <a:t>(</a:t>
            </a:r>
            <a:r>
              <a:rPr lang="ar-SA" b="1" u="sng" dirty="0" smtClean="0"/>
              <a:t>دعم </a:t>
            </a:r>
            <a:r>
              <a:rPr lang="ar-SA" b="1" u="sng" dirty="0"/>
              <a:t>السياسات والاستدامة </a:t>
            </a:r>
            <a:r>
              <a:rPr lang="ar-SA" b="1" u="sng" dirty="0" smtClean="0"/>
              <a:t>الاجتماعية</a:t>
            </a:r>
            <a:r>
              <a:rPr lang="ar-EG" b="1" u="sng" dirty="0" smtClean="0"/>
              <a:t>)</a:t>
            </a:r>
            <a:endParaRPr lang="en-US" u="sng" dirty="0"/>
          </a:p>
          <a:p>
            <a:pPr algn="r" rtl="1"/>
            <a:r>
              <a:rPr lang="en-US" b="1" dirty="0"/>
              <a:t>1. </a:t>
            </a:r>
            <a:r>
              <a:rPr lang="ar-SA" b="1" dirty="0"/>
              <a:t>عدم استقرار السياسات الحكومية</a:t>
            </a:r>
            <a:endParaRPr lang="en-US" dirty="0"/>
          </a:p>
          <a:p>
            <a:pPr algn="r" rtl="1"/>
            <a:r>
              <a:rPr lang="ar-SA" b="1" dirty="0"/>
              <a:t>المشكلة</a:t>
            </a:r>
            <a:r>
              <a:rPr lang="en-US" b="1" dirty="0" smtClean="0"/>
              <a:t>:</a:t>
            </a:r>
            <a:r>
              <a:rPr lang="ar-EG" b="1" dirty="0" smtClean="0"/>
              <a:t> </a:t>
            </a:r>
            <a:r>
              <a:rPr lang="ar-SA" dirty="0" smtClean="0"/>
              <a:t>تغير </a:t>
            </a:r>
            <a:r>
              <a:rPr lang="ar-SA" dirty="0"/>
              <a:t>السياسات الاقتصادية أو </a:t>
            </a:r>
            <a:r>
              <a:rPr lang="ar-SA" dirty="0" smtClean="0"/>
              <a:t>البيئية</a:t>
            </a:r>
            <a:r>
              <a:rPr lang="ar-EG" dirty="0" smtClean="0"/>
              <a:t> الحكومية ، و</a:t>
            </a:r>
            <a:r>
              <a:rPr lang="ar-SA" dirty="0" smtClean="0"/>
              <a:t>ضعف </a:t>
            </a:r>
            <a:r>
              <a:rPr lang="ar-SA" dirty="0"/>
              <a:t>الالتزام طويل الأجل بالإصلاحات</a:t>
            </a:r>
            <a:endParaRPr lang="en-US" dirty="0"/>
          </a:p>
          <a:p>
            <a:pPr algn="r" rtl="1"/>
            <a:r>
              <a:rPr lang="ar-SA" b="1" dirty="0"/>
              <a:t>الآثار</a:t>
            </a:r>
            <a:r>
              <a:rPr lang="en-US" b="1" dirty="0" smtClean="0"/>
              <a:t>:</a:t>
            </a:r>
            <a:r>
              <a:rPr lang="ar-EG" b="1" dirty="0" smtClean="0"/>
              <a:t> </a:t>
            </a:r>
            <a:r>
              <a:rPr lang="ar-SA" dirty="0" smtClean="0"/>
              <a:t>تقليل </a:t>
            </a:r>
            <a:r>
              <a:rPr lang="ar-SA" dirty="0"/>
              <a:t>ثقة </a:t>
            </a:r>
            <a:r>
              <a:rPr lang="ar-SA" dirty="0" smtClean="0"/>
              <a:t>المستثمرين</a:t>
            </a:r>
            <a:r>
              <a:rPr lang="ar-EG" dirty="0" smtClean="0"/>
              <a:t>، و</a:t>
            </a:r>
            <a:r>
              <a:rPr lang="ar-SA" dirty="0" smtClean="0"/>
              <a:t>زيادة </a:t>
            </a:r>
            <a:r>
              <a:rPr lang="ar-SA" dirty="0"/>
              <a:t>المخاطر </a:t>
            </a:r>
            <a:r>
              <a:rPr lang="ar-SA" dirty="0" smtClean="0"/>
              <a:t>الاستثمارية</a:t>
            </a:r>
            <a:endParaRPr lang="ar-EG" dirty="0" smtClean="0"/>
          </a:p>
          <a:p>
            <a:pPr marL="0" indent="0" algn="r" rtl="1">
              <a:buNone/>
            </a:pPr>
            <a:endParaRPr lang="en-US" dirty="0"/>
          </a:p>
          <a:p>
            <a:pPr algn="r" rtl="1"/>
            <a:r>
              <a:rPr lang="en-US" b="1" dirty="0"/>
              <a:t>2. </a:t>
            </a:r>
            <a:r>
              <a:rPr lang="ar-SA" b="1" dirty="0"/>
              <a:t>ضعف الإطار التشريعي والتنظيمي</a:t>
            </a:r>
            <a:endParaRPr lang="en-US" dirty="0"/>
          </a:p>
          <a:p>
            <a:pPr lvl="0" algn="r" rtl="1"/>
            <a:r>
              <a:rPr lang="ar-SA" dirty="0"/>
              <a:t>غياب قوانين واضحة للطاقة المتجددة</a:t>
            </a:r>
            <a:endParaRPr lang="en-US" dirty="0"/>
          </a:p>
          <a:p>
            <a:pPr lvl="0" algn="r" rtl="1"/>
            <a:r>
              <a:rPr lang="ar-SA" dirty="0"/>
              <a:t>ضعف الحوافز الاستثمارية</a:t>
            </a:r>
            <a:endParaRPr lang="en-US" dirty="0"/>
          </a:p>
          <a:p>
            <a:pPr lvl="0" algn="r" rtl="1"/>
            <a:r>
              <a:rPr lang="ar-SA" dirty="0"/>
              <a:t>تعقيد الإجراءات البيروقراطية</a:t>
            </a:r>
            <a:endParaRPr lang="en-US" dirty="0"/>
          </a:p>
          <a:p>
            <a:pPr algn="r" rtl="1"/>
            <a:r>
              <a:rPr lang="ar-EG" dirty="0"/>
              <a:t>ا</a:t>
            </a:r>
            <a:r>
              <a:rPr lang="ar-SA" dirty="0"/>
              <a:t>لنتيجة</a:t>
            </a:r>
            <a:r>
              <a:rPr lang="en-US" dirty="0" smtClean="0"/>
              <a:t>:</a:t>
            </a:r>
            <a:r>
              <a:rPr lang="ar-EG" dirty="0" smtClean="0"/>
              <a:t> </a:t>
            </a:r>
            <a:r>
              <a:rPr lang="ar-SA" dirty="0" smtClean="0"/>
              <a:t>بطء </a:t>
            </a:r>
            <a:r>
              <a:rPr lang="ar-SA" dirty="0"/>
              <a:t>تنفيذ </a:t>
            </a:r>
            <a:r>
              <a:rPr lang="ar-SA" dirty="0" smtClean="0"/>
              <a:t>المشاريع</a:t>
            </a:r>
            <a:r>
              <a:rPr lang="ar-EG" dirty="0" smtClean="0"/>
              <a:t>، </a:t>
            </a:r>
            <a:r>
              <a:rPr lang="ar-SA" dirty="0" smtClean="0"/>
              <a:t>انخفاض </a:t>
            </a:r>
            <a:r>
              <a:rPr lang="ar-SA" dirty="0"/>
              <a:t>جذب الاستثمار</a:t>
            </a:r>
            <a:endParaRPr lang="en-US" dirty="0"/>
          </a:p>
          <a:p>
            <a:pPr algn="r" rtl="1"/>
            <a:endParaRPr lang="en-US" dirty="0"/>
          </a:p>
        </p:txBody>
      </p:sp>
    </p:spTree>
    <p:extLst>
      <p:ext uri="{BB962C8B-B14F-4D97-AF65-F5344CB8AC3E}">
        <p14:creationId xmlns:p14="http://schemas.microsoft.com/office/powerpoint/2010/main" xmlns="" val="374586473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4873" y="332509"/>
            <a:ext cx="8849129" cy="5708853"/>
          </a:xfrm>
        </p:spPr>
        <p:txBody>
          <a:bodyPr/>
          <a:lstStyle/>
          <a:p>
            <a:pPr algn="r" rtl="1"/>
            <a:r>
              <a:rPr lang="en-US" b="1" dirty="0"/>
              <a:t>3. </a:t>
            </a:r>
            <a:r>
              <a:rPr lang="ar-SA" b="1" dirty="0"/>
              <a:t>التحديات الاجتماعية</a:t>
            </a:r>
            <a:r>
              <a:rPr lang="en-US" b="1" dirty="0"/>
              <a:t> (Social Acceptance)</a:t>
            </a:r>
            <a:endParaRPr lang="en-US" sz="1050" dirty="0"/>
          </a:p>
          <a:p>
            <a:pPr algn="r" rtl="1"/>
            <a:r>
              <a:rPr lang="ar-SA" b="1" dirty="0"/>
              <a:t>أ) قبول المجتمع</a:t>
            </a:r>
            <a:r>
              <a:rPr lang="en-US" b="1" dirty="0"/>
              <a:t>:</a:t>
            </a:r>
            <a:endParaRPr lang="en-US" sz="1200" dirty="0"/>
          </a:p>
          <a:p>
            <a:pPr lvl="0" algn="r" rtl="1"/>
            <a:r>
              <a:rPr lang="ar-SA" dirty="0"/>
              <a:t>بعض المشاريع (مثل مزارع </a:t>
            </a:r>
            <a:r>
              <a:rPr lang="ar-SA" dirty="0" smtClean="0"/>
              <a:t>الرياح</a:t>
            </a:r>
            <a:r>
              <a:rPr lang="ar-EG" dirty="0" smtClean="0"/>
              <a:t> لتوليد الطاقة الكهربائية</a:t>
            </a:r>
            <a:r>
              <a:rPr lang="ar-SA" dirty="0" smtClean="0"/>
              <a:t>) </a:t>
            </a:r>
            <a:r>
              <a:rPr lang="ar-SA" dirty="0"/>
              <a:t>قد تواجه رفضًا محليًا</a:t>
            </a:r>
            <a:endParaRPr lang="en-US" sz="1400" dirty="0"/>
          </a:p>
          <a:p>
            <a:pPr lvl="0" algn="r" rtl="1"/>
            <a:r>
              <a:rPr lang="ar-SA" dirty="0"/>
              <a:t>مخاوف من</a:t>
            </a:r>
            <a:r>
              <a:rPr lang="en-US" dirty="0" smtClean="0"/>
              <a:t>:</a:t>
            </a:r>
            <a:r>
              <a:rPr lang="ar-EG" dirty="0" smtClean="0"/>
              <a:t> </a:t>
            </a:r>
            <a:r>
              <a:rPr lang="ar-SA" dirty="0" smtClean="0"/>
              <a:t>فقدان الأراضي</a:t>
            </a:r>
            <a:r>
              <a:rPr lang="ar-EG" dirty="0" smtClean="0"/>
              <a:t>، و</a:t>
            </a:r>
            <a:r>
              <a:rPr lang="ar-SA" dirty="0" smtClean="0"/>
              <a:t>التأثير </a:t>
            </a:r>
            <a:r>
              <a:rPr lang="ar-SA" dirty="0"/>
              <a:t>على سبل المعيشة</a:t>
            </a:r>
            <a:endParaRPr lang="en-US" sz="1200" dirty="0"/>
          </a:p>
          <a:p>
            <a:pPr algn="r" rtl="1"/>
            <a:r>
              <a:rPr lang="ar-SA" b="1" dirty="0"/>
              <a:t>ب) العدالة الاجتماعية</a:t>
            </a:r>
            <a:r>
              <a:rPr lang="en-US" b="1" dirty="0"/>
              <a:t>:</a:t>
            </a:r>
            <a:endParaRPr lang="en-US" sz="1200" dirty="0"/>
          </a:p>
          <a:p>
            <a:pPr lvl="0" algn="r" rtl="1"/>
            <a:r>
              <a:rPr lang="ar-SA" dirty="0"/>
              <a:t>قد تؤدي التحولات الخضراء إلى</a:t>
            </a:r>
            <a:r>
              <a:rPr lang="en-US" dirty="0"/>
              <a:t>:</a:t>
            </a:r>
            <a:endParaRPr lang="en-US" sz="1400" dirty="0"/>
          </a:p>
          <a:p>
            <a:pPr lvl="1" algn="r" rtl="1"/>
            <a:r>
              <a:rPr lang="ar-SA" dirty="0"/>
              <a:t>فقدان وظائف في القطاعات التقليدية (مثل النفط)</a:t>
            </a:r>
            <a:endParaRPr lang="en-US" sz="1200" dirty="0"/>
          </a:p>
          <a:p>
            <a:pPr lvl="1" algn="r" rtl="1"/>
            <a:r>
              <a:rPr lang="ar-SA" dirty="0"/>
              <a:t>زيادة تكاليف الطاقة على بعض </a:t>
            </a:r>
            <a:r>
              <a:rPr lang="ar-SA" dirty="0" smtClean="0"/>
              <a:t>الفئات</a:t>
            </a:r>
            <a:endParaRPr lang="ar-EG" dirty="0" smtClean="0"/>
          </a:p>
          <a:p>
            <a:pPr lvl="1" algn="r" rtl="1"/>
            <a:endParaRPr lang="ar-EG" sz="1200" dirty="0"/>
          </a:p>
          <a:p>
            <a:pPr algn="r" rtl="1"/>
            <a:r>
              <a:rPr lang="en-US" b="1" dirty="0"/>
              <a:t>4. </a:t>
            </a:r>
            <a:r>
              <a:rPr lang="ar-SA" b="1" dirty="0"/>
              <a:t>ضعف الوعي البيئي</a:t>
            </a:r>
            <a:endParaRPr lang="en-US" dirty="0"/>
          </a:p>
          <a:p>
            <a:pPr lvl="0" algn="r" rtl="1"/>
            <a:r>
              <a:rPr lang="ar-SA" dirty="0"/>
              <a:t>محدودية الثقافة البيئية لدى الأفراد والمؤسسات</a:t>
            </a:r>
            <a:endParaRPr lang="en-US" dirty="0"/>
          </a:p>
          <a:p>
            <a:pPr lvl="0" algn="r" rtl="1"/>
            <a:r>
              <a:rPr lang="ar-SA" dirty="0"/>
              <a:t>ضعف الطلب المحلي على المنتجات والخدمات الخضراء</a:t>
            </a:r>
            <a:endParaRPr lang="en-US" dirty="0"/>
          </a:p>
          <a:p>
            <a:pPr algn="r" rtl="1"/>
            <a:r>
              <a:rPr lang="ar-EG" dirty="0"/>
              <a:t>ي</a:t>
            </a:r>
            <a:r>
              <a:rPr lang="ar-SA" dirty="0"/>
              <a:t>ؤدي إلى</a:t>
            </a:r>
            <a:r>
              <a:rPr lang="en-US" dirty="0"/>
              <a:t>:</a:t>
            </a:r>
            <a:r>
              <a:rPr lang="ar-EG" dirty="0"/>
              <a:t> </a:t>
            </a:r>
            <a:r>
              <a:rPr lang="ar-SA" dirty="0"/>
              <a:t>بطء تبني التحول الأخضر</a:t>
            </a:r>
            <a:r>
              <a:rPr lang="ar-EG" dirty="0"/>
              <a:t>، </a:t>
            </a:r>
            <a:r>
              <a:rPr lang="ar-SA" dirty="0"/>
              <a:t>ضعف استدامة المشاريع</a:t>
            </a:r>
            <a:endParaRPr lang="en-US" dirty="0"/>
          </a:p>
          <a:p>
            <a:pPr lvl="1" algn="r" rtl="1"/>
            <a:endParaRPr lang="en-US" sz="1200" dirty="0"/>
          </a:p>
          <a:p>
            <a:pPr algn="r" rtl="1"/>
            <a:endParaRPr lang="en-US" dirty="0"/>
          </a:p>
        </p:txBody>
      </p:sp>
    </p:spTree>
    <p:extLst>
      <p:ext uri="{BB962C8B-B14F-4D97-AF65-F5344CB8AC3E}">
        <p14:creationId xmlns:p14="http://schemas.microsoft.com/office/powerpoint/2010/main" xmlns="" val="27132156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59837" y="494523"/>
            <a:ext cx="8714165" cy="5546840"/>
          </a:xfrm>
        </p:spPr>
        <p:txBody>
          <a:bodyPr>
            <a:normAutofit/>
          </a:bodyPr>
          <a:lstStyle/>
          <a:p>
            <a:pPr algn="r" rtl="1"/>
            <a:r>
              <a:rPr lang="ar-SA" sz="2000" b="1" u="sng" dirty="0"/>
              <a:t>مفهوم التمويل الأخضر</a:t>
            </a:r>
            <a:r>
              <a:rPr lang="en-US" sz="2000" b="1" u="sng" dirty="0"/>
              <a:t> (Green Finance) </a:t>
            </a:r>
            <a:r>
              <a:rPr lang="ar-SA" sz="2000" b="1" u="sng" dirty="0" smtClean="0"/>
              <a:t>وأدواته</a:t>
            </a:r>
            <a:endParaRPr lang="ar-EG" sz="2000" b="1" u="sng" dirty="0" smtClean="0"/>
          </a:p>
          <a:p>
            <a:pPr algn="r" rtl="1"/>
            <a:r>
              <a:rPr lang="ar-EG" sz="2000" b="1" dirty="0"/>
              <a:t>تعريف التمويل الأخضر:</a:t>
            </a:r>
          </a:p>
          <a:p>
            <a:pPr algn="r" rtl="1"/>
            <a:r>
              <a:rPr lang="ar-EG" sz="2000" dirty="0" smtClean="0"/>
              <a:t>هو توجيه </a:t>
            </a:r>
            <a:r>
              <a:rPr lang="ar-EG" sz="2000" dirty="0"/>
              <a:t>الموارد المالية نحو مشروعات وأنشطة تحقق أهداف الاستدامة البيئية، مثل الحد من التلوث، التكيف مع تغير المناخ، وتحسين كفاءة استخدام الموارد.</a:t>
            </a:r>
          </a:p>
          <a:p>
            <a:pPr algn="r" rtl="1"/>
            <a:r>
              <a:rPr lang="ar-EG" sz="2000" dirty="0"/>
              <a:t>وهو جزء من مفهوم أوسع يُعرف بالتمويل المستدام( التمويل المستدام هو </a:t>
            </a:r>
            <a:r>
              <a:rPr lang="ar-EG" sz="2000" dirty="0" smtClean="0"/>
              <a:t>توجيه </a:t>
            </a:r>
            <a:r>
              <a:rPr lang="ar-EG" sz="2000" dirty="0"/>
              <a:t>الاستثمارات والموارد المالية نحو أنشطة تحقق عوائد اقتصادية إلى جانب أهداف بيئية واجتماعية، مع مراعاة الحوكمة الرشيدة </a:t>
            </a:r>
            <a:r>
              <a:rPr lang="ar-EG" sz="2000" dirty="0" smtClean="0"/>
              <a:t>، أي أن التمويل المستدام مفهوم أوسع حيث يشمل أبعاد بيئية واجتماعية ومؤسسية)</a:t>
            </a:r>
            <a:endParaRPr lang="en-US" sz="2000" dirty="0"/>
          </a:p>
          <a:p>
            <a:pPr algn="r" rtl="1"/>
            <a:r>
              <a:rPr lang="ar-EG" sz="2000" b="1" dirty="0"/>
              <a:t>أ</a:t>
            </a:r>
            <a:r>
              <a:rPr lang="ar-EG" sz="2000" b="1" dirty="0" smtClean="0"/>
              <a:t>دوات </a:t>
            </a:r>
            <a:r>
              <a:rPr lang="ar-EG" sz="2000" b="1" dirty="0"/>
              <a:t>التمويل الأخضر:</a:t>
            </a:r>
          </a:p>
          <a:p>
            <a:pPr algn="r" rtl="1"/>
            <a:r>
              <a:rPr lang="ar-EG" sz="2000" b="1" dirty="0"/>
              <a:t>أ) القروض الخضراء </a:t>
            </a:r>
            <a:r>
              <a:rPr lang="ar-EG" sz="2000" dirty="0"/>
              <a:t>(</a:t>
            </a:r>
            <a:r>
              <a:rPr lang="en-US" sz="2000" dirty="0"/>
              <a:t>Green </a:t>
            </a:r>
            <a:r>
              <a:rPr lang="en-US" sz="2000" dirty="0" smtClean="0"/>
              <a:t>Loans</a:t>
            </a:r>
            <a:r>
              <a:rPr lang="ar-EG" sz="2000" dirty="0" smtClean="0"/>
              <a:t>: وهي قروض </a:t>
            </a:r>
            <a:r>
              <a:rPr lang="ar-EG" sz="2000" dirty="0"/>
              <a:t>تُمنح لتمويل مشروعات صديقة </a:t>
            </a:r>
            <a:r>
              <a:rPr lang="ar-EG" sz="2000" dirty="0" smtClean="0"/>
              <a:t>للبيئة مثل: مشروعات الطاقة الشمسية، وكفاءة الطاقة، و</a:t>
            </a:r>
            <a:r>
              <a:rPr lang="en-US" sz="2000" dirty="0"/>
              <a:t>	</a:t>
            </a:r>
            <a:r>
              <a:rPr lang="ar-EG" sz="2000" dirty="0"/>
              <a:t>إدارة المياه</a:t>
            </a:r>
          </a:p>
          <a:p>
            <a:pPr algn="r" rtl="1"/>
            <a:r>
              <a:rPr lang="ar-EG" sz="2000" dirty="0"/>
              <a:t>خصائصها</a:t>
            </a:r>
            <a:r>
              <a:rPr lang="ar-EG" sz="2000" dirty="0" smtClean="0"/>
              <a:t>: القروض تكون بشروط ميسّرة، ومرتبطة </a:t>
            </a:r>
            <a:r>
              <a:rPr lang="ar-EG" sz="2000" dirty="0"/>
              <a:t>بتحقيق أهداف بيئية محددة</a:t>
            </a:r>
          </a:p>
          <a:p>
            <a:pPr algn="r" rtl="1"/>
            <a:endParaRPr lang="en-US" sz="2000" u="sng" dirty="0"/>
          </a:p>
        </p:txBody>
      </p:sp>
    </p:spTree>
    <p:extLst>
      <p:ext uri="{BB962C8B-B14F-4D97-AF65-F5344CB8AC3E}">
        <p14:creationId xmlns:p14="http://schemas.microsoft.com/office/powerpoint/2010/main" xmlns="" val="387256545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4873" y="332509"/>
            <a:ext cx="8849129" cy="5708853"/>
          </a:xfrm>
        </p:spPr>
        <p:txBody>
          <a:bodyPr/>
          <a:lstStyle/>
          <a:p>
            <a:pPr algn="r" rtl="1"/>
            <a:r>
              <a:rPr lang="ar-SA" b="1" dirty="0"/>
              <a:t>لمواجهة هذه التحديات، يمكن للدول النامية</a:t>
            </a:r>
            <a:r>
              <a:rPr lang="en-US" b="1" dirty="0"/>
              <a:t>:</a:t>
            </a:r>
          </a:p>
          <a:p>
            <a:pPr algn="r" rtl="1"/>
            <a:r>
              <a:rPr lang="en-US" b="1" dirty="0"/>
              <a:t>1. </a:t>
            </a:r>
            <a:r>
              <a:rPr lang="ar-SA" b="1" dirty="0"/>
              <a:t>على المستوى التقني</a:t>
            </a:r>
            <a:r>
              <a:rPr lang="en-US" b="1" dirty="0"/>
              <a:t>:</a:t>
            </a:r>
            <a:endParaRPr lang="en-US" dirty="0"/>
          </a:p>
          <a:p>
            <a:pPr lvl="0" algn="r" rtl="1"/>
            <a:r>
              <a:rPr lang="ar-SA" dirty="0"/>
              <a:t>الاستثمار في التعليم والتدريب</a:t>
            </a:r>
            <a:endParaRPr lang="en-US" dirty="0"/>
          </a:p>
          <a:p>
            <a:pPr lvl="0" algn="r" rtl="1"/>
            <a:r>
              <a:rPr lang="ar-SA" dirty="0"/>
              <a:t>نقل التكنولوجيا</a:t>
            </a:r>
            <a:endParaRPr lang="en-US" dirty="0"/>
          </a:p>
          <a:p>
            <a:pPr lvl="0" algn="r" rtl="1"/>
            <a:r>
              <a:rPr lang="ar-SA" dirty="0"/>
              <a:t>تعزيز الشراكات الدولية</a:t>
            </a:r>
            <a:endParaRPr lang="en-US" dirty="0"/>
          </a:p>
          <a:p>
            <a:pPr algn="r" rtl="1"/>
            <a:r>
              <a:rPr lang="en-US" b="1" dirty="0"/>
              <a:t>2. </a:t>
            </a:r>
            <a:r>
              <a:rPr lang="ar-SA" b="1" dirty="0"/>
              <a:t>على المستوى المالي</a:t>
            </a:r>
            <a:r>
              <a:rPr lang="en-US" b="1" dirty="0"/>
              <a:t>:</a:t>
            </a:r>
            <a:endParaRPr lang="en-US" dirty="0"/>
          </a:p>
          <a:p>
            <a:pPr lvl="0" algn="r" rtl="1"/>
            <a:r>
              <a:rPr lang="ar-SA" dirty="0" smtClean="0"/>
              <a:t>تنويع </a:t>
            </a:r>
            <a:r>
              <a:rPr lang="ar-SA" dirty="0"/>
              <a:t>مصادر التمويل</a:t>
            </a:r>
            <a:endParaRPr lang="en-US" dirty="0"/>
          </a:p>
          <a:p>
            <a:pPr lvl="0" algn="r" rtl="1"/>
            <a:r>
              <a:rPr lang="ar-SA" dirty="0"/>
              <a:t>تطوير أسواق مالية محلية خضراء</a:t>
            </a:r>
            <a:endParaRPr lang="en-US" dirty="0"/>
          </a:p>
          <a:p>
            <a:pPr algn="r" rtl="1"/>
            <a:r>
              <a:rPr lang="en-US" b="1" dirty="0"/>
              <a:t>3. </a:t>
            </a:r>
            <a:r>
              <a:rPr lang="ar-SA" b="1" dirty="0"/>
              <a:t>على المستوى السياسي</a:t>
            </a:r>
            <a:r>
              <a:rPr lang="en-US" b="1" dirty="0"/>
              <a:t>:</a:t>
            </a:r>
            <a:endParaRPr lang="en-US" dirty="0"/>
          </a:p>
          <a:p>
            <a:pPr lvl="0" algn="r" rtl="1"/>
            <a:r>
              <a:rPr lang="ar-SA" dirty="0"/>
              <a:t>استقرار السياسات طويلة الأجل</a:t>
            </a:r>
            <a:endParaRPr lang="en-US" dirty="0"/>
          </a:p>
          <a:p>
            <a:pPr lvl="0" algn="r" rtl="1"/>
            <a:r>
              <a:rPr lang="ar-SA" dirty="0"/>
              <a:t>تحسين البيئة التشريعية</a:t>
            </a:r>
            <a:endParaRPr lang="en-US" dirty="0"/>
          </a:p>
          <a:p>
            <a:pPr lvl="0" algn="r" rtl="1"/>
            <a:r>
              <a:rPr lang="ar-SA" dirty="0"/>
              <a:t>تعزيز الحوكمة</a:t>
            </a:r>
            <a:endParaRPr lang="en-US" dirty="0"/>
          </a:p>
          <a:p>
            <a:pPr algn="r" rtl="1"/>
            <a:endParaRPr lang="en-US" dirty="0"/>
          </a:p>
        </p:txBody>
      </p:sp>
    </p:spTree>
    <p:extLst>
      <p:ext uri="{BB962C8B-B14F-4D97-AF65-F5344CB8AC3E}">
        <p14:creationId xmlns:p14="http://schemas.microsoft.com/office/powerpoint/2010/main" xmlns="" val="17146302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4873" y="332509"/>
            <a:ext cx="8849129" cy="5708853"/>
          </a:xfrm>
        </p:spPr>
        <p:txBody>
          <a:bodyPr/>
          <a:lstStyle/>
          <a:p>
            <a:pPr algn="r" rtl="1"/>
            <a:r>
              <a:rPr lang="en-US" b="1" dirty="0"/>
              <a:t>4. </a:t>
            </a:r>
            <a:r>
              <a:rPr lang="ar-SA" b="1" dirty="0"/>
              <a:t>على المستوى الاجتماعي</a:t>
            </a:r>
            <a:r>
              <a:rPr lang="en-US" b="1" dirty="0"/>
              <a:t>:</a:t>
            </a:r>
            <a:endParaRPr lang="en-US" dirty="0"/>
          </a:p>
          <a:p>
            <a:pPr lvl="0" algn="r" rtl="1"/>
            <a:r>
              <a:rPr lang="ar-SA" dirty="0"/>
              <a:t>تعزيز الوعي البيئي</a:t>
            </a:r>
            <a:endParaRPr lang="en-US" dirty="0"/>
          </a:p>
          <a:p>
            <a:pPr lvl="0" algn="r" rtl="1"/>
            <a:r>
              <a:rPr lang="ar-SA" dirty="0" smtClean="0"/>
              <a:t>إشراك </a:t>
            </a:r>
            <a:r>
              <a:rPr lang="ar-SA" dirty="0"/>
              <a:t>المجتمع </a:t>
            </a:r>
            <a:r>
              <a:rPr lang="ar-SA" dirty="0" smtClean="0"/>
              <a:t>المحلي</a:t>
            </a:r>
            <a:endParaRPr lang="ar-EG" dirty="0" smtClean="0"/>
          </a:p>
          <a:p>
            <a:pPr lvl="0" algn="r" rtl="1"/>
            <a:endParaRPr lang="en-US" dirty="0"/>
          </a:p>
          <a:p>
            <a:pPr algn="r" rtl="1"/>
            <a:r>
              <a:rPr lang="ar-SA" b="1" dirty="0"/>
              <a:t>تشير هذه التحديات إلى أن</a:t>
            </a:r>
            <a:r>
              <a:rPr lang="en-US" b="1" dirty="0"/>
              <a:t>:</a:t>
            </a:r>
          </a:p>
          <a:p>
            <a:pPr algn="r" rtl="1"/>
            <a:r>
              <a:rPr lang="ar-SA" b="1" dirty="0"/>
              <a:t>التمويل الأخضر في الاقتصادات النامية ليس مجرد قضية مالية، بل هو عملية تحول هيكلي معقدة تتطلب تكامل الأبعاد التقنية والاقتصادية والسياسية والاجتماعية</a:t>
            </a:r>
            <a:r>
              <a:rPr lang="en-US" b="1" dirty="0"/>
              <a:t>.</a:t>
            </a:r>
          </a:p>
          <a:p>
            <a:pPr algn="r" rtl="1"/>
            <a:r>
              <a:rPr lang="ar-SA" b="1" dirty="0"/>
              <a:t>ورغم الدور الحيوي الذي تلعبه مؤسسات مثل البنك الدولي، فإن نجاح هذا التحول يعتمد في النهاية على</a:t>
            </a:r>
            <a:r>
              <a:rPr lang="en-US" b="1" dirty="0"/>
              <a:t>:</a:t>
            </a:r>
          </a:p>
          <a:p>
            <a:pPr lvl="0" algn="r" rtl="1"/>
            <a:r>
              <a:rPr lang="ar-SA" b="1" dirty="0"/>
              <a:t>قوة المؤسسات الوطنية</a:t>
            </a:r>
            <a:endParaRPr lang="en-US" b="1" dirty="0"/>
          </a:p>
          <a:p>
            <a:pPr lvl="0" algn="r" rtl="1"/>
            <a:r>
              <a:rPr lang="ar-SA" b="1" dirty="0"/>
              <a:t>استقرار السياسات</a:t>
            </a:r>
            <a:endParaRPr lang="en-US" b="1" dirty="0"/>
          </a:p>
          <a:p>
            <a:pPr algn="r" rtl="1"/>
            <a:r>
              <a:rPr lang="ar-SA" b="1" dirty="0"/>
              <a:t>قدرة الاقتصاد على التكيف مع التغيرات العالمية</a:t>
            </a:r>
            <a:endParaRPr lang="en-US" b="1" dirty="0"/>
          </a:p>
        </p:txBody>
      </p:sp>
    </p:spTree>
    <p:extLst>
      <p:ext uri="{BB962C8B-B14F-4D97-AF65-F5344CB8AC3E}">
        <p14:creationId xmlns:p14="http://schemas.microsoft.com/office/powerpoint/2010/main" xmlns="" val="21558802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42597" y="494523"/>
            <a:ext cx="9657184" cy="6036906"/>
          </a:xfrm>
        </p:spPr>
        <p:txBody>
          <a:bodyPr>
            <a:normAutofit/>
          </a:bodyPr>
          <a:lstStyle/>
          <a:p>
            <a:pPr algn="r" rtl="1"/>
            <a:r>
              <a:rPr lang="ar-EG" sz="2000" b="1" dirty="0"/>
              <a:t>ب) السندات المستدامة </a:t>
            </a:r>
            <a:r>
              <a:rPr lang="en-US" sz="2000" b="1" dirty="0" smtClean="0"/>
              <a:t>Sustainable Bonds</a:t>
            </a:r>
            <a:endParaRPr lang="ar-EG" sz="2000" b="1" dirty="0" smtClean="0"/>
          </a:p>
          <a:p>
            <a:pPr algn="r" rtl="1"/>
            <a:r>
              <a:rPr lang="ar-EG" sz="2000" dirty="0" smtClean="0"/>
              <a:t>تشمل</a:t>
            </a:r>
            <a:r>
              <a:rPr lang="ar-EG" sz="2000" dirty="0"/>
              <a:t>:</a:t>
            </a:r>
          </a:p>
          <a:p>
            <a:pPr algn="r" rtl="1"/>
            <a:r>
              <a:rPr lang="ar-EG" sz="2000" dirty="0"/>
              <a:t>1.	السندات الخضراء </a:t>
            </a:r>
            <a:r>
              <a:rPr lang="ar-EG" sz="2000" dirty="0" smtClean="0"/>
              <a:t>: وهي</a:t>
            </a:r>
            <a:r>
              <a:rPr lang="en-US" sz="2000" dirty="0"/>
              <a:t>	</a:t>
            </a:r>
            <a:r>
              <a:rPr lang="ar-EG" sz="2000" dirty="0"/>
              <a:t>تموّل مشاريع بيئية فقط</a:t>
            </a:r>
          </a:p>
          <a:p>
            <a:pPr algn="r" rtl="1"/>
            <a:r>
              <a:rPr lang="ar-EG" sz="2000" dirty="0"/>
              <a:t>2.	السندات </a:t>
            </a:r>
            <a:r>
              <a:rPr lang="ar-EG" sz="2000" dirty="0" smtClean="0"/>
              <a:t>الاجتماعية: وهي تموّل </a:t>
            </a:r>
            <a:r>
              <a:rPr lang="ar-EG" sz="2000" dirty="0"/>
              <a:t>مشروعات ذات أثر اجتماعي</a:t>
            </a:r>
          </a:p>
          <a:p>
            <a:pPr algn="r" rtl="1"/>
            <a:r>
              <a:rPr lang="ar-EG" sz="2000" dirty="0"/>
              <a:t>3.	السندات المرتبطة بالاستدامة </a:t>
            </a:r>
            <a:r>
              <a:rPr lang="ar-EG" sz="2000" dirty="0" smtClean="0"/>
              <a:t>: ترتبط </a:t>
            </a:r>
            <a:r>
              <a:rPr lang="ar-EG" sz="2000" dirty="0"/>
              <a:t>بعوائد تعتمد على تحقيق مؤشرات بيئية أو اجتماعية</a:t>
            </a:r>
          </a:p>
          <a:p>
            <a:pPr algn="r" rtl="1"/>
            <a:endParaRPr lang="ar-EG" sz="2000" dirty="0" smtClean="0"/>
          </a:p>
          <a:p>
            <a:pPr algn="r" rtl="1"/>
            <a:r>
              <a:rPr lang="ar-EG" sz="2000" dirty="0" smtClean="0"/>
              <a:t>ج) </a:t>
            </a:r>
            <a:r>
              <a:rPr lang="ar-EG" sz="2000" b="1" dirty="0"/>
              <a:t>البرامج البيئية </a:t>
            </a:r>
            <a:r>
              <a:rPr lang="en-US" sz="2000" b="1" dirty="0" smtClean="0"/>
              <a:t>Environmental Programs)</a:t>
            </a:r>
            <a:r>
              <a:rPr lang="ar-EG" sz="2000" b="1" dirty="0" smtClean="0"/>
              <a:t>: </a:t>
            </a:r>
            <a:r>
              <a:rPr lang="en-US" sz="2000" dirty="0" smtClean="0"/>
              <a:t> </a:t>
            </a:r>
            <a:r>
              <a:rPr lang="ar-EG" sz="2000" dirty="0" smtClean="0"/>
              <a:t>تشمل</a:t>
            </a:r>
            <a:r>
              <a:rPr lang="ar-EG" sz="2000" dirty="0"/>
              <a:t>:</a:t>
            </a:r>
          </a:p>
          <a:p>
            <a:pPr algn="r" rtl="1"/>
            <a:r>
              <a:rPr lang="ar-EG" sz="2000" dirty="0"/>
              <a:t>•	برامج التكيف مع تغير المناخ</a:t>
            </a:r>
          </a:p>
          <a:p>
            <a:pPr algn="r" rtl="1"/>
            <a:r>
              <a:rPr lang="ar-EG" sz="2000" dirty="0"/>
              <a:t>•	برامج الحد من الانبعاثات</a:t>
            </a:r>
          </a:p>
          <a:p>
            <a:pPr algn="r" rtl="1"/>
            <a:r>
              <a:rPr lang="ar-EG" sz="2000" dirty="0"/>
              <a:t>•	تمويل الاقتصاد الدائري: (</a:t>
            </a:r>
            <a:r>
              <a:rPr lang="ar-EG" sz="2000" b="1" dirty="0"/>
              <a:t>الاقتصاد الدائري </a:t>
            </a:r>
            <a:r>
              <a:rPr lang="ar-EG" sz="2000" dirty="0"/>
              <a:t>هو:نموذج اقتصادي يهدف إلى تقليل الهدر وتعظيم الاستفادة من الموارد من خلال إعادة الاستخدام، وإعادة التدوير، وإطالة عمر المنتجات، بدلًا من نموذج “الاستخراج–الاستهلاك–التخلص</a:t>
            </a:r>
            <a:r>
              <a:rPr lang="ar-EG" sz="2000" dirty="0" smtClean="0"/>
              <a:t>”.)</a:t>
            </a:r>
            <a:endParaRPr lang="ar-EG" sz="2000" dirty="0"/>
          </a:p>
          <a:p>
            <a:pPr algn="r" rtl="1"/>
            <a:r>
              <a:rPr lang="ar-EG" sz="2000" dirty="0"/>
              <a:t>وغالبًا ما تكون مدعومة من مؤسسات دولية مثل البنك الدولي أو بنوك التنمية الإقليمية.</a:t>
            </a:r>
          </a:p>
          <a:p>
            <a:endParaRPr lang="en-US" dirty="0"/>
          </a:p>
        </p:txBody>
      </p:sp>
    </p:spTree>
    <p:extLst>
      <p:ext uri="{BB962C8B-B14F-4D97-AF65-F5344CB8AC3E}">
        <p14:creationId xmlns:p14="http://schemas.microsoft.com/office/powerpoint/2010/main" xmlns="" val="20916388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59837" y="494523"/>
            <a:ext cx="8714165" cy="5991118"/>
          </a:xfrm>
        </p:spPr>
        <p:txBody>
          <a:bodyPr/>
          <a:lstStyle/>
          <a:p>
            <a:pPr algn="r" rtl="1"/>
            <a:r>
              <a:rPr lang="ar-EG" sz="2400" b="1" u="sng" dirty="0"/>
              <a:t>التحول الأخضر في الاقتصادات النامية</a:t>
            </a:r>
          </a:p>
          <a:p>
            <a:pPr algn="r" rtl="1"/>
            <a:r>
              <a:rPr lang="ar-EG" sz="2000" b="1" dirty="0" smtClean="0"/>
              <a:t>مفهوم </a:t>
            </a:r>
            <a:r>
              <a:rPr lang="ar-EG" sz="2000" b="1" dirty="0"/>
              <a:t>التحول الأخضر:</a:t>
            </a:r>
          </a:p>
          <a:p>
            <a:pPr algn="r" rtl="1"/>
            <a:r>
              <a:rPr lang="ar-EG" sz="2000" dirty="0"/>
              <a:t>يشير </a:t>
            </a:r>
            <a:r>
              <a:rPr lang="ar-EG" sz="2000" dirty="0" smtClean="0"/>
              <a:t>إلى عملية </a:t>
            </a:r>
            <a:r>
              <a:rPr lang="ar-EG" sz="2000" dirty="0"/>
              <a:t>انتقال الاقتصادات من نماذج النمو التقليدية (القائمة على الموارد الأحفورية) إلى نماذج مستدامة تعتمد على الطاقة النظيفة وكفاءة الموارد</a:t>
            </a:r>
            <a:r>
              <a:rPr lang="ar-EG" sz="2000" dirty="0" smtClean="0"/>
              <a:t>.</a:t>
            </a:r>
          </a:p>
          <a:p>
            <a:pPr marL="0" indent="0" algn="r" rtl="1">
              <a:buNone/>
            </a:pPr>
            <a:endParaRPr lang="ar-EG" sz="2000" dirty="0"/>
          </a:p>
          <a:p>
            <a:pPr algn="r" rtl="1"/>
            <a:r>
              <a:rPr lang="ar-EG" sz="2000" b="1" dirty="0"/>
              <a:t>أ</a:t>
            </a:r>
            <a:r>
              <a:rPr lang="ar-EG" sz="2000" b="1" dirty="0" smtClean="0"/>
              <a:t>هداف </a:t>
            </a:r>
            <a:r>
              <a:rPr lang="ar-EG" sz="2000" b="1" dirty="0"/>
              <a:t>التحول الأخضر:</a:t>
            </a:r>
          </a:p>
          <a:p>
            <a:pPr algn="r" rtl="1"/>
            <a:r>
              <a:rPr lang="ar-EG" sz="2000" b="1" dirty="0"/>
              <a:t>أ) الأهداف الاقتصادية:</a:t>
            </a:r>
          </a:p>
          <a:p>
            <a:pPr algn="r" rtl="1"/>
            <a:r>
              <a:rPr lang="ar-EG" sz="2000" dirty="0"/>
              <a:t>•	تحقيق نمو اقتصادي مستدام طويل الأجل</a:t>
            </a:r>
          </a:p>
          <a:p>
            <a:pPr algn="r" rtl="1"/>
            <a:r>
              <a:rPr lang="ar-EG" sz="2000" dirty="0"/>
              <a:t>•	تقليل الاعتماد على الموارد غير </a:t>
            </a:r>
            <a:r>
              <a:rPr lang="ar-EG" sz="2000" dirty="0" smtClean="0"/>
              <a:t>المتجددة</a:t>
            </a:r>
          </a:p>
          <a:p>
            <a:pPr algn="r" rtl="1"/>
            <a:r>
              <a:rPr lang="en-US" sz="2000" dirty="0"/>
              <a:t>•	</a:t>
            </a:r>
            <a:r>
              <a:rPr lang="ar-EG" sz="2000" dirty="0"/>
              <a:t>تحسين كفاءة الإنتاج</a:t>
            </a:r>
          </a:p>
          <a:p>
            <a:pPr algn="r" rtl="1"/>
            <a:r>
              <a:rPr lang="ar-EG" sz="2000" dirty="0" smtClean="0"/>
              <a:t>•</a:t>
            </a:r>
            <a:r>
              <a:rPr lang="ar-EG" sz="2000" dirty="0"/>
              <a:t>	خلق فرص عمل خضراء </a:t>
            </a:r>
            <a:r>
              <a:rPr lang="en-US" sz="2000" dirty="0" smtClean="0"/>
              <a:t>Green </a:t>
            </a:r>
            <a:r>
              <a:rPr lang="en-US" sz="2000" dirty="0"/>
              <a:t>Jobs</a:t>
            </a:r>
            <a:r>
              <a:rPr lang="en-US" sz="2000" dirty="0" smtClean="0"/>
              <a:t>)</a:t>
            </a:r>
            <a:r>
              <a:rPr lang="ar-EG" sz="2000" dirty="0"/>
              <a:t>: </a:t>
            </a:r>
            <a:r>
              <a:rPr lang="ar-EG" sz="2000" dirty="0" smtClean="0"/>
              <a:t>(فرص </a:t>
            </a:r>
            <a:r>
              <a:rPr lang="ar-EG" sz="2000" dirty="0"/>
              <a:t>العمل الخضراء هي:الوظائف التي تساهم بشكل مباشر أو غير مباشر في حماية البيئة وتحقيق الاستدامة، من خلال تقليل التلوث، وترشيد استخدام الموارد، ودعم التحول نحو اقتصاد منخفض الكربون</a:t>
            </a:r>
            <a:r>
              <a:rPr lang="ar-EG" sz="2000" dirty="0" smtClean="0"/>
              <a:t>.)</a:t>
            </a:r>
            <a:endParaRPr lang="en-US" sz="2000" dirty="0"/>
          </a:p>
          <a:p>
            <a:endParaRPr lang="en-US" dirty="0"/>
          </a:p>
        </p:txBody>
      </p:sp>
    </p:spTree>
    <p:extLst>
      <p:ext uri="{BB962C8B-B14F-4D97-AF65-F5344CB8AC3E}">
        <p14:creationId xmlns:p14="http://schemas.microsoft.com/office/powerpoint/2010/main" xmlns="" val="23788200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59837" y="494522"/>
            <a:ext cx="9064930" cy="6113667"/>
          </a:xfrm>
        </p:spPr>
        <p:txBody>
          <a:bodyPr>
            <a:normAutofit/>
          </a:bodyPr>
          <a:lstStyle/>
          <a:p>
            <a:pPr algn="r" rtl="1"/>
            <a:r>
              <a:rPr lang="ar-EG" b="1" dirty="0"/>
              <a:t>ب) الأهداف الاجتماعية:</a:t>
            </a:r>
          </a:p>
          <a:p>
            <a:pPr algn="r" rtl="1"/>
            <a:r>
              <a:rPr lang="ar-EG" dirty="0"/>
              <a:t>•	</a:t>
            </a:r>
            <a:r>
              <a:rPr lang="ar-EG" b="1" dirty="0"/>
              <a:t>تقليل الفقر وعدم المساواة</a:t>
            </a:r>
          </a:p>
          <a:p>
            <a:pPr algn="r" rtl="1"/>
            <a:r>
              <a:rPr lang="ar-EG" b="1" dirty="0"/>
              <a:t>•	تحسين جودة الحياة (هواء نظيف، مياه آمنة)</a:t>
            </a:r>
          </a:p>
          <a:p>
            <a:pPr algn="r" rtl="1"/>
            <a:r>
              <a:rPr lang="ar-EG" dirty="0"/>
              <a:t>•	</a:t>
            </a:r>
            <a:r>
              <a:rPr lang="ar-EG" b="1" dirty="0"/>
              <a:t>تعزيز العدالة المناخية </a:t>
            </a:r>
            <a:r>
              <a:rPr lang="en-US" b="1" dirty="0" smtClean="0"/>
              <a:t>Climate Justice</a:t>
            </a:r>
            <a:r>
              <a:rPr lang="ar-EG" b="1" dirty="0" smtClean="0"/>
              <a:t> </a:t>
            </a:r>
            <a:r>
              <a:rPr lang="ar-EG" dirty="0" smtClean="0"/>
              <a:t>: ( </a:t>
            </a:r>
            <a:r>
              <a:rPr lang="ar-EG" dirty="0"/>
              <a:t>تعزيز العدالة المناخية يعني:ضمان أن تتحمل جميع الفئات الاجتماعية، خاصة الأشد ضعفًا، عبء تغير المناخ بشكل عادل، وأن تُوزع فوائد السياسات البيئية والتحول الأخضر بشكل منصف، مع احترام حقوق الإنسان والمجتمعات </a:t>
            </a:r>
            <a:r>
              <a:rPr lang="ar-EG" dirty="0" smtClean="0"/>
              <a:t>المحلية)</a:t>
            </a:r>
            <a:endParaRPr lang="en-US" dirty="0"/>
          </a:p>
          <a:p>
            <a:pPr algn="r" rtl="1"/>
            <a:endParaRPr lang="ar-EG" dirty="0" smtClean="0"/>
          </a:p>
          <a:p>
            <a:pPr algn="r" rtl="1"/>
            <a:r>
              <a:rPr lang="ar-EG" b="1" dirty="0" smtClean="0"/>
              <a:t>ج</a:t>
            </a:r>
            <a:r>
              <a:rPr lang="ar-EG" b="1" dirty="0"/>
              <a:t>) الأهداف البيئية:</a:t>
            </a:r>
          </a:p>
          <a:p>
            <a:pPr algn="r" rtl="1"/>
            <a:r>
              <a:rPr lang="ar-EG" dirty="0"/>
              <a:t>•	تقليل انبعاثات الكربون</a:t>
            </a:r>
          </a:p>
          <a:p>
            <a:pPr algn="r" rtl="1"/>
            <a:r>
              <a:rPr lang="ar-EG" dirty="0"/>
              <a:t>•	حماية الموارد الطبيعية</a:t>
            </a:r>
          </a:p>
          <a:p>
            <a:pPr algn="r" rtl="1"/>
            <a:r>
              <a:rPr lang="ar-EG" dirty="0"/>
              <a:t>•	الحفاظ على التنوع البيولوجي</a:t>
            </a:r>
          </a:p>
          <a:p>
            <a:pPr algn="r" rtl="1"/>
            <a:r>
              <a:rPr lang="ar-EG" dirty="0" smtClean="0"/>
              <a:t>(</a:t>
            </a:r>
            <a:r>
              <a:rPr lang="ar-EG" b="1" dirty="0" smtClean="0"/>
              <a:t>التنوع </a:t>
            </a:r>
            <a:r>
              <a:rPr lang="ar-EG" b="1" dirty="0"/>
              <a:t>البيولوجي </a:t>
            </a:r>
            <a:r>
              <a:rPr lang="ar-EG" dirty="0" smtClean="0"/>
              <a:t>يعني تنوع </a:t>
            </a:r>
            <a:r>
              <a:rPr lang="ar-EG" dirty="0"/>
              <a:t>جميع أشكال الحياة على الأرض، بما في ذلك النباتات، الحيوانات، الكائنات الدقيقة، والأنظمة </a:t>
            </a:r>
            <a:r>
              <a:rPr lang="ar-EG" dirty="0" smtClean="0"/>
              <a:t>البيئية، </a:t>
            </a:r>
            <a:r>
              <a:rPr lang="ar-EG" dirty="0"/>
              <a:t>بالإضافة إلى التنوع الجيني داخل كل نوع.وهو أحد الأسس الرئيسية لاستدامة البيئة، ويُعتبر مؤشرًا على صحة النظام البيئي وقدرته على دعم الحياة </a:t>
            </a:r>
            <a:r>
              <a:rPr lang="ar-EG" dirty="0" smtClean="0"/>
              <a:t>البشرية.)</a:t>
            </a:r>
            <a:endParaRPr lang="en-US" dirty="0"/>
          </a:p>
        </p:txBody>
      </p:sp>
    </p:spTree>
    <p:extLst>
      <p:ext uri="{BB962C8B-B14F-4D97-AF65-F5344CB8AC3E}">
        <p14:creationId xmlns:p14="http://schemas.microsoft.com/office/powerpoint/2010/main" xmlns="" val="36444333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1257" y="186612"/>
            <a:ext cx="9339943" cy="6568751"/>
          </a:xfrm>
        </p:spPr>
        <p:txBody>
          <a:bodyPr>
            <a:normAutofit/>
          </a:bodyPr>
          <a:lstStyle/>
          <a:p>
            <a:pPr algn="r" rtl="1"/>
            <a:r>
              <a:rPr lang="ar-EG" sz="2400" b="1" dirty="0" smtClean="0">
                <a:solidFill>
                  <a:schemeClr val="accent2"/>
                </a:solidFill>
              </a:rPr>
              <a:t>ثانيا: </a:t>
            </a:r>
            <a:r>
              <a:rPr lang="ar-SA" sz="2400" b="1" dirty="0" smtClean="0">
                <a:solidFill>
                  <a:schemeClr val="accent2"/>
                </a:solidFill>
              </a:rPr>
              <a:t>أدوات </a:t>
            </a:r>
            <a:r>
              <a:rPr lang="ar-SA" sz="2400" b="1" dirty="0">
                <a:solidFill>
                  <a:schemeClr val="accent2"/>
                </a:solidFill>
              </a:rPr>
              <a:t>البنك الدولي لتمويل </a:t>
            </a:r>
            <a:r>
              <a:rPr lang="ar-SA" sz="2400" b="1" dirty="0" smtClean="0">
                <a:solidFill>
                  <a:schemeClr val="accent2"/>
                </a:solidFill>
              </a:rPr>
              <a:t>ال</a:t>
            </a:r>
            <a:r>
              <a:rPr lang="ar-EG" sz="2400" b="1" dirty="0" smtClean="0">
                <a:solidFill>
                  <a:schemeClr val="accent2"/>
                </a:solidFill>
              </a:rPr>
              <a:t>مشروعات</a:t>
            </a:r>
            <a:r>
              <a:rPr lang="ar-SA" sz="2400" b="1" dirty="0" smtClean="0">
                <a:solidFill>
                  <a:schemeClr val="accent2"/>
                </a:solidFill>
              </a:rPr>
              <a:t> </a:t>
            </a:r>
            <a:r>
              <a:rPr lang="ar-SA" sz="2400" b="1" dirty="0">
                <a:solidFill>
                  <a:schemeClr val="accent2"/>
                </a:solidFill>
              </a:rPr>
              <a:t>الخضراء</a:t>
            </a:r>
            <a:endParaRPr lang="en-US" sz="2400" dirty="0">
              <a:solidFill>
                <a:schemeClr val="accent2"/>
              </a:solidFill>
            </a:endParaRPr>
          </a:p>
          <a:p>
            <a:pPr lvl="0" algn="r" rtl="1"/>
            <a:r>
              <a:rPr lang="ar-SA" b="1" dirty="0"/>
              <a:t>القروض الميسرة والتمويل المشروط على تحقيق أهداف التنمية المستدامة</a:t>
            </a:r>
            <a:r>
              <a:rPr lang="en-US" b="1" dirty="0"/>
              <a:t>.</a:t>
            </a:r>
          </a:p>
          <a:p>
            <a:pPr lvl="0" algn="r" rtl="1"/>
            <a:r>
              <a:rPr lang="ar-SA" b="1" dirty="0"/>
              <a:t>السندات الخضراء وسندات التنمية </a:t>
            </a:r>
            <a:r>
              <a:rPr lang="ar-SA" b="1" dirty="0" smtClean="0"/>
              <a:t>المستدامة</a:t>
            </a:r>
            <a:endParaRPr lang="ar-EG" b="1" dirty="0" smtClean="0"/>
          </a:p>
          <a:p>
            <a:pPr lvl="0" algn="r" rtl="1"/>
            <a:r>
              <a:rPr lang="ar-SA" b="1" dirty="0" smtClean="0"/>
              <a:t>برامج </a:t>
            </a:r>
            <a:r>
              <a:rPr lang="ar-SA" b="1" dirty="0"/>
              <a:t>الدعم الفني والاستشارات لإدارة المشاريع البيئية</a:t>
            </a:r>
            <a:r>
              <a:rPr lang="en-US" b="1" dirty="0" smtClean="0"/>
              <a:t>.</a:t>
            </a:r>
            <a:endParaRPr lang="ar-EG" b="1" dirty="0" smtClean="0"/>
          </a:p>
          <a:p>
            <a:pPr lvl="0" algn="r" rtl="1"/>
            <a:endParaRPr lang="en-US" b="1" dirty="0"/>
          </a:p>
          <a:p>
            <a:pPr algn="r" rtl="1"/>
            <a:r>
              <a:rPr lang="ar-EG" sz="2000" b="1" u="sng" dirty="0" smtClean="0"/>
              <a:t>القروض </a:t>
            </a:r>
            <a:r>
              <a:rPr lang="ar-EG" sz="2000" b="1" u="sng" dirty="0"/>
              <a:t>الميسرة والتمويل المشروط على تحقيق أهداف التنمية </a:t>
            </a:r>
            <a:r>
              <a:rPr lang="ar-EG" sz="2000" b="1" u="sng" dirty="0" smtClean="0"/>
              <a:t>المستدامة</a:t>
            </a:r>
          </a:p>
          <a:p>
            <a:pPr algn="r" rtl="1"/>
            <a:r>
              <a:rPr lang="ar-EG" b="1" dirty="0"/>
              <a:t>1. القروض الميسّرة </a:t>
            </a:r>
            <a:r>
              <a:rPr lang="en-US" b="1" dirty="0" smtClean="0"/>
              <a:t>Concessional </a:t>
            </a:r>
            <a:r>
              <a:rPr lang="en-US" b="1" dirty="0"/>
              <a:t>Loans)</a:t>
            </a:r>
          </a:p>
          <a:p>
            <a:pPr algn="r" rtl="1"/>
            <a:r>
              <a:rPr lang="ar-EG" b="1" dirty="0" smtClean="0"/>
              <a:t>التعريف: </a:t>
            </a:r>
            <a:r>
              <a:rPr lang="ar-EG" dirty="0" smtClean="0"/>
              <a:t>هي </a:t>
            </a:r>
            <a:r>
              <a:rPr lang="ar-EG" dirty="0"/>
              <a:t>قروض يقدمها البنك الدولي—خاصة عبر المؤسسة الدولية للتنمية (</a:t>
            </a:r>
            <a:r>
              <a:rPr lang="en-US" dirty="0"/>
              <a:t>IDA)—</a:t>
            </a:r>
            <a:r>
              <a:rPr lang="ar-EG" dirty="0"/>
              <a:t>بشروط تفضيلية مقارنة بالأسواق المالية، مثل</a:t>
            </a:r>
            <a:r>
              <a:rPr lang="ar-EG" dirty="0" smtClean="0"/>
              <a:t>: أسعار </a:t>
            </a:r>
            <a:r>
              <a:rPr lang="ar-EG" dirty="0"/>
              <a:t>فائدة منخفضة جدًا أو شبه </a:t>
            </a:r>
            <a:r>
              <a:rPr lang="ar-EG" dirty="0" smtClean="0"/>
              <a:t>صفرية، فترات </a:t>
            </a:r>
            <a:r>
              <a:rPr lang="ar-EG" dirty="0"/>
              <a:t>سماح </a:t>
            </a:r>
            <a:r>
              <a:rPr lang="ar-EG" dirty="0" smtClean="0"/>
              <a:t>طويلة، </a:t>
            </a:r>
            <a:r>
              <a:rPr lang="ar-EG" dirty="0"/>
              <a:t>	آجال سداد ممتدة</a:t>
            </a:r>
          </a:p>
          <a:p>
            <a:pPr algn="r" rtl="1"/>
            <a:r>
              <a:rPr lang="ar-EG" b="1" dirty="0"/>
              <a:t>الآلية:</a:t>
            </a:r>
          </a:p>
          <a:p>
            <a:pPr algn="r" rtl="1"/>
            <a:r>
              <a:rPr lang="ar-EG" dirty="0"/>
              <a:t>•	تُمنح لتمويل مشروعات خضراء (الطاقة المتجددة، إدارة المياه، النقل النظيف)</a:t>
            </a:r>
          </a:p>
          <a:p>
            <a:pPr algn="r" rtl="1"/>
            <a:r>
              <a:rPr lang="ar-EG" dirty="0"/>
              <a:t>•	تُربط أحيانًا بخطط وطنية للتحول الأخضر</a:t>
            </a:r>
          </a:p>
          <a:p>
            <a:pPr algn="r" rtl="1"/>
            <a:r>
              <a:rPr lang="ar-EG" dirty="0"/>
              <a:t>•	تُصرف على مراحل وفق تقدم المشروع</a:t>
            </a:r>
          </a:p>
          <a:p>
            <a:pPr algn="r" rtl="1"/>
            <a:r>
              <a:rPr lang="ar-SA" b="1" dirty="0"/>
              <a:t>الأهمية الاقتصادية</a:t>
            </a:r>
            <a:r>
              <a:rPr lang="en-US" b="1" dirty="0" smtClean="0"/>
              <a:t>:</a:t>
            </a:r>
            <a:r>
              <a:rPr lang="ar-EG" b="1" dirty="0" smtClean="0"/>
              <a:t> </a:t>
            </a:r>
            <a:r>
              <a:rPr lang="ar-SA" dirty="0" smtClean="0"/>
              <a:t>تخفّض </a:t>
            </a:r>
            <a:r>
              <a:rPr lang="ar-SA" dirty="0"/>
              <a:t>عبء التمويل على الدول </a:t>
            </a:r>
            <a:r>
              <a:rPr lang="ar-SA" dirty="0" smtClean="0"/>
              <a:t>النامية</a:t>
            </a:r>
            <a:r>
              <a:rPr lang="ar-EG" dirty="0" smtClean="0"/>
              <a:t>، </a:t>
            </a:r>
            <a:r>
              <a:rPr lang="ar-SA" dirty="0" smtClean="0"/>
              <a:t>تقلل </a:t>
            </a:r>
            <a:r>
              <a:rPr lang="ar-SA" dirty="0"/>
              <a:t>مخاطر الاستثمار في المشاريع </a:t>
            </a:r>
            <a:r>
              <a:rPr lang="ar-SA" dirty="0" smtClean="0"/>
              <a:t>البيئية</a:t>
            </a:r>
            <a:r>
              <a:rPr lang="ar-EG" dirty="0" smtClean="0"/>
              <a:t>، </a:t>
            </a:r>
            <a:r>
              <a:rPr lang="ar-SA" dirty="0" smtClean="0"/>
              <a:t>تحفّز </a:t>
            </a:r>
            <a:r>
              <a:rPr lang="ar-SA" dirty="0"/>
              <a:t>الاستثمار الخاص</a:t>
            </a:r>
            <a:r>
              <a:rPr lang="en-US" dirty="0"/>
              <a:t> (Crowding-in Effect)</a:t>
            </a:r>
          </a:p>
          <a:p>
            <a:pPr algn="r" rtl="1"/>
            <a:endParaRPr lang="en-US" b="1" u="sng" dirty="0"/>
          </a:p>
        </p:txBody>
      </p:sp>
    </p:spTree>
    <p:extLst>
      <p:ext uri="{BB962C8B-B14F-4D97-AF65-F5344CB8AC3E}">
        <p14:creationId xmlns:p14="http://schemas.microsoft.com/office/powerpoint/2010/main" xmlns="" val="24684154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1257" y="494523"/>
            <a:ext cx="9012745" cy="5546840"/>
          </a:xfrm>
        </p:spPr>
        <p:txBody>
          <a:bodyPr/>
          <a:lstStyle/>
          <a:p>
            <a:pPr algn="r" rtl="1"/>
            <a:r>
              <a:rPr lang="ar-EG" dirty="0"/>
              <a:t>2. </a:t>
            </a:r>
            <a:r>
              <a:rPr lang="ar-EG" b="1" dirty="0"/>
              <a:t>التمويل المشروط بتحقيق أهداف التنمية </a:t>
            </a:r>
            <a:r>
              <a:rPr lang="ar-EG" b="1" dirty="0" smtClean="0"/>
              <a:t>المستدامة</a:t>
            </a:r>
            <a:r>
              <a:rPr lang="en-US" b="1" dirty="0" smtClean="0"/>
              <a:t> </a:t>
            </a:r>
            <a:r>
              <a:rPr lang="en-US" dirty="0" smtClean="0"/>
              <a:t>SDG-Linked Financing</a:t>
            </a:r>
          </a:p>
          <a:p>
            <a:pPr algn="r" rtl="1"/>
            <a:r>
              <a:rPr lang="ar-EG" b="1" dirty="0" smtClean="0"/>
              <a:t>التعريف:</a:t>
            </a:r>
            <a:r>
              <a:rPr lang="en-US" b="1" dirty="0" smtClean="0"/>
              <a:t> </a:t>
            </a:r>
            <a:r>
              <a:rPr lang="ar-EG" dirty="0" smtClean="0"/>
              <a:t>هو </a:t>
            </a:r>
            <a:r>
              <a:rPr lang="ar-EG" dirty="0"/>
              <a:t>تمويل يرتبط بتحقيق مؤشرات محددة من الأمم المتحدة ضمن أهداف التنمية المستدامة </a:t>
            </a:r>
            <a:r>
              <a:rPr lang="en-US" dirty="0" smtClean="0"/>
              <a:t>SDGs</a:t>
            </a:r>
            <a:r>
              <a:rPr lang="en-US" dirty="0"/>
              <a:t>)، </a:t>
            </a:r>
            <a:r>
              <a:rPr lang="ar-EG" dirty="0"/>
              <a:t>مثل</a:t>
            </a:r>
            <a:r>
              <a:rPr lang="ar-EG" dirty="0" smtClean="0"/>
              <a:t>:</a:t>
            </a:r>
            <a:r>
              <a:rPr lang="en-US" dirty="0" smtClean="0"/>
              <a:t> </a:t>
            </a:r>
            <a:r>
              <a:rPr lang="ar-EG" dirty="0" smtClean="0"/>
              <a:t> </a:t>
            </a:r>
            <a:r>
              <a:rPr lang="ar-EG" dirty="0"/>
              <a:t>	خفض </a:t>
            </a:r>
            <a:r>
              <a:rPr lang="ar-EG" dirty="0" smtClean="0"/>
              <a:t>الانبعاثات، زيادة </a:t>
            </a:r>
            <a:r>
              <a:rPr lang="ar-EG" dirty="0"/>
              <a:t>حصة الطاقة </a:t>
            </a:r>
            <a:r>
              <a:rPr lang="ar-EG" dirty="0" smtClean="0"/>
              <a:t>المتجددة، تحسين </a:t>
            </a:r>
            <a:r>
              <a:rPr lang="ar-EG" dirty="0"/>
              <a:t>كفاءة استخدام المياه</a:t>
            </a:r>
          </a:p>
          <a:p>
            <a:pPr algn="r" rtl="1"/>
            <a:r>
              <a:rPr lang="ar-EG" b="1" dirty="0"/>
              <a:t>الآلية:</a:t>
            </a:r>
          </a:p>
          <a:p>
            <a:pPr algn="r" rtl="1"/>
            <a:r>
              <a:rPr lang="ar-EG" dirty="0"/>
              <a:t>•	يتم الاتفاق على مؤشرات </a:t>
            </a:r>
            <a:r>
              <a:rPr lang="ar-EG" dirty="0" smtClean="0"/>
              <a:t>أداء معينة يكون مطلوب من الدولة تحقيقها</a:t>
            </a:r>
            <a:endParaRPr lang="en-US" dirty="0"/>
          </a:p>
          <a:p>
            <a:pPr algn="r" rtl="1"/>
            <a:r>
              <a:rPr lang="en-US" dirty="0"/>
              <a:t>•	</a:t>
            </a:r>
            <a:r>
              <a:rPr lang="ar-EG" dirty="0"/>
              <a:t>صرف التمويل أو تخفيض تكلفته مشروط بتحقيق هذه المؤشرات</a:t>
            </a:r>
          </a:p>
          <a:p>
            <a:pPr algn="r" rtl="1"/>
            <a:r>
              <a:rPr lang="ar-EG" dirty="0"/>
              <a:t>•	في حالة عدم الالتزام، </a:t>
            </a:r>
            <a:r>
              <a:rPr lang="ar-EG" dirty="0" smtClean="0"/>
              <a:t>قد ترتفع </a:t>
            </a:r>
            <a:r>
              <a:rPr lang="ar-EG" dirty="0"/>
              <a:t>تكلفة </a:t>
            </a:r>
            <a:r>
              <a:rPr lang="ar-EG" dirty="0" smtClean="0"/>
              <a:t>التمويل أو </a:t>
            </a:r>
            <a:r>
              <a:rPr lang="ar-EG" dirty="0"/>
              <a:t>يُعاد التفاوض على الشروط</a:t>
            </a:r>
          </a:p>
          <a:p>
            <a:pPr lvl="0" algn="r" rtl="1"/>
            <a:r>
              <a:rPr lang="ar-EG" dirty="0" smtClean="0"/>
              <a:t>مميزات هذا الأسلوب: </a:t>
            </a:r>
          </a:p>
          <a:p>
            <a:pPr lvl="0" algn="r" rtl="1"/>
            <a:r>
              <a:rPr lang="ar-EG" dirty="0" smtClean="0"/>
              <a:t> </a:t>
            </a:r>
            <a:r>
              <a:rPr lang="ar-SA" dirty="0"/>
              <a:t>يعزز </a:t>
            </a:r>
            <a:r>
              <a:rPr lang="ar-SA" b="1" dirty="0"/>
              <a:t>المساءلة والشفافية</a:t>
            </a:r>
            <a:endParaRPr lang="en-US" dirty="0"/>
          </a:p>
          <a:p>
            <a:pPr lvl="0" algn="r" rtl="1"/>
            <a:r>
              <a:rPr lang="ar-SA" dirty="0"/>
              <a:t>يربط التمويل بالنتائج</a:t>
            </a:r>
            <a:r>
              <a:rPr lang="en-US" dirty="0"/>
              <a:t> (Results-Based Financing)</a:t>
            </a:r>
          </a:p>
          <a:p>
            <a:pPr lvl="0" algn="r" rtl="1"/>
            <a:r>
              <a:rPr lang="ar-SA" dirty="0"/>
              <a:t>يدفع الحكومات لتبني إصلاحات هيكلية خضراء</a:t>
            </a:r>
            <a:endParaRPr lang="en-US" dirty="0"/>
          </a:p>
          <a:p>
            <a:pPr algn="r" rtl="1"/>
            <a:endParaRPr lang="en-US" dirty="0"/>
          </a:p>
        </p:txBody>
      </p:sp>
    </p:spTree>
    <p:extLst>
      <p:ext uri="{BB962C8B-B14F-4D97-AF65-F5344CB8AC3E}">
        <p14:creationId xmlns:p14="http://schemas.microsoft.com/office/powerpoint/2010/main" xmlns="" val="24116948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59837" y="494523"/>
            <a:ext cx="9144000" cy="6008914"/>
          </a:xfrm>
        </p:spPr>
        <p:txBody>
          <a:bodyPr>
            <a:normAutofit/>
          </a:bodyPr>
          <a:lstStyle/>
          <a:p>
            <a:pPr algn="r" rtl="1"/>
            <a:r>
              <a:rPr lang="ar-SA" sz="2000" b="1" u="sng" dirty="0"/>
              <a:t>السندات الخضراء وسندات التنمية </a:t>
            </a:r>
            <a:r>
              <a:rPr lang="ar-SA" sz="2000" b="1" u="sng" dirty="0" smtClean="0"/>
              <a:t>المستدامة</a:t>
            </a:r>
            <a:endParaRPr lang="ar-EG" sz="2000" b="1" u="sng" dirty="0" smtClean="0"/>
          </a:p>
          <a:p>
            <a:pPr algn="r" rtl="1"/>
            <a:r>
              <a:rPr lang="ar-EG" sz="2000" b="1" dirty="0"/>
              <a:t>1. السندات الخضراء </a:t>
            </a:r>
            <a:r>
              <a:rPr lang="en-US" sz="2000" b="1" dirty="0" smtClean="0"/>
              <a:t>Green </a:t>
            </a:r>
            <a:r>
              <a:rPr lang="en-US" sz="2000" b="1" dirty="0"/>
              <a:t>Bonds)</a:t>
            </a:r>
          </a:p>
          <a:p>
            <a:pPr algn="r" rtl="1"/>
            <a:r>
              <a:rPr lang="ar-EG" sz="2000" b="1" dirty="0"/>
              <a:t>التعريف</a:t>
            </a:r>
            <a:r>
              <a:rPr lang="ar-EG" sz="2000" b="1" dirty="0" smtClean="0"/>
              <a:t>: </a:t>
            </a:r>
            <a:r>
              <a:rPr lang="ar-EG" sz="2000" dirty="0" smtClean="0"/>
              <a:t>هي </a:t>
            </a:r>
            <a:r>
              <a:rPr lang="ar-EG" sz="2000" dirty="0"/>
              <a:t>أدوات دين يصدرها البنك الدولي أو </a:t>
            </a:r>
            <a:r>
              <a:rPr lang="ar-EG" sz="2000" dirty="0" smtClean="0"/>
              <a:t>حكومات أو مؤسسات </a:t>
            </a:r>
            <a:r>
              <a:rPr lang="ar-EG" sz="2000" dirty="0"/>
              <a:t>لتمويل مشاريع ذات أثر بيئي إيجابي.</a:t>
            </a:r>
          </a:p>
          <a:p>
            <a:pPr algn="r" rtl="1"/>
            <a:r>
              <a:rPr lang="ar-EG" sz="2000" b="1" dirty="0" smtClean="0"/>
              <a:t>الآلية</a:t>
            </a:r>
            <a:r>
              <a:rPr lang="ar-EG" sz="2000" b="1" dirty="0"/>
              <a:t>:</a:t>
            </a:r>
          </a:p>
          <a:p>
            <a:pPr algn="r" rtl="1"/>
            <a:r>
              <a:rPr lang="ar-EG" sz="2000" dirty="0"/>
              <a:t>1.	إصدار السند في الأسواق المالية الدولية</a:t>
            </a:r>
          </a:p>
          <a:p>
            <a:pPr algn="r" rtl="1"/>
            <a:r>
              <a:rPr lang="ar-EG" sz="2000" dirty="0"/>
              <a:t>2.	جذب مستثمرين مهتمين </a:t>
            </a:r>
            <a:r>
              <a:rPr lang="ar-EG" sz="2000" dirty="0" smtClean="0"/>
              <a:t>بهذا النوع من الاستثمار</a:t>
            </a:r>
            <a:endParaRPr lang="ar-EG" sz="2000" dirty="0"/>
          </a:p>
          <a:p>
            <a:pPr algn="r" rtl="1"/>
            <a:r>
              <a:rPr lang="ar-EG" sz="2000" dirty="0"/>
              <a:t>3.	تخصيص العائدات لمشروعات خضراء مثل</a:t>
            </a:r>
            <a:r>
              <a:rPr lang="ar-EG" sz="2000" dirty="0" smtClean="0"/>
              <a:t>: الطاقة الشمسية، كفاءة الطاقة، النقل </a:t>
            </a:r>
            <a:r>
              <a:rPr lang="ar-EG" sz="2000" dirty="0"/>
              <a:t>منخفض الكربون</a:t>
            </a:r>
          </a:p>
          <a:p>
            <a:pPr algn="r" rtl="1"/>
            <a:r>
              <a:rPr lang="ar-EG" sz="2000" b="1" dirty="0"/>
              <a:t>الفوائد:</a:t>
            </a:r>
          </a:p>
          <a:p>
            <a:pPr algn="r" rtl="1"/>
            <a:r>
              <a:rPr lang="ar-EG" sz="2000" b="1" dirty="0"/>
              <a:t>أ) للدول النامية:</a:t>
            </a:r>
          </a:p>
          <a:p>
            <a:pPr algn="r" rtl="1"/>
            <a:r>
              <a:rPr lang="ar-EG" sz="2000" dirty="0"/>
              <a:t>•	تنويع مصادر التمويل</a:t>
            </a:r>
          </a:p>
          <a:p>
            <a:pPr algn="r" rtl="1"/>
            <a:r>
              <a:rPr lang="ar-EG" sz="2000" dirty="0"/>
              <a:t>•	الحصول على تمويل بشروط أفضل</a:t>
            </a:r>
          </a:p>
          <a:p>
            <a:pPr algn="r" rtl="1"/>
            <a:r>
              <a:rPr lang="ar-EG" sz="2000" dirty="0"/>
              <a:t>•	تحسين السمعة البيئية للدولة </a:t>
            </a:r>
            <a:r>
              <a:rPr lang="en-US" sz="2000" dirty="0"/>
              <a:t>Green Reputation)</a:t>
            </a:r>
          </a:p>
          <a:p>
            <a:pPr algn="r" rtl="1"/>
            <a:endParaRPr lang="en-US" sz="2000" u="sng" dirty="0"/>
          </a:p>
        </p:txBody>
      </p:sp>
    </p:spTree>
    <p:extLst>
      <p:ext uri="{BB962C8B-B14F-4D97-AF65-F5344CB8AC3E}">
        <p14:creationId xmlns:p14="http://schemas.microsoft.com/office/powerpoint/2010/main" xmlns="" val="3658321742"/>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1345</TotalTime>
  <Words>1773</Words>
  <Application>Microsoft Office PowerPoint</Application>
  <PresentationFormat>Custom</PresentationFormat>
  <Paragraphs>330</Paragraphs>
  <Slides>31</Slides>
  <Notes>0</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Facet</vt:lpstr>
      <vt:lpstr>العراق والعلاقات الدولية المالية والنقدية</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HP</dc:creator>
  <cp:lastModifiedBy>omar</cp:lastModifiedBy>
  <cp:revision>305</cp:revision>
  <dcterms:created xsi:type="dcterms:W3CDTF">2026-02-12T07:20:22Z</dcterms:created>
  <dcterms:modified xsi:type="dcterms:W3CDTF">2026-04-21T05:43:30Z</dcterms:modified>
</cp:coreProperties>
</file>