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09" r:id="rId2"/>
    <p:sldId id="310" r:id="rId3"/>
    <p:sldId id="311" r:id="rId4"/>
    <p:sldId id="312" r:id="rId5"/>
    <p:sldId id="313" r:id="rId6"/>
    <p:sldId id="314" r:id="rId7"/>
    <p:sldId id="315" r:id="rId8"/>
    <p:sldId id="316" r:id="rId9"/>
    <p:sldId id="317" r:id="rId10"/>
    <p:sldId id="258" r:id="rId11"/>
    <p:sldId id="257" r:id="rId12"/>
    <p:sldId id="256" r:id="rId13"/>
    <p:sldId id="281" r:id="rId14"/>
    <p:sldId id="260" r:id="rId15"/>
    <p:sldId id="282" r:id="rId16"/>
    <p:sldId id="284" r:id="rId17"/>
    <p:sldId id="285" r:id="rId18"/>
    <p:sldId id="286" r:id="rId19"/>
    <p:sldId id="288" r:id="rId20"/>
    <p:sldId id="289" r:id="rId21"/>
    <p:sldId id="290" r:id="rId22"/>
    <p:sldId id="291" r:id="rId23"/>
    <p:sldId id="296" r:id="rId24"/>
    <p:sldId id="293" r:id="rId25"/>
    <p:sldId id="294" r:id="rId26"/>
    <p:sldId id="295" r:id="rId27"/>
    <p:sldId id="297" r:id="rId28"/>
    <p:sldId id="298" r:id="rId29"/>
    <p:sldId id="299" r:id="rId30"/>
    <p:sldId id="300" r:id="rId31"/>
    <p:sldId id="301" r:id="rId32"/>
    <p:sldId id="302" r:id="rId33"/>
    <p:sldId id="303" r:id="rId34"/>
    <p:sldId id="266" r:id="rId35"/>
    <p:sldId id="267" r:id="rId36"/>
    <p:sldId id="268" r:id="rId37"/>
    <p:sldId id="275" r:id="rId38"/>
    <p:sldId id="277" r:id="rId39"/>
    <p:sldId id="308" r:id="rId40"/>
    <p:sldId id="318" r:id="rId4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2/16/2026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pPr/>
              <a:t>2/16/2026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2/16/2026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1" y="2667000"/>
            <a:ext cx="6500114" cy="1383836"/>
          </a:xfrm>
        </p:spPr>
        <p:txBody>
          <a:bodyPr/>
          <a:lstStyle/>
          <a:p>
            <a:r>
              <a:rPr lang="ar-EG" sz="4800" dirty="0"/>
              <a:t>المحاضرة الأولي</a:t>
            </a:r>
            <a:r>
              <a:rPr lang="ar-EG" dirty="0" smtClean="0"/>
              <a:t/>
            </a:r>
            <a:br>
              <a:rPr lang="ar-EG" dirty="0" smtClean="0"/>
            </a:br>
            <a:r>
              <a:rPr lang="ar-EG" sz="4800" dirty="0"/>
              <a:t>العراق والعلاقات النقدية والمالية الدولية</a:t>
            </a:r>
          </a:p>
        </p:txBody>
      </p:sp>
      <p:sp>
        <p:nvSpPr>
          <p:cNvPr id="3" name="Subtitle 2"/>
          <p:cNvSpPr>
            <a:spLocks noGrp="1"/>
          </p:cNvSpPr>
          <p:nvPr>
            <p:ph type="subTitle" idx="1"/>
          </p:nvPr>
        </p:nvSpPr>
        <p:spPr/>
        <p:txBody>
          <a:bodyPr>
            <a:normAutofit/>
          </a:bodyPr>
          <a:lstStyle/>
          <a:p>
            <a:pPr rtl="1"/>
            <a:r>
              <a:rPr lang="ar-EG" sz="3600" dirty="0">
                <a:solidFill>
                  <a:schemeClr val="tx1"/>
                </a:solidFill>
              </a:rPr>
              <a:t>أ.م.د. ياسمين صقر  </a:t>
            </a:r>
          </a:p>
        </p:txBody>
      </p:sp>
    </p:spTree>
    <p:extLst>
      <p:ext uri="{BB962C8B-B14F-4D97-AF65-F5344CB8AC3E}">
        <p14:creationId xmlns:p14="http://schemas.microsoft.com/office/powerpoint/2010/main" xmlns="" val="1066317810"/>
      </p:ext>
    </p:extLst>
  </p:cSld>
  <p:clrMapOvr>
    <a:masterClrMapping/>
  </p:clrMapOvr>
  <mc:AlternateContent xmlns:mc="http://schemas.openxmlformats.org/markup-compatibility/2006">
    <mc:Choice xmlns:p14="http://schemas.microsoft.com/office/powerpoint/2010/main" xmlns="" Requires="p14">
      <p:transition spd="slow" p14:dur="2000" advTm="7387"/>
    </mc:Choice>
    <mc:Fallback>
      <p:transition spd="slow" advTm="738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5A3DD408-A49D-4062-A489-3F853A724151}"/>
              </a:ext>
            </a:extLst>
          </p:cNvPr>
          <p:cNvSpPr/>
          <p:nvPr/>
        </p:nvSpPr>
        <p:spPr>
          <a:xfrm>
            <a:off x="2759242" y="2764727"/>
            <a:ext cx="6096000" cy="1485022"/>
          </a:xfrm>
          <a:prstGeom prst="rect">
            <a:avLst/>
          </a:prstGeom>
        </p:spPr>
        <p:txBody>
          <a:bodyPr>
            <a:spAutoFit/>
          </a:bodyPr>
          <a:lstStyle/>
          <a:p>
            <a:pPr algn="ctr" rtl="1">
              <a:lnSpc>
                <a:spcPct val="115000"/>
              </a:lnSpc>
              <a:spcAft>
                <a:spcPts val="1000"/>
              </a:spcAft>
            </a:pPr>
            <a:r>
              <a:rPr lang="ar-EG" sz="4000" b="1" dirty="0" smtClean="0">
                <a:latin typeface="Simplified Arabic" panose="02020603050405020304" pitchFamily="18" charset="-78"/>
                <a:cs typeface="PT Bold Heading"/>
              </a:rPr>
              <a:t>الموضوع الاول: دراسة أسعـــار </a:t>
            </a:r>
            <a:r>
              <a:rPr lang="ar-EG" sz="4000" b="1" dirty="0">
                <a:latin typeface="Simplified Arabic" panose="02020603050405020304" pitchFamily="18" charset="-78"/>
                <a:cs typeface="PT Bold Heading"/>
              </a:rPr>
              <a:t>الصـــرف</a:t>
            </a:r>
            <a:endParaRPr lang="en-US" sz="4000" b="1"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xmlns="" val="1938707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E94E8668-91D2-425F-A860-9DCAA6ACACD4}"/>
              </a:ext>
            </a:extLst>
          </p:cNvPr>
          <p:cNvSpPr/>
          <p:nvPr/>
        </p:nvSpPr>
        <p:spPr>
          <a:xfrm>
            <a:off x="191590" y="551930"/>
            <a:ext cx="9144000" cy="5573834"/>
          </a:xfrm>
          <a:prstGeom prst="rect">
            <a:avLst/>
          </a:prstGeom>
        </p:spPr>
        <p:txBody>
          <a:bodyPr wrap="square">
            <a:spAutoFit/>
          </a:bodyPr>
          <a:lstStyle/>
          <a:p>
            <a:pPr algn="ctr" rtl="1">
              <a:lnSpc>
                <a:spcPct val="115000"/>
              </a:lnSpc>
              <a:spcAft>
                <a:spcPts val="1000"/>
              </a:spcAft>
            </a:pPr>
            <a:r>
              <a:rPr lang="ar-EG" sz="2400" b="1" u="sng" dirty="0">
                <a:solidFill>
                  <a:schemeClr val="accent2"/>
                </a:solidFill>
                <a:latin typeface="Simplified Arabic" panose="02020603050405020304" pitchFamily="18" charset="-78"/>
                <a:cs typeface="Akhbar MT"/>
              </a:rPr>
              <a:t>المبحث </a:t>
            </a:r>
            <a:r>
              <a:rPr lang="ar-EG" sz="2400" b="1" u="sng" dirty="0" smtClean="0">
                <a:solidFill>
                  <a:schemeClr val="accent2"/>
                </a:solidFill>
                <a:latin typeface="Simplified Arabic" panose="02020603050405020304" pitchFamily="18" charset="-78"/>
                <a:cs typeface="Akhbar MT"/>
              </a:rPr>
              <a:t>الأول: تحديد </a:t>
            </a:r>
            <a:r>
              <a:rPr lang="ar-EG" sz="2400" b="1" u="sng" dirty="0">
                <a:solidFill>
                  <a:schemeClr val="accent2"/>
                </a:solidFill>
                <a:latin typeface="Simplified Arabic" panose="02020603050405020304" pitchFamily="18" charset="-78"/>
                <a:cs typeface="Akhbar MT"/>
              </a:rPr>
              <a:t>سعر الصرف</a:t>
            </a:r>
            <a:endParaRPr lang="en-US" sz="2400" b="1" u="sng" dirty="0">
              <a:solidFill>
                <a:schemeClr val="accent2"/>
              </a:solidFill>
              <a:latin typeface="Simplified Arabic" panose="02020603050405020304" pitchFamily="18" charset="-78"/>
              <a:cs typeface="Simplified Arabic" panose="02020603050405020304" pitchFamily="18" charset="-78"/>
            </a:endParaRPr>
          </a:p>
          <a:p>
            <a:pPr marL="342900" indent="-342900" algn="just" rtl="1">
              <a:lnSpc>
                <a:spcPct val="115000"/>
              </a:lnSpc>
              <a:spcAft>
                <a:spcPts val="1000"/>
              </a:spcAft>
              <a:buFont typeface="Arial" panose="020B0604020202020204" pitchFamily="34" charset="0"/>
              <a:buChar char="•"/>
            </a:pPr>
            <a:r>
              <a:rPr lang="ar-EG" sz="2400" dirty="0">
                <a:latin typeface="Simplified Arabic" panose="02020603050405020304" pitchFamily="18" charset="-78"/>
                <a:ea typeface="Calibri" panose="020F0502020204030204" pitchFamily="34" charset="0"/>
                <a:cs typeface="Akhbar MT"/>
              </a:rPr>
              <a:t>من المعروف أن لكل دولة من الدول </a:t>
            </a:r>
            <a:r>
              <a:rPr lang="ar-EG" sz="2400" dirty="0" smtClean="0">
                <a:latin typeface="Simplified Arabic" panose="02020603050405020304" pitchFamily="18" charset="-78"/>
                <a:ea typeface="Calibri" panose="020F0502020204030204" pitchFamily="34" charset="0"/>
                <a:cs typeface="Akhbar MT"/>
              </a:rPr>
              <a:t>عملتها </a:t>
            </a:r>
            <a:r>
              <a:rPr lang="ar-EG" sz="2400" dirty="0">
                <a:latin typeface="Simplified Arabic" panose="02020603050405020304" pitchFamily="18" charset="-78"/>
                <a:ea typeface="Calibri" panose="020F0502020204030204" pitchFamily="34" charset="0"/>
                <a:cs typeface="Akhbar MT"/>
              </a:rPr>
              <a:t>الخاصة بها، والتي تعتبر الشكل النهائي للنقود </a:t>
            </a:r>
            <a:r>
              <a:rPr lang="ar-EG" sz="2400" dirty="0" smtClean="0">
                <a:latin typeface="Simplified Arabic" panose="02020603050405020304" pitchFamily="18" charset="-78"/>
                <a:ea typeface="Calibri" panose="020F0502020204030204" pitchFamily="34" charset="0"/>
                <a:cs typeface="Akhbar MT"/>
              </a:rPr>
              <a:t>فيها. </a:t>
            </a:r>
            <a:r>
              <a:rPr lang="ar-EG" sz="2400" dirty="0">
                <a:latin typeface="Simplified Arabic" panose="02020603050405020304" pitchFamily="18" charset="-78"/>
                <a:ea typeface="Calibri" panose="020F0502020204030204" pitchFamily="34" charset="0"/>
                <a:cs typeface="Akhbar MT"/>
              </a:rPr>
              <a:t>فالجنيه المصري يعتبر وحدة النقود بالنسبة </a:t>
            </a:r>
            <a:r>
              <a:rPr lang="ar-EG" sz="2400" dirty="0" smtClean="0">
                <a:latin typeface="Simplified Arabic" panose="02020603050405020304" pitchFamily="18" charset="-78"/>
                <a:ea typeface="Calibri" panose="020F0502020204030204" pitchFamily="34" charset="0"/>
                <a:cs typeface="Akhbar MT"/>
              </a:rPr>
              <a:t>للمصريين،وما عداها من العملات يعتبر سلعا. والدينار العراقي يعتبر هو وحدة النقود بالنسبة للعراقيين وما عداها يعتبر سلعا، </a:t>
            </a:r>
            <a:r>
              <a:rPr lang="ar-EG" sz="2400" dirty="0">
                <a:latin typeface="Simplified Arabic" panose="02020603050405020304" pitchFamily="18" charset="-78"/>
                <a:ea typeface="Calibri" panose="020F0502020204030204" pitchFamily="34" charset="0"/>
                <a:cs typeface="Akhbar MT"/>
              </a:rPr>
              <a:t>وهكذا بالنسبة لبقية العملات.</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spcAft>
                <a:spcPts val="1000"/>
              </a:spcAft>
              <a:buFont typeface="Arial" panose="020B0604020202020204" pitchFamily="34" charset="0"/>
              <a:buChar char="•"/>
            </a:pPr>
            <a:r>
              <a:rPr lang="ar-EG" sz="2400" dirty="0">
                <a:latin typeface="Simplified Arabic" panose="02020603050405020304" pitchFamily="18" charset="-78"/>
                <a:ea typeface="Calibri" panose="020F0502020204030204" pitchFamily="34" charset="0"/>
                <a:cs typeface="Akhbar MT"/>
              </a:rPr>
              <a:t>وينشأ عن التبادل التجاري بين الدول بعضها البعض، ضرورة وجود نسب يحول على أساسها عملة دولة ما بعملات الدول الأخرى، وبالتالي تحول على أساسها أسعار السلع والخدمات في كل دولة بوحدات النقود المختلفة للدول الأخرى.</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indent="-342900" algn="just" rtl="1">
              <a:lnSpc>
                <a:spcPct val="115000"/>
              </a:lnSpc>
              <a:spcAft>
                <a:spcPts val="1000"/>
              </a:spcAft>
              <a:buFont typeface="Arial" panose="020B0604020202020204" pitchFamily="34" charset="0"/>
              <a:buChar char="•"/>
            </a:pPr>
            <a:r>
              <a:rPr lang="ar-EG" sz="2400" dirty="0">
                <a:latin typeface="Simplified Arabic" panose="02020603050405020304" pitchFamily="18" charset="-78"/>
                <a:ea typeface="Calibri" panose="020F0502020204030204" pitchFamily="34" charset="0"/>
                <a:cs typeface="Akhbar MT"/>
              </a:rPr>
              <a:t>فنتيجة للتبادل التجاري بين مصر </a:t>
            </a:r>
            <a:r>
              <a:rPr lang="ar-EG" sz="2400" dirty="0" smtClean="0">
                <a:latin typeface="Simplified Arabic" panose="02020603050405020304" pitchFamily="18" charset="-78"/>
                <a:ea typeface="Calibri" panose="020F0502020204030204" pitchFamily="34" charset="0"/>
                <a:cs typeface="Akhbar MT"/>
              </a:rPr>
              <a:t>والعراق </a:t>
            </a:r>
            <a:r>
              <a:rPr lang="ar-EG" sz="2400" dirty="0">
                <a:latin typeface="Simplified Arabic" panose="02020603050405020304" pitchFamily="18" charset="-78"/>
                <a:ea typeface="Calibri" panose="020F0502020204030204" pitchFamily="34" charset="0"/>
                <a:cs typeface="Akhbar MT"/>
              </a:rPr>
              <a:t>يهتم المصريون بأن يتعرفوا على النسبة التي يمكن أن يحول بها الجنيه المصري إلى </a:t>
            </a:r>
            <a:r>
              <a:rPr lang="ar-EG" sz="2400" dirty="0" smtClean="0">
                <a:latin typeface="Simplified Arabic" panose="02020603050405020304" pitchFamily="18" charset="-78"/>
                <a:ea typeface="Calibri" panose="020F0502020204030204" pitchFamily="34" charset="0"/>
                <a:cs typeface="Akhbar MT"/>
              </a:rPr>
              <a:t>دينار عراقي،حتى </a:t>
            </a:r>
            <a:r>
              <a:rPr lang="ar-EG" sz="2400" dirty="0">
                <a:latin typeface="Simplified Arabic" panose="02020603050405020304" pitchFamily="18" charset="-78"/>
                <a:ea typeface="Calibri" panose="020F0502020204030204" pitchFamily="34" charset="0"/>
                <a:cs typeface="Akhbar MT"/>
              </a:rPr>
              <a:t>يمكن معرفة </a:t>
            </a:r>
            <a:r>
              <a:rPr lang="ar-EG" sz="2400" dirty="0" smtClean="0">
                <a:latin typeface="Simplified Arabic" panose="02020603050405020304" pitchFamily="18" charset="-78"/>
                <a:ea typeface="Calibri" panose="020F0502020204030204" pitchFamily="34" charset="0"/>
                <a:cs typeface="Akhbar MT"/>
              </a:rPr>
              <a:t>سعر المنتجات العراقية بالجنيه </a:t>
            </a:r>
            <a:r>
              <a:rPr lang="ar-EG" sz="2400" dirty="0">
                <a:latin typeface="Simplified Arabic" panose="02020603050405020304" pitchFamily="18" charset="-78"/>
                <a:ea typeface="Calibri" panose="020F0502020204030204" pitchFamily="34" charset="0"/>
                <a:cs typeface="Akhbar MT"/>
              </a:rPr>
              <a:t>المصري. كما يهتم </a:t>
            </a:r>
            <a:r>
              <a:rPr lang="ar-EG" sz="2400" dirty="0" smtClean="0">
                <a:latin typeface="Simplified Arabic" panose="02020603050405020304" pitchFamily="18" charset="-78"/>
                <a:ea typeface="Calibri" panose="020F0502020204030204" pitchFamily="34" charset="0"/>
                <a:cs typeface="Akhbar MT"/>
              </a:rPr>
              <a:t>العراقيون </a:t>
            </a:r>
            <a:r>
              <a:rPr lang="ar-EG" sz="2400" dirty="0">
                <a:latin typeface="Simplified Arabic" panose="02020603050405020304" pitchFamily="18" charset="-78"/>
                <a:ea typeface="Calibri" panose="020F0502020204030204" pitchFamily="34" charset="0"/>
                <a:cs typeface="Akhbar MT"/>
              </a:rPr>
              <a:t>بأن يتعرفوا على النسبة التي يمكن أن يحول بها </a:t>
            </a:r>
            <a:r>
              <a:rPr lang="ar-EG" sz="2400" dirty="0" smtClean="0">
                <a:latin typeface="Simplified Arabic" panose="02020603050405020304" pitchFamily="18" charset="-78"/>
                <a:ea typeface="Calibri" panose="020F0502020204030204" pitchFamily="34" charset="0"/>
                <a:cs typeface="Akhbar MT"/>
              </a:rPr>
              <a:t>الدينار </a:t>
            </a:r>
            <a:r>
              <a:rPr lang="ar-EG" sz="2400" dirty="0">
                <a:latin typeface="Simplified Arabic" panose="02020603050405020304" pitchFamily="18" charset="-78"/>
                <a:ea typeface="Calibri" panose="020F0502020204030204" pitchFamily="34" charset="0"/>
                <a:cs typeface="Akhbar MT"/>
              </a:rPr>
              <a:t>إلى جنيه مصري، حتى يمكن لهم معرفة أسعار المنتجات المصرية </a:t>
            </a:r>
            <a:r>
              <a:rPr lang="ar-EG" sz="2400" dirty="0" smtClean="0">
                <a:latin typeface="Simplified Arabic" panose="02020603050405020304" pitchFamily="18" charset="-78"/>
                <a:ea typeface="Calibri" panose="020F0502020204030204" pitchFamily="34" charset="0"/>
                <a:cs typeface="Akhbar MT"/>
              </a:rPr>
              <a:t>بالدينار.</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2199167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255EE41-EBB2-4D21-92A9-6493BAB50BA9}"/>
              </a:ext>
            </a:extLst>
          </p:cNvPr>
          <p:cNvSpPr/>
          <p:nvPr/>
        </p:nvSpPr>
        <p:spPr>
          <a:xfrm>
            <a:off x="487679" y="322218"/>
            <a:ext cx="9144001" cy="6423297"/>
          </a:xfrm>
          <a:prstGeom prst="rect">
            <a:avLst/>
          </a:prstGeom>
        </p:spPr>
        <p:txBody>
          <a:bodyPr wrap="square">
            <a:spAutoFit/>
          </a:bodyPr>
          <a:lstStyle/>
          <a:p>
            <a:pPr indent="457200" algn="just" rtl="1">
              <a:lnSpc>
                <a:spcPct val="115000"/>
              </a:lnSpc>
              <a:spcAft>
                <a:spcPts val="1000"/>
              </a:spcAft>
            </a:pPr>
            <a:r>
              <a:rPr lang="ar-EG" sz="2400" dirty="0">
                <a:latin typeface="Simplified Arabic" panose="02020603050405020304" pitchFamily="18" charset="-78"/>
                <a:ea typeface="Calibri" panose="020F0502020204030204" pitchFamily="34" charset="0"/>
                <a:cs typeface="Akhbar MT"/>
              </a:rPr>
              <a:t>فإذا كان سعر </a:t>
            </a:r>
            <a:r>
              <a:rPr lang="ar-EG" sz="2400" dirty="0" smtClean="0">
                <a:latin typeface="Simplified Arabic" panose="02020603050405020304" pitchFamily="18" charset="-78"/>
                <a:ea typeface="Calibri" panose="020F0502020204030204" pitchFamily="34" charset="0"/>
                <a:cs typeface="Akhbar MT"/>
              </a:rPr>
              <a:t>المتر من </a:t>
            </a:r>
            <a:r>
              <a:rPr lang="ar-EG" sz="2400" b="1" dirty="0" smtClean="0">
                <a:latin typeface="Simplified Arabic" panose="02020603050405020304" pitchFamily="18" charset="-78"/>
                <a:ea typeface="Calibri" panose="020F0502020204030204" pitchFamily="34" charset="0"/>
                <a:cs typeface="Akhbar MT"/>
              </a:rPr>
              <a:t>القماش في مصر </a:t>
            </a:r>
            <a:r>
              <a:rPr lang="ar-EG" sz="2000" b="1" dirty="0" smtClean="0">
                <a:latin typeface="Simplified Arabic" panose="02020603050405020304" pitchFamily="18" charset="-78"/>
                <a:ea typeface="Calibri" panose="020F0502020204030204" pitchFamily="34" charset="0"/>
                <a:cs typeface="Simplified Arabic" panose="02020603050405020304" pitchFamily="18" charset="-78"/>
              </a:rPr>
              <a:t>100</a:t>
            </a:r>
            <a:r>
              <a:rPr lang="ar-EG" sz="2400" b="1" dirty="0" smtClean="0">
                <a:latin typeface="Simplified Arabic" panose="02020603050405020304" pitchFamily="18" charset="-78"/>
                <a:ea typeface="Calibri" panose="020F0502020204030204" pitchFamily="34" charset="0"/>
                <a:cs typeface="Akhbar MT"/>
              </a:rPr>
              <a:t> </a:t>
            </a:r>
            <a:r>
              <a:rPr lang="ar-EG" sz="2400" b="1" dirty="0">
                <a:latin typeface="Simplified Arabic" panose="02020603050405020304" pitchFamily="18" charset="-78"/>
                <a:ea typeface="Calibri" panose="020F0502020204030204" pitchFamily="34" charset="0"/>
                <a:cs typeface="Akhbar MT"/>
              </a:rPr>
              <a:t>جنيه</a:t>
            </a:r>
            <a:r>
              <a:rPr lang="ar-EG" sz="2400" dirty="0">
                <a:latin typeface="Simplified Arabic" panose="02020603050405020304" pitchFamily="18" charset="-78"/>
                <a:ea typeface="Calibri" panose="020F0502020204030204" pitchFamily="34" charset="0"/>
                <a:cs typeface="Akhbar MT"/>
              </a:rPr>
              <a:t>، وكان سعر المتر من نفس </a:t>
            </a:r>
            <a:r>
              <a:rPr lang="ar-EG" sz="2400" b="1" dirty="0">
                <a:latin typeface="Simplified Arabic" panose="02020603050405020304" pitchFamily="18" charset="-78"/>
                <a:ea typeface="Calibri" panose="020F0502020204030204" pitchFamily="34" charset="0"/>
                <a:cs typeface="Akhbar MT"/>
              </a:rPr>
              <a:t>القماش في العراق </a:t>
            </a:r>
            <a:r>
              <a:rPr lang="ar-EG" sz="2000" b="1" dirty="0">
                <a:latin typeface="Simplified Arabic" panose="02020603050405020304" pitchFamily="18" charset="-78"/>
                <a:ea typeface="Calibri" panose="020F0502020204030204" pitchFamily="34" charset="0"/>
                <a:cs typeface="Simplified Arabic" panose="02020603050405020304" pitchFamily="18" charset="-78"/>
              </a:rPr>
              <a:t>15</a:t>
            </a:r>
            <a:r>
              <a:rPr lang="ar-EG" sz="2400" b="1" dirty="0">
                <a:latin typeface="Simplified Arabic" panose="02020603050405020304" pitchFamily="18" charset="-78"/>
                <a:ea typeface="Calibri" panose="020F0502020204030204" pitchFamily="34" charset="0"/>
                <a:cs typeface="Akhbar MT"/>
              </a:rPr>
              <a:t> دينار </a:t>
            </a:r>
            <a:r>
              <a:rPr lang="ar-EG" sz="2400" b="1" dirty="0" smtClean="0">
                <a:latin typeface="Simplified Arabic" panose="02020603050405020304" pitchFamily="18" charset="-78"/>
                <a:ea typeface="Calibri" panose="020F0502020204030204" pitchFamily="34" charset="0"/>
                <a:cs typeface="Akhbar MT"/>
              </a:rPr>
              <a:t>،</a:t>
            </a:r>
            <a:r>
              <a:rPr lang="ar-EG" sz="2400" dirty="0">
                <a:latin typeface="Simplified Arabic" panose="02020603050405020304" pitchFamily="18" charset="-78"/>
                <a:ea typeface="Calibri" panose="020F0502020204030204" pitchFamily="34" charset="0"/>
                <a:cs typeface="Akhbar MT"/>
              </a:rPr>
              <a:t> فإذا افترضنا أن </a:t>
            </a:r>
            <a:r>
              <a:rPr lang="ar-EG" sz="2400" b="1" dirty="0">
                <a:latin typeface="Simplified Arabic" panose="02020603050405020304" pitchFamily="18" charset="-78"/>
                <a:ea typeface="Calibri" panose="020F0502020204030204" pitchFamily="34" charset="0"/>
                <a:cs typeface="Akhbar MT"/>
              </a:rPr>
              <a:t>الدينار العراقي = 10 جنيه مصري</a:t>
            </a:r>
            <a:r>
              <a:rPr lang="ar-EG" sz="2400" dirty="0">
                <a:latin typeface="Simplified Arabic" panose="02020603050405020304" pitchFamily="18" charset="-78"/>
                <a:ea typeface="Calibri" panose="020F0502020204030204" pitchFamily="34" charset="0"/>
                <a:cs typeface="Akhbar MT"/>
              </a:rPr>
              <a:t>، ففي هذه الحالة سوف يعرف المصريون أن ثمن </a:t>
            </a:r>
            <a:r>
              <a:rPr lang="ar-EG" sz="2400" b="1" dirty="0">
                <a:latin typeface="Simplified Arabic" panose="02020603050405020304" pitchFamily="18" charset="-78"/>
                <a:ea typeface="Calibri" panose="020F0502020204030204" pitchFamily="34" charset="0"/>
                <a:cs typeface="Akhbar MT"/>
              </a:rPr>
              <a:t>المتر من القماش في العراق يعادل </a:t>
            </a:r>
            <a:r>
              <a:rPr lang="ar-EG" sz="2000" b="1" dirty="0">
                <a:latin typeface="Calibri" panose="020F0502020204030204" pitchFamily="34" charset="0"/>
                <a:ea typeface="Calibri" panose="020F0502020204030204" pitchFamily="34" charset="0"/>
                <a:cs typeface="Simplified Arabic" panose="02020603050405020304" pitchFamily="18" charset="-78"/>
              </a:rPr>
              <a:t>150 </a:t>
            </a:r>
            <a:r>
              <a:rPr lang="ar-EG" sz="2400" b="1" dirty="0" smtClean="0">
                <a:latin typeface="Simplified Arabic" panose="02020603050405020304" pitchFamily="18" charset="-78"/>
                <a:ea typeface="Calibri" panose="020F0502020204030204" pitchFamily="34" charset="0"/>
                <a:cs typeface="Akhbar MT"/>
              </a:rPr>
              <a:t>جنيه، </a:t>
            </a:r>
            <a:r>
              <a:rPr lang="ar-EG" sz="2400" dirty="0">
                <a:latin typeface="Simplified Arabic" panose="02020603050405020304" pitchFamily="18" charset="-78"/>
                <a:ea typeface="Calibri" panose="020F0502020204030204" pitchFamily="34" charset="0"/>
                <a:cs typeface="Akhbar MT"/>
              </a:rPr>
              <a:t>ومن ثم يعرفون أن سعر القماش في العراق أعلى منه في </a:t>
            </a:r>
            <a:r>
              <a:rPr lang="ar-EG" sz="2400" dirty="0" smtClean="0">
                <a:latin typeface="Simplified Arabic" panose="02020603050405020304" pitchFamily="18" charset="-78"/>
                <a:ea typeface="Calibri" panose="020F0502020204030204" pitchFamily="34" charset="0"/>
                <a:cs typeface="Akhbar MT"/>
              </a:rPr>
              <a:t>مصر، وبالتالي إذا </a:t>
            </a:r>
            <a:r>
              <a:rPr lang="ar-EG" sz="2400" dirty="0">
                <a:latin typeface="Simplified Arabic" panose="02020603050405020304" pitchFamily="18" charset="-78"/>
                <a:ea typeface="Calibri" panose="020F0502020204030204" pitchFamily="34" charset="0"/>
                <a:cs typeface="Akhbar MT"/>
              </a:rPr>
              <a:t>أراد العراقي أن يشتري مترا من القماش المصري، فإن عليه أن يدفع</a:t>
            </a:r>
            <a:r>
              <a:rPr lang="ar-EG" sz="2000" dirty="0">
                <a:latin typeface="Calibri" panose="020F0502020204030204" pitchFamily="34" charset="0"/>
                <a:ea typeface="Calibri" panose="020F0502020204030204" pitchFamily="34" charset="0"/>
                <a:cs typeface="Simplified Arabic" panose="02020603050405020304" pitchFamily="18" charset="-78"/>
              </a:rPr>
              <a:t>10 </a:t>
            </a:r>
            <a:r>
              <a:rPr lang="ar-EG" sz="2400" dirty="0">
                <a:latin typeface="Calibri" panose="020F0502020204030204" pitchFamily="34" charset="0"/>
                <a:ea typeface="Calibri" panose="020F0502020204030204" pitchFamily="34" charset="0"/>
                <a:cs typeface="Simplified Arabic" panose="02020603050405020304" pitchFamily="18" charset="-78"/>
              </a:rPr>
              <a:t>دينار</a:t>
            </a:r>
            <a:r>
              <a:rPr lang="ar-EG" sz="2000" dirty="0">
                <a:latin typeface="Calibri" panose="020F0502020204030204" pitchFamily="34" charset="0"/>
                <a:ea typeface="Calibri" panose="020F0502020204030204" pitchFamily="34" charset="0"/>
                <a:cs typeface="Simplified Arabic" panose="02020603050405020304" pitchFamily="18" charset="-78"/>
              </a:rPr>
              <a:t> </a:t>
            </a:r>
            <a:r>
              <a:rPr lang="ar-EG" sz="2400" dirty="0">
                <a:latin typeface="Simplified Arabic" panose="02020603050405020304" pitchFamily="18" charset="-78"/>
                <a:ea typeface="Calibri" panose="020F0502020204030204" pitchFamily="34" charset="0"/>
                <a:cs typeface="Akhbar MT"/>
              </a:rPr>
              <a:t>لشراء </a:t>
            </a:r>
            <a:r>
              <a:rPr lang="ar-EG" sz="2000" dirty="0">
                <a:latin typeface="Calibri" panose="020F0502020204030204" pitchFamily="34" charset="0"/>
                <a:ea typeface="Calibri" panose="020F0502020204030204" pitchFamily="34" charset="0"/>
                <a:cs typeface="Simplified Arabic" panose="02020603050405020304" pitchFamily="18" charset="-78"/>
              </a:rPr>
              <a:t>100</a:t>
            </a:r>
            <a:r>
              <a:rPr lang="ar-EG" sz="2400" dirty="0">
                <a:latin typeface="Simplified Arabic" panose="02020603050405020304" pitchFamily="18" charset="-78"/>
                <a:ea typeface="Calibri" panose="020F0502020204030204" pitchFamily="34" charset="0"/>
                <a:cs typeface="Akhbar MT"/>
              </a:rPr>
              <a:t>جنيه يدفعها ثمنا لمتر القماش.</a:t>
            </a:r>
            <a:endParaRPr lang="en-US" sz="1400" dirty="0">
              <a:latin typeface="Calibri" panose="020F0502020204030204" pitchFamily="34" charset="0"/>
              <a:ea typeface="Calibri" panose="020F0502020204030204" pitchFamily="34" charset="0"/>
              <a:cs typeface="Arial" panose="020B0604020202020204" pitchFamily="34" charset="0"/>
            </a:endParaRPr>
          </a:p>
          <a:p>
            <a:pPr indent="457200"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وإذا كان سعر </a:t>
            </a:r>
            <a:r>
              <a:rPr lang="ar-EG" sz="2400" b="1" dirty="0" smtClean="0">
                <a:latin typeface="Simplified Arabic" panose="02020603050405020304" pitchFamily="18" charset="-78"/>
                <a:ea typeface="Calibri" panose="020F0502020204030204" pitchFamily="34" charset="0"/>
                <a:cs typeface="Akhbar MT"/>
              </a:rPr>
              <a:t>كيلو القمح </a:t>
            </a:r>
            <a:r>
              <a:rPr lang="ar-EG" sz="2000" b="1" dirty="0" smtClean="0">
                <a:latin typeface="Simplified Arabic" panose="02020603050405020304" pitchFamily="18" charset="-78"/>
                <a:ea typeface="Calibri" panose="020F0502020204030204" pitchFamily="34" charset="0"/>
                <a:cs typeface="Simplified Arabic" panose="02020603050405020304" pitchFamily="18" charset="-78"/>
              </a:rPr>
              <a:t>50</a:t>
            </a:r>
            <a:r>
              <a:rPr lang="ar-EG" sz="2400" b="1" dirty="0" smtClean="0">
                <a:latin typeface="Simplified Arabic" panose="02020603050405020304" pitchFamily="18" charset="-78"/>
                <a:ea typeface="Calibri" panose="020F0502020204030204" pitchFamily="34" charset="0"/>
                <a:cs typeface="Akhbar MT"/>
              </a:rPr>
              <a:t> جنيه في مصر</a:t>
            </a:r>
            <a:r>
              <a:rPr lang="ar-EG" sz="2400" dirty="0" smtClean="0">
                <a:latin typeface="Simplified Arabic" panose="02020603050405020304" pitchFamily="18" charset="-78"/>
                <a:ea typeface="Calibri" panose="020F0502020204030204" pitchFamily="34" charset="0"/>
                <a:cs typeface="Akhbar MT"/>
              </a:rPr>
              <a:t>، </a:t>
            </a:r>
            <a:r>
              <a:rPr lang="ar-EG" sz="2400" dirty="0">
                <a:latin typeface="Simplified Arabic" panose="02020603050405020304" pitchFamily="18" charset="-78"/>
                <a:ea typeface="Calibri" panose="020F0502020204030204" pitchFamily="34" charset="0"/>
                <a:cs typeface="Akhbar MT"/>
              </a:rPr>
              <a:t>وسعر </a:t>
            </a:r>
            <a:r>
              <a:rPr lang="ar-EG" sz="2400" b="1" dirty="0" smtClean="0">
                <a:latin typeface="Simplified Arabic" panose="02020603050405020304" pitchFamily="18" charset="-78"/>
                <a:ea typeface="Calibri" panose="020F0502020204030204" pitchFamily="34" charset="0"/>
                <a:cs typeface="Akhbar MT"/>
              </a:rPr>
              <a:t>كيلو القمح </a:t>
            </a:r>
            <a:r>
              <a:rPr lang="ar-EG" sz="2400" b="1" dirty="0">
                <a:latin typeface="Simplified Arabic" panose="02020603050405020304" pitchFamily="18" charset="-78"/>
                <a:ea typeface="Calibri" panose="020F0502020204030204" pitchFamily="34" charset="0"/>
                <a:cs typeface="Akhbar MT"/>
              </a:rPr>
              <a:t>في </a:t>
            </a:r>
            <a:r>
              <a:rPr lang="ar-EG" sz="2400" b="1" dirty="0" smtClean="0">
                <a:latin typeface="Simplified Arabic" panose="02020603050405020304" pitchFamily="18" charset="-78"/>
                <a:ea typeface="Calibri" panose="020F0502020204030204" pitchFamily="34" charset="0"/>
                <a:cs typeface="Akhbar MT"/>
              </a:rPr>
              <a:t>العراق </a:t>
            </a:r>
            <a:r>
              <a:rPr lang="ar-EG" sz="2000" b="1" dirty="0" smtClean="0">
                <a:latin typeface="Simplified Arabic" panose="02020603050405020304" pitchFamily="18" charset="-78"/>
                <a:ea typeface="Calibri" panose="020F0502020204030204" pitchFamily="34" charset="0"/>
                <a:cs typeface="Simplified Arabic" panose="02020603050405020304" pitchFamily="18" charset="-78"/>
              </a:rPr>
              <a:t>4</a:t>
            </a:r>
            <a:r>
              <a:rPr lang="ar-EG" sz="2400" b="1" dirty="0" smtClean="0">
                <a:latin typeface="Simplified Arabic" panose="02020603050405020304" pitchFamily="18" charset="-78"/>
                <a:ea typeface="Calibri" panose="020F0502020204030204" pitchFamily="34" charset="0"/>
                <a:cs typeface="Akhbar MT"/>
              </a:rPr>
              <a:t> دينار</a:t>
            </a:r>
            <a:r>
              <a:rPr lang="ar-EG" sz="2400" dirty="0">
                <a:latin typeface="Simplified Arabic" panose="02020603050405020304" pitchFamily="18" charset="-78"/>
                <a:ea typeface="Calibri" panose="020F0502020204030204" pitchFamily="34" charset="0"/>
                <a:cs typeface="Akhbar MT"/>
              </a:rPr>
              <a:t>، فإذا افترضنا </a:t>
            </a:r>
            <a:r>
              <a:rPr lang="ar-EG" sz="2400" dirty="0" smtClean="0">
                <a:latin typeface="Simplified Arabic" panose="02020603050405020304" pitchFamily="18" charset="-78"/>
                <a:ea typeface="Calibri" panose="020F0502020204030204" pitchFamily="34" charset="0"/>
                <a:cs typeface="Akhbar MT"/>
              </a:rPr>
              <a:t>أيضا أن </a:t>
            </a:r>
            <a:r>
              <a:rPr lang="ar-EG" sz="2400" b="1" dirty="0">
                <a:latin typeface="Simplified Arabic" panose="02020603050405020304" pitchFamily="18" charset="-78"/>
                <a:ea typeface="Calibri" panose="020F0502020204030204" pitchFamily="34" charset="0"/>
                <a:cs typeface="Akhbar MT"/>
              </a:rPr>
              <a:t>الدينار العراقي = 10 جنيه مصري</a:t>
            </a:r>
            <a:r>
              <a:rPr lang="ar-EG" sz="2400" dirty="0" smtClean="0">
                <a:latin typeface="Simplified Arabic" panose="02020603050405020304" pitchFamily="18" charset="-78"/>
                <a:ea typeface="Calibri" panose="020F0502020204030204" pitchFamily="34" charset="0"/>
                <a:cs typeface="Akhbar MT"/>
              </a:rPr>
              <a:t>، وبالتالي  </a:t>
            </a:r>
            <a:r>
              <a:rPr lang="ar-EG" sz="2400" b="1" dirty="0">
                <a:latin typeface="Simplified Arabic" panose="02020603050405020304" pitchFamily="18" charset="-78"/>
                <a:ea typeface="Calibri" panose="020F0502020204030204" pitchFamily="34" charset="0"/>
                <a:cs typeface="Akhbar MT"/>
              </a:rPr>
              <a:t>ثمن </a:t>
            </a:r>
            <a:r>
              <a:rPr lang="ar-EG" sz="2400" b="1" dirty="0" smtClean="0">
                <a:latin typeface="Simplified Arabic" panose="02020603050405020304" pitchFamily="18" charset="-78"/>
                <a:ea typeface="Calibri" panose="020F0502020204030204" pitchFamily="34" charset="0"/>
                <a:cs typeface="Akhbar MT"/>
              </a:rPr>
              <a:t>كيلو </a:t>
            </a:r>
            <a:r>
              <a:rPr lang="ar-EG" sz="2400" b="1" dirty="0">
                <a:latin typeface="Simplified Arabic" panose="02020603050405020304" pitchFamily="18" charset="-78"/>
                <a:ea typeface="Calibri" panose="020F0502020204030204" pitchFamily="34" charset="0"/>
                <a:cs typeface="Akhbar MT"/>
              </a:rPr>
              <a:t>القمح </a:t>
            </a:r>
            <a:r>
              <a:rPr lang="ar-EG" sz="2400" b="1" dirty="0" smtClean="0">
                <a:latin typeface="Simplified Arabic" panose="02020603050405020304" pitchFamily="18" charset="-78"/>
                <a:ea typeface="Calibri" panose="020F0502020204030204" pitchFamily="34" charset="0"/>
                <a:cs typeface="Akhbar MT"/>
              </a:rPr>
              <a:t>في العراق </a:t>
            </a:r>
            <a:r>
              <a:rPr lang="ar-EG" sz="2400" b="1" dirty="0">
                <a:latin typeface="Simplified Arabic" panose="02020603050405020304" pitchFamily="18" charset="-78"/>
                <a:ea typeface="Calibri" panose="020F0502020204030204" pitchFamily="34" charset="0"/>
                <a:cs typeface="Akhbar MT"/>
              </a:rPr>
              <a:t>يعادل </a:t>
            </a:r>
            <a:r>
              <a:rPr lang="ar-EG" sz="2000" b="1" dirty="0" smtClean="0">
                <a:latin typeface="Calibri" panose="020F0502020204030204" pitchFamily="34" charset="0"/>
                <a:ea typeface="Calibri" panose="020F0502020204030204" pitchFamily="34" charset="0"/>
                <a:cs typeface="Simplified Arabic" panose="02020603050405020304" pitchFamily="18" charset="-78"/>
              </a:rPr>
              <a:t>40</a:t>
            </a:r>
            <a:r>
              <a:rPr lang="ar-EG" sz="2400" b="1" dirty="0" smtClean="0">
                <a:latin typeface="Simplified Arabic" panose="02020603050405020304" pitchFamily="18" charset="-78"/>
                <a:ea typeface="Calibri" panose="020F0502020204030204" pitchFamily="34" charset="0"/>
                <a:cs typeface="Akhbar MT"/>
              </a:rPr>
              <a:t> جنيه</a:t>
            </a:r>
            <a:r>
              <a:rPr lang="ar-EG" sz="2400" dirty="0" smtClean="0">
                <a:latin typeface="Simplified Arabic" panose="02020603050405020304" pitchFamily="18" charset="-78"/>
                <a:ea typeface="Calibri" panose="020F0502020204030204" pitchFamily="34" charset="0"/>
                <a:cs typeface="Akhbar MT"/>
              </a:rPr>
              <a:t>،أي أن </a:t>
            </a:r>
            <a:r>
              <a:rPr lang="ar-EG" sz="2400" dirty="0">
                <a:latin typeface="Simplified Arabic" panose="02020603050405020304" pitchFamily="18" charset="-78"/>
                <a:ea typeface="Calibri" panose="020F0502020204030204" pitchFamily="34" charset="0"/>
                <a:cs typeface="Akhbar MT"/>
              </a:rPr>
              <a:t>سعر القمح في </a:t>
            </a:r>
            <a:r>
              <a:rPr lang="ar-EG" sz="2400" dirty="0" smtClean="0">
                <a:latin typeface="Simplified Arabic" panose="02020603050405020304" pitchFamily="18" charset="-78"/>
                <a:ea typeface="Calibri" panose="020F0502020204030204" pitchFamily="34" charset="0"/>
                <a:cs typeface="Akhbar MT"/>
              </a:rPr>
              <a:t>العراق </a:t>
            </a:r>
            <a:r>
              <a:rPr lang="ar-EG" sz="2400" dirty="0">
                <a:latin typeface="Simplified Arabic" panose="02020603050405020304" pitchFamily="18" charset="-78"/>
                <a:ea typeface="Calibri" panose="020F0502020204030204" pitchFamily="34" charset="0"/>
                <a:cs typeface="Akhbar MT"/>
              </a:rPr>
              <a:t>أقل منه في مصر، وعلى ذلك فإن المصري يعرف أنه إذا أراد أن يشتري كيلو القمح من العراق، فإن عليه أن يدفع </a:t>
            </a:r>
            <a:r>
              <a:rPr lang="ar-EG" sz="2000" dirty="0">
                <a:latin typeface="Calibri" panose="020F0502020204030204" pitchFamily="34" charset="0"/>
                <a:ea typeface="Calibri" panose="020F0502020204030204" pitchFamily="34" charset="0"/>
                <a:cs typeface="Simplified Arabic" panose="02020603050405020304" pitchFamily="18" charset="-78"/>
              </a:rPr>
              <a:t>40</a:t>
            </a:r>
            <a:r>
              <a:rPr lang="ar-EG" sz="2400" dirty="0">
                <a:latin typeface="Simplified Arabic" panose="02020603050405020304" pitchFamily="18" charset="-78"/>
                <a:ea typeface="Calibri" panose="020F0502020204030204" pitchFamily="34" charset="0"/>
                <a:cs typeface="Akhbar MT"/>
              </a:rPr>
              <a:t> جنيه لشراء </a:t>
            </a:r>
            <a:r>
              <a:rPr lang="ar-EG" sz="2000" dirty="0">
                <a:latin typeface="Calibri" panose="020F0502020204030204" pitchFamily="34" charset="0"/>
                <a:ea typeface="Calibri" panose="020F0502020204030204" pitchFamily="34" charset="0"/>
                <a:cs typeface="Simplified Arabic" panose="02020603050405020304" pitchFamily="18" charset="-78"/>
              </a:rPr>
              <a:t>4 دينار </a:t>
            </a:r>
            <a:r>
              <a:rPr lang="ar-EG" sz="2400" dirty="0">
                <a:latin typeface="Simplified Arabic" panose="02020603050405020304" pitchFamily="18" charset="-78"/>
                <a:ea typeface="Calibri" panose="020F0502020204030204" pitchFamily="34" charset="0"/>
                <a:cs typeface="Akhbar MT"/>
              </a:rPr>
              <a:t>يدفعها لشراء </a:t>
            </a:r>
            <a:r>
              <a:rPr lang="ar-EG" sz="2400" dirty="0" smtClean="0">
                <a:latin typeface="Simplified Arabic" panose="02020603050405020304" pitchFamily="18" charset="-78"/>
                <a:ea typeface="Calibri" panose="020F0502020204030204" pitchFamily="34" charset="0"/>
                <a:cs typeface="Akhbar MT"/>
              </a:rPr>
              <a:t>القمح.</a:t>
            </a:r>
          </a:p>
          <a:p>
            <a:pPr indent="457200" algn="just" rtl="1">
              <a:lnSpc>
                <a:spcPct val="115000"/>
              </a:lnSpc>
              <a:spcAft>
                <a:spcPts val="1000"/>
              </a:spcAft>
            </a:pPr>
            <a:r>
              <a:rPr lang="ar-EG" sz="2400" dirty="0">
                <a:latin typeface="Simplified Arabic" panose="02020603050405020304" pitchFamily="18" charset="-78"/>
                <a:ea typeface="Calibri" panose="020F0502020204030204" pitchFamily="34" charset="0"/>
                <a:cs typeface="Akhbar MT"/>
              </a:rPr>
              <a:t>وتسمي النسبة التي تحول بها عملة دولة إلى عملة دولة أخرى بسعر الصرف وبالتالي يمكن القول إن </a:t>
            </a:r>
            <a:r>
              <a:rPr lang="ar-EG" sz="2400" b="1" dirty="0">
                <a:latin typeface="Simplified Arabic" panose="02020603050405020304" pitchFamily="18" charset="-78"/>
                <a:ea typeface="Calibri" panose="020F0502020204030204" pitchFamily="34" charset="0"/>
                <a:cs typeface="Akhbar MT"/>
              </a:rPr>
              <a:t>سعر الصرف هو قيمة عملة مقدرة بوحدات من عملة أخرى.</a:t>
            </a:r>
            <a:endParaRPr lang="en-US" sz="2400" b="1" dirty="0">
              <a:latin typeface="Simplified Arabic" panose="02020603050405020304" pitchFamily="18" charset="-78"/>
              <a:ea typeface="Calibri" panose="020F0502020204030204" pitchFamily="34" charset="0"/>
              <a:cs typeface="Simplified Arabic" panose="02020603050405020304" pitchFamily="18" charset="-78"/>
            </a:endParaRPr>
          </a:p>
          <a:p>
            <a:pPr indent="457200" algn="just" rtl="1">
              <a:lnSpc>
                <a:spcPct val="115000"/>
              </a:lnSpc>
              <a:spcAft>
                <a:spcPts val="1000"/>
              </a:spcAft>
            </a:pPr>
            <a:endParaRPr lang="ar-EG" sz="2400" dirty="0" smtClean="0">
              <a:latin typeface="Simplified Arabic" panose="02020603050405020304" pitchFamily="18" charset="-78"/>
              <a:ea typeface="Calibri" panose="020F0502020204030204" pitchFamily="34" charset="0"/>
              <a:cs typeface="Akhbar MT"/>
            </a:endParaRPr>
          </a:p>
        </p:txBody>
      </p:sp>
    </p:spTree>
    <p:extLst>
      <p:ext uri="{BB962C8B-B14F-4D97-AF65-F5344CB8AC3E}">
        <p14:creationId xmlns:p14="http://schemas.microsoft.com/office/powerpoint/2010/main" xmlns="" val="2600229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3E82C91D-523E-4FC2-A2C5-E26D292398ED}"/>
              </a:ext>
            </a:extLst>
          </p:cNvPr>
          <p:cNvSpPr/>
          <p:nvPr/>
        </p:nvSpPr>
        <p:spPr>
          <a:xfrm>
            <a:off x="383177" y="145247"/>
            <a:ext cx="9030789" cy="7073475"/>
          </a:xfrm>
          <a:prstGeom prst="rect">
            <a:avLst/>
          </a:prstGeom>
        </p:spPr>
        <p:txBody>
          <a:bodyPr wrap="square">
            <a:spAutoFit/>
          </a:bodyPr>
          <a:lstStyle/>
          <a:p>
            <a:pPr algn="just" rtl="1">
              <a:lnSpc>
                <a:spcPct val="115000"/>
              </a:lnSpc>
              <a:spcAft>
                <a:spcPts val="1000"/>
              </a:spcAft>
            </a:pPr>
            <a:r>
              <a:rPr lang="ar-EG" sz="2800" b="1" dirty="0" smtClean="0">
                <a:latin typeface="Simplified Arabic" panose="02020603050405020304" pitchFamily="18" charset="-78"/>
                <a:ea typeface="Calibri" panose="020F0502020204030204" pitchFamily="34" charset="0"/>
                <a:cs typeface="Akhbar MT"/>
              </a:rPr>
              <a:t>ويتحدد سعر أي </a:t>
            </a:r>
            <a:r>
              <a:rPr lang="ar-EG" sz="2800" b="1" dirty="0">
                <a:latin typeface="Simplified Arabic" panose="02020603050405020304" pitchFamily="18" charset="-78"/>
                <a:ea typeface="Calibri" panose="020F0502020204030204" pitchFamily="34" charset="0"/>
                <a:cs typeface="Akhbar MT"/>
              </a:rPr>
              <a:t>عملة بناء على التفاعل بين قوي الطلب والعرض بمعني أن الطلب على العملة والمعروض منها. </a:t>
            </a:r>
            <a:endParaRPr lang="ar-EG" sz="2800" b="1" dirty="0" smtClean="0">
              <a:latin typeface="Simplified Arabic" panose="02020603050405020304" pitchFamily="18" charset="-78"/>
              <a:ea typeface="Calibri" panose="020F0502020204030204" pitchFamily="34" charset="0"/>
              <a:cs typeface="Akhbar MT"/>
            </a:endParaRPr>
          </a:p>
          <a:p>
            <a:pPr algn="just" rtl="1">
              <a:lnSpc>
                <a:spcPct val="115000"/>
              </a:lnSpc>
              <a:spcAft>
                <a:spcPts val="1000"/>
              </a:spcAft>
            </a:pPr>
            <a:r>
              <a:rPr lang="ar-EG" sz="3200" b="1" u="sng" dirty="0">
                <a:solidFill>
                  <a:schemeClr val="accent2"/>
                </a:solidFill>
                <a:latin typeface="Simplified Arabic" panose="02020603050405020304" pitchFamily="18" charset="-78"/>
                <a:ea typeface="Calibri" panose="020F0502020204030204" pitchFamily="34" charset="0"/>
                <a:cs typeface="Akhbar MT"/>
              </a:rPr>
              <a:t>أولاً- الطلب على </a:t>
            </a:r>
            <a:r>
              <a:rPr lang="ar-EG" sz="3200" b="1" u="sng" dirty="0" smtClean="0">
                <a:solidFill>
                  <a:schemeClr val="accent2"/>
                </a:solidFill>
                <a:latin typeface="Simplified Arabic" panose="02020603050405020304" pitchFamily="18" charset="-78"/>
                <a:ea typeface="Calibri" panose="020F0502020204030204" pitchFamily="34" charset="0"/>
                <a:cs typeface="Akhbar MT"/>
              </a:rPr>
              <a:t>العملة</a:t>
            </a:r>
            <a:r>
              <a:rPr lang="en-US" sz="3200" b="1" u="sng" dirty="0" smtClean="0">
                <a:solidFill>
                  <a:schemeClr val="accent2"/>
                </a:solidFill>
                <a:latin typeface="Simplified Arabic" panose="02020603050405020304" pitchFamily="18" charset="-78"/>
                <a:ea typeface="Calibri" panose="020F0502020204030204" pitchFamily="34" charset="0"/>
                <a:cs typeface="Akhbar MT"/>
              </a:rPr>
              <a:t> </a:t>
            </a:r>
            <a:r>
              <a:rPr lang="ar-EG" sz="3200" b="1" u="sng" dirty="0" smtClean="0">
                <a:solidFill>
                  <a:schemeClr val="accent2"/>
                </a:solidFill>
                <a:latin typeface="Simplified Arabic" panose="02020603050405020304" pitchFamily="18" charset="-78"/>
                <a:ea typeface="Calibri" panose="020F0502020204030204" pitchFamily="34" charset="0"/>
                <a:cs typeface="Akhbar MT"/>
              </a:rPr>
              <a:t> الأجنبية:</a:t>
            </a:r>
            <a:endParaRPr lang="en-US" u="sng" dirty="0">
              <a:solidFill>
                <a:schemeClr val="accent2"/>
              </a:solidFill>
              <a:latin typeface="Calibri" panose="020F0502020204030204" pitchFamily="34" charset="0"/>
              <a:ea typeface="Calibri" panose="020F0502020204030204" pitchFamily="34" charset="0"/>
              <a:cs typeface="Arial" panose="020B0604020202020204" pitchFamily="34" charset="0"/>
            </a:endParaRPr>
          </a:p>
          <a:p>
            <a:pPr marL="457200" indent="-457200" algn="just" rtl="1">
              <a:lnSpc>
                <a:spcPct val="115000"/>
              </a:lnSpc>
              <a:spcAft>
                <a:spcPts val="1000"/>
              </a:spcAft>
              <a:buFont typeface="Arial" panose="020B0604020202020204" pitchFamily="34" charset="0"/>
              <a:buChar char="•"/>
            </a:pPr>
            <a:r>
              <a:rPr lang="ar-EG" sz="2800" dirty="0">
                <a:latin typeface="Simplified Arabic" panose="02020603050405020304" pitchFamily="18" charset="-78"/>
                <a:ea typeface="Calibri" panose="020F0502020204030204" pitchFamily="34" charset="0"/>
                <a:cs typeface="Akhbar MT"/>
              </a:rPr>
              <a:t>يقصد </a:t>
            </a:r>
            <a:r>
              <a:rPr lang="ar-EG" sz="2800" b="1" dirty="0">
                <a:latin typeface="Simplified Arabic" panose="02020603050405020304" pitchFamily="18" charset="-78"/>
                <a:ea typeface="Calibri" panose="020F0502020204030204" pitchFamily="34" charset="0"/>
                <a:cs typeface="Akhbar MT"/>
              </a:rPr>
              <a:t>بالطلب على عملة من </a:t>
            </a:r>
            <a:r>
              <a:rPr lang="ar-EG" sz="2800" b="1" dirty="0" smtClean="0">
                <a:latin typeface="Simplified Arabic" panose="02020603050405020304" pitchFamily="18" charset="-78"/>
                <a:ea typeface="Calibri" panose="020F0502020204030204" pitchFamily="34" charset="0"/>
                <a:cs typeface="Akhbar MT"/>
              </a:rPr>
              <a:t>العملات: </a:t>
            </a:r>
            <a:r>
              <a:rPr lang="ar-EG" sz="2800" dirty="0">
                <a:latin typeface="Simplified Arabic" panose="02020603050405020304" pitchFamily="18" charset="-78"/>
                <a:ea typeface="Calibri" panose="020F0502020204030204" pitchFamily="34" charset="0"/>
                <a:cs typeface="Akhbar MT"/>
              </a:rPr>
              <a:t>طلب الأجانب على هذه </a:t>
            </a:r>
            <a:r>
              <a:rPr lang="ar-EG" sz="2800" dirty="0" smtClean="0">
                <a:latin typeface="Simplified Arabic" panose="02020603050405020304" pitchFamily="18" charset="-78"/>
                <a:ea typeface="Calibri" panose="020F0502020204030204" pitchFamily="34" charset="0"/>
                <a:cs typeface="Akhbar MT"/>
              </a:rPr>
              <a:t>العملة. </a:t>
            </a:r>
            <a:r>
              <a:rPr lang="ar-EG" sz="2800" dirty="0">
                <a:latin typeface="Simplified Arabic" panose="02020603050405020304" pitchFamily="18" charset="-78"/>
                <a:ea typeface="Calibri" panose="020F0502020204030204" pitchFamily="34" charset="0"/>
                <a:cs typeface="Akhbar MT"/>
              </a:rPr>
              <a:t>والطلب على عملة ما طلب مشتق من الطلب على السلع والخدمات التي تنتجها الدولة صاحبة هذه العملة. </a:t>
            </a:r>
            <a:endParaRPr lang="ar-EG" sz="2800" dirty="0" smtClean="0">
              <a:latin typeface="Simplified Arabic" panose="02020603050405020304" pitchFamily="18" charset="-78"/>
              <a:ea typeface="Calibri" panose="020F0502020204030204" pitchFamily="34" charset="0"/>
              <a:cs typeface="Akhbar MT"/>
            </a:endParaRPr>
          </a:p>
          <a:p>
            <a:pPr marL="457200" indent="-457200" algn="just" rtl="1">
              <a:lnSpc>
                <a:spcPct val="115000"/>
              </a:lnSpc>
              <a:spcAft>
                <a:spcPts val="1000"/>
              </a:spcAft>
              <a:buFont typeface="Arial" panose="020B0604020202020204" pitchFamily="34" charset="0"/>
              <a:buChar char="•"/>
            </a:pPr>
            <a:r>
              <a:rPr lang="ar-EG" sz="2800" dirty="0" smtClean="0">
                <a:latin typeface="Simplified Arabic" panose="02020603050405020304" pitchFamily="18" charset="-78"/>
                <a:ea typeface="Calibri" panose="020F0502020204030204" pitchFamily="34" charset="0"/>
                <a:cs typeface="Akhbar MT"/>
              </a:rPr>
              <a:t>فإذا </a:t>
            </a:r>
            <a:r>
              <a:rPr lang="ar-EG" sz="2800" dirty="0">
                <a:latin typeface="Simplified Arabic" panose="02020603050405020304" pitchFamily="18" charset="-78"/>
                <a:ea typeface="Calibri" panose="020F0502020204030204" pitchFamily="34" charset="0"/>
                <a:cs typeface="Akhbar MT"/>
              </a:rPr>
              <a:t>كانت أسعار السلع والخدمات التي تنتجها الدولة منخفضة بالمقارنة بأسعارها في البلدان الأخرى، ازداد طلب الأجانب عليها وبالتالي ازداد طلبهم على عملتها. </a:t>
            </a:r>
            <a:endParaRPr lang="ar-EG" sz="2800" dirty="0" smtClean="0">
              <a:latin typeface="Simplified Arabic" panose="02020603050405020304" pitchFamily="18" charset="-78"/>
              <a:ea typeface="Calibri" panose="020F0502020204030204" pitchFamily="34" charset="0"/>
              <a:cs typeface="Akhbar MT"/>
            </a:endParaRPr>
          </a:p>
          <a:p>
            <a:pPr marL="457200" indent="-457200" algn="just" rtl="1">
              <a:lnSpc>
                <a:spcPct val="115000"/>
              </a:lnSpc>
              <a:spcAft>
                <a:spcPts val="1000"/>
              </a:spcAft>
              <a:buFont typeface="Arial" panose="020B0604020202020204" pitchFamily="34" charset="0"/>
              <a:buChar char="•"/>
            </a:pPr>
            <a:r>
              <a:rPr lang="ar-EG" sz="2800" dirty="0" smtClean="0">
                <a:latin typeface="Simplified Arabic" panose="02020603050405020304" pitchFamily="18" charset="-78"/>
                <a:ea typeface="Calibri" panose="020F0502020204030204" pitchFamily="34" charset="0"/>
                <a:cs typeface="Akhbar MT"/>
              </a:rPr>
              <a:t>العكس </a:t>
            </a:r>
            <a:r>
              <a:rPr lang="ar-EG" sz="2800" dirty="0">
                <a:latin typeface="Simplified Arabic" panose="02020603050405020304" pitchFamily="18" charset="-78"/>
                <a:ea typeface="Calibri" panose="020F0502020204030204" pitchFamily="34" charset="0"/>
                <a:cs typeface="Akhbar MT"/>
              </a:rPr>
              <a:t>من ذلك إذا كانت أسعار السلع والخدمات في الدولة مرتفعة، قل طلب الأجانب عليها وبالتالي قل طلبهم على عملتها.</a:t>
            </a:r>
            <a:endParaRPr lang="en-US" sz="1600" dirty="0">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1000"/>
              </a:spcAft>
            </a:pPr>
            <a:endParaRPr lang="ar-EG" sz="2800" b="1" dirty="0" smtClean="0">
              <a:latin typeface="Simplified Arabic" panose="02020603050405020304" pitchFamily="18" charset="-78"/>
              <a:ea typeface="Calibri" panose="020F0502020204030204" pitchFamily="34" charset="0"/>
              <a:cs typeface="Akhbar MT"/>
            </a:endParaRPr>
          </a:p>
          <a:p>
            <a:pPr algn="just" rtl="1">
              <a:lnSpc>
                <a:spcPct val="115000"/>
              </a:lnSpc>
              <a:spcAft>
                <a:spcPts val="1000"/>
              </a:spcAft>
            </a:pPr>
            <a:endParaRPr lang="en-US" sz="1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2827571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8A320002-7F0A-43D0-8940-0F6E2CBDCDB6}"/>
              </a:ext>
            </a:extLst>
          </p:cNvPr>
          <p:cNvSpPr/>
          <p:nvPr/>
        </p:nvSpPr>
        <p:spPr>
          <a:xfrm>
            <a:off x="452846" y="84416"/>
            <a:ext cx="9013371" cy="5800306"/>
          </a:xfrm>
          <a:prstGeom prst="rect">
            <a:avLst/>
          </a:prstGeom>
        </p:spPr>
        <p:txBody>
          <a:bodyPr wrap="square">
            <a:spAutoFit/>
          </a:bodyPr>
          <a:lstStyle/>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ولكي </a:t>
            </a:r>
            <a:r>
              <a:rPr lang="ar-EG" sz="2400" dirty="0">
                <a:latin typeface="Simplified Arabic" panose="02020603050405020304" pitchFamily="18" charset="-78"/>
                <a:ea typeface="Calibri" panose="020F0502020204030204" pitchFamily="34" charset="0"/>
                <a:cs typeface="Akhbar MT"/>
              </a:rPr>
              <a:t>نتبين طبيعة العلاقة بين الطلب على السلع والخدمات والطلب على </a:t>
            </a:r>
            <a:r>
              <a:rPr lang="ar-EG" sz="2400" dirty="0" smtClean="0">
                <a:latin typeface="Simplified Arabic" panose="02020603050405020304" pitchFamily="18" charset="-78"/>
                <a:ea typeface="Calibri" panose="020F0502020204030204" pitchFamily="34" charset="0"/>
                <a:cs typeface="Akhbar MT"/>
              </a:rPr>
              <a:t>العملات الأجنبية، </a:t>
            </a:r>
            <a:r>
              <a:rPr lang="ar-EG" sz="2400" dirty="0">
                <a:latin typeface="Simplified Arabic" panose="02020603050405020304" pitchFamily="18" charset="-78"/>
                <a:ea typeface="Calibri" panose="020F0502020204030204" pitchFamily="34" charset="0"/>
                <a:cs typeface="Akhbar MT"/>
              </a:rPr>
              <a:t>فإننا نسوق المثال التالي</a:t>
            </a:r>
            <a:r>
              <a:rPr lang="ar-EG" sz="2400" dirty="0" smtClean="0">
                <a:latin typeface="Simplified Arabic" panose="02020603050405020304" pitchFamily="18" charset="-78"/>
                <a:ea typeface="Calibri" panose="020F0502020204030204" pitchFamily="34" charset="0"/>
                <a:cs typeface="Akhbar MT"/>
              </a:rPr>
              <a:t>: نفترض أننا سندرس طلب العراقيين علي الجنيه المصري من أجل شراء سلعة معينة من مصر ( في المثال الدينار العراقي هو العملة المحلية والجنيه المصري هو العملة الأجنبية)</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نفترض ان </a:t>
            </a:r>
            <a:r>
              <a:rPr lang="ar-EG" sz="2400" b="1" dirty="0" smtClean="0">
                <a:latin typeface="Simplified Arabic" panose="02020603050405020304" pitchFamily="18" charset="-78"/>
                <a:ea typeface="Calibri" panose="020F0502020204030204" pitchFamily="34" charset="0"/>
                <a:cs typeface="Akhbar MT"/>
              </a:rPr>
              <a:t>الدينار العراقي = 10 جنيه مصري</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ونفترض أن سعرالسلعة التي يريد التاجر العراقي شراءها من مصر= 10 جنيه، ويريد التاجر العراقي أن يشتري 100 وحدة من السلعة، إذن يحتاج التاجر العراقي 1000 جنيه لشراء الكمية من السلعة.</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 سعر الواردات بالدينار=1*1000/ 10=100 دينار</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أي يحتاج التاجر العراقي 100 دينار ليحولهم إلي 1000 جنيه</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حتي يتمكن من شراء الكمية التي يريدها من السلعة من مصر</a:t>
            </a:r>
          </a:p>
          <a:p>
            <a:pPr algn="just" rtl="1">
              <a:lnSpc>
                <a:spcPct val="115000"/>
              </a:lnSpc>
              <a:spcAft>
                <a:spcPts val="1000"/>
              </a:spcAft>
            </a:pP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3721398370"/>
              </p:ext>
            </p:extLst>
          </p:nvPr>
        </p:nvGraphicFramePr>
        <p:xfrm>
          <a:off x="348343" y="3997233"/>
          <a:ext cx="2386148" cy="1536096"/>
        </p:xfrm>
        <a:graphic>
          <a:graphicData uri="http://schemas.openxmlformats.org/drawingml/2006/table">
            <a:tbl>
              <a:tblPr firstRow="1" bandRow="1">
                <a:tableStyleId>{5C22544A-7EE6-4342-B048-85BDC9FD1C3A}</a:tableStyleId>
              </a:tblPr>
              <a:tblGrid>
                <a:gridCol w="1193074">
                  <a:extLst>
                    <a:ext uri="{9D8B030D-6E8A-4147-A177-3AD203B41FA5}">
                      <a16:colId xmlns:a16="http://schemas.microsoft.com/office/drawing/2014/main" xmlns="" val="514259659"/>
                    </a:ext>
                  </a:extLst>
                </a:gridCol>
                <a:gridCol w="1193074">
                  <a:extLst>
                    <a:ext uri="{9D8B030D-6E8A-4147-A177-3AD203B41FA5}">
                      <a16:colId xmlns:a16="http://schemas.microsoft.com/office/drawing/2014/main" xmlns="" val="248646043"/>
                    </a:ext>
                  </a:extLst>
                </a:gridCol>
              </a:tblGrid>
              <a:tr h="512032">
                <a:tc>
                  <a:txBody>
                    <a:bodyPr/>
                    <a:lstStyle/>
                    <a:p>
                      <a:pPr algn="ctr"/>
                      <a:r>
                        <a:rPr lang="ar-EG" dirty="0" smtClean="0"/>
                        <a:t>الجنيه</a:t>
                      </a:r>
                      <a:endParaRPr lang="en-US" dirty="0"/>
                    </a:p>
                  </a:txBody>
                  <a:tcPr/>
                </a:tc>
                <a:tc>
                  <a:txBody>
                    <a:bodyPr/>
                    <a:lstStyle/>
                    <a:p>
                      <a:pPr algn="ctr"/>
                      <a:r>
                        <a:rPr lang="ar-EG" dirty="0" smtClean="0"/>
                        <a:t>الدينار</a:t>
                      </a:r>
                      <a:endParaRPr lang="en-US" dirty="0"/>
                    </a:p>
                  </a:txBody>
                  <a:tcPr/>
                </a:tc>
                <a:extLst>
                  <a:ext uri="{0D108BD9-81ED-4DB2-BD59-A6C34878D82A}">
                    <a16:rowId xmlns:a16="http://schemas.microsoft.com/office/drawing/2014/main" xmlns="" val="210607837"/>
                  </a:ext>
                </a:extLst>
              </a:tr>
              <a:tr h="512032">
                <a:tc>
                  <a:txBody>
                    <a:bodyPr/>
                    <a:lstStyle/>
                    <a:p>
                      <a:pPr algn="ctr"/>
                      <a:r>
                        <a:rPr lang="ar-EG" dirty="0" smtClean="0"/>
                        <a:t>10</a:t>
                      </a:r>
                      <a:endParaRPr lang="en-US" dirty="0"/>
                    </a:p>
                  </a:txBody>
                  <a:tcPr/>
                </a:tc>
                <a:tc>
                  <a:txBody>
                    <a:bodyPr/>
                    <a:lstStyle/>
                    <a:p>
                      <a:pPr algn="ctr"/>
                      <a:r>
                        <a:rPr lang="ar-EG" dirty="0" smtClean="0"/>
                        <a:t>1</a:t>
                      </a:r>
                      <a:endParaRPr lang="en-US" dirty="0"/>
                    </a:p>
                  </a:txBody>
                  <a:tcPr/>
                </a:tc>
                <a:extLst>
                  <a:ext uri="{0D108BD9-81ED-4DB2-BD59-A6C34878D82A}">
                    <a16:rowId xmlns:a16="http://schemas.microsoft.com/office/drawing/2014/main" xmlns="" val="1437189547"/>
                  </a:ext>
                </a:extLst>
              </a:tr>
              <a:tr h="512032">
                <a:tc>
                  <a:txBody>
                    <a:bodyPr/>
                    <a:lstStyle/>
                    <a:p>
                      <a:pPr algn="ctr"/>
                      <a:r>
                        <a:rPr lang="ar-EG" dirty="0" smtClean="0"/>
                        <a:t>1000</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xmlns="" val="1993068099"/>
                  </a:ext>
                </a:extLst>
              </a:tr>
            </a:tbl>
          </a:graphicData>
        </a:graphic>
      </p:graphicFrame>
    </p:spTree>
    <p:extLst>
      <p:ext uri="{BB962C8B-B14F-4D97-AF65-F5344CB8AC3E}">
        <p14:creationId xmlns:p14="http://schemas.microsoft.com/office/powerpoint/2010/main" xmlns="" val="300475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8A320002-7F0A-43D0-8940-0F6E2CBDCDB6}"/>
              </a:ext>
            </a:extLst>
          </p:cNvPr>
          <p:cNvSpPr/>
          <p:nvPr/>
        </p:nvSpPr>
        <p:spPr>
          <a:xfrm>
            <a:off x="452846" y="84416"/>
            <a:ext cx="9013371" cy="7604133"/>
          </a:xfrm>
          <a:prstGeom prst="rect">
            <a:avLst/>
          </a:prstGeom>
        </p:spPr>
        <p:txBody>
          <a:bodyPr wrap="square">
            <a:spAutoFit/>
          </a:bodyPr>
          <a:lstStyle/>
          <a:p>
            <a:pPr marL="342900" indent="-342900" algn="just" rtl="1">
              <a:lnSpc>
                <a:spcPct val="115000"/>
              </a:lnSpc>
              <a:spcAft>
                <a:spcPts val="1000"/>
              </a:spcAft>
              <a:buFont typeface="Arial" panose="020B0604020202020204" pitchFamily="34" charset="0"/>
              <a:buChar char="•"/>
            </a:pPr>
            <a:r>
              <a:rPr lang="ar-EG" sz="2400" dirty="0" smtClean="0">
                <a:latin typeface="Simplified Arabic" panose="02020603050405020304" pitchFamily="18" charset="-78"/>
                <a:ea typeface="Calibri" panose="020F0502020204030204" pitchFamily="34" charset="0"/>
                <a:cs typeface="Akhbar MT"/>
              </a:rPr>
              <a:t>بافتراض انخفاض سعر الجنيه ( أي ارتفاع سعر الدينار)</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     فأصبح </a:t>
            </a:r>
            <a:r>
              <a:rPr lang="ar-EG" sz="2400" b="1" dirty="0" smtClean="0">
                <a:latin typeface="Simplified Arabic" panose="02020603050405020304" pitchFamily="18" charset="-78"/>
                <a:ea typeface="Calibri" panose="020F0502020204030204" pitchFamily="34" charset="0"/>
                <a:cs typeface="Akhbar MT"/>
              </a:rPr>
              <a:t>الدينار العراقي = 20 جنيه مصري</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ويريد التاجر العراقي شراء نفس الكمية (100 وحدة) من نفس السلعة التي مازال سعرها كما هو في مصر =10 جنيه، وبالتالي مازال التاجر العراقي يحتاج 1000 جنيه لإتمام عملية الشراء من مصر، ولكن مع تغير سعر الصرف فإن:</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 سعر الواردات بالدينار=1*1000/ 20=50 دينار</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أي يحتاج التاجر العراقي الآن 50 دينار فقط ليحولهم إلي 1000 جنيه</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حتي يتمكن من شراء نفس الكمية التي يريدها من السلعة من مصر، بدلا من 100 دينار في الحالة السابقة، أي ما حدث كأن سعر السلعة في مصر انخفضت بالنسبة للتاجر العراقي بعد أن حول ثمنها إلي الدينار.</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ويترتب علي ذلك زيادة طلب التاجر العراقي للسلعة المصرية، فيقوم</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بشراء 120 وحدة بدلا من 100 وحدة.( هناك علاقة عكسية بين</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 الكمية المطلوبة من السلعة وسعرها وفقا لقانون الطلب )</a:t>
            </a:r>
          </a:p>
          <a:p>
            <a:pPr algn="just" rtl="1">
              <a:lnSpc>
                <a:spcPct val="115000"/>
              </a:lnSpc>
              <a:spcAft>
                <a:spcPts val="1000"/>
              </a:spcAft>
            </a:pPr>
            <a:endParaRPr lang="ar-EG" sz="2400" dirty="0" smtClean="0">
              <a:latin typeface="Simplified Arabic" panose="02020603050405020304" pitchFamily="18" charset="-78"/>
              <a:ea typeface="Calibri" panose="020F0502020204030204" pitchFamily="34" charset="0"/>
              <a:cs typeface="Akhbar MT"/>
            </a:endParaRPr>
          </a:p>
          <a:p>
            <a:pPr algn="just" rtl="1">
              <a:lnSpc>
                <a:spcPct val="115000"/>
              </a:lnSpc>
              <a:spcAft>
                <a:spcPts val="1000"/>
              </a:spcAft>
            </a:pP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2562261394"/>
              </p:ext>
            </p:extLst>
          </p:nvPr>
        </p:nvGraphicFramePr>
        <p:xfrm>
          <a:off x="322215" y="4537165"/>
          <a:ext cx="2272938" cy="1182663"/>
        </p:xfrm>
        <a:graphic>
          <a:graphicData uri="http://schemas.openxmlformats.org/drawingml/2006/table">
            <a:tbl>
              <a:tblPr firstRow="1" bandRow="1">
                <a:tableStyleId>{5C22544A-7EE6-4342-B048-85BDC9FD1C3A}</a:tableStyleId>
              </a:tblPr>
              <a:tblGrid>
                <a:gridCol w="1088573">
                  <a:extLst>
                    <a:ext uri="{9D8B030D-6E8A-4147-A177-3AD203B41FA5}">
                      <a16:colId xmlns:a16="http://schemas.microsoft.com/office/drawing/2014/main" xmlns="" val="514259659"/>
                    </a:ext>
                  </a:extLst>
                </a:gridCol>
                <a:gridCol w="1184365">
                  <a:extLst>
                    <a:ext uri="{9D8B030D-6E8A-4147-A177-3AD203B41FA5}">
                      <a16:colId xmlns:a16="http://schemas.microsoft.com/office/drawing/2014/main" xmlns="" val="248646043"/>
                    </a:ext>
                  </a:extLst>
                </a:gridCol>
              </a:tblGrid>
              <a:tr h="394221">
                <a:tc>
                  <a:txBody>
                    <a:bodyPr/>
                    <a:lstStyle/>
                    <a:p>
                      <a:pPr algn="ctr"/>
                      <a:r>
                        <a:rPr lang="ar-EG" dirty="0" smtClean="0"/>
                        <a:t>الجنيه</a:t>
                      </a:r>
                      <a:endParaRPr lang="en-US" dirty="0"/>
                    </a:p>
                  </a:txBody>
                  <a:tcPr/>
                </a:tc>
                <a:tc>
                  <a:txBody>
                    <a:bodyPr/>
                    <a:lstStyle/>
                    <a:p>
                      <a:pPr algn="ctr"/>
                      <a:r>
                        <a:rPr lang="ar-EG" dirty="0" smtClean="0"/>
                        <a:t>الدينار</a:t>
                      </a:r>
                      <a:endParaRPr lang="en-US" dirty="0"/>
                    </a:p>
                  </a:txBody>
                  <a:tcPr/>
                </a:tc>
                <a:extLst>
                  <a:ext uri="{0D108BD9-81ED-4DB2-BD59-A6C34878D82A}">
                    <a16:rowId xmlns:a16="http://schemas.microsoft.com/office/drawing/2014/main" xmlns="" val="210607837"/>
                  </a:ext>
                </a:extLst>
              </a:tr>
              <a:tr h="394221">
                <a:tc>
                  <a:txBody>
                    <a:bodyPr/>
                    <a:lstStyle/>
                    <a:p>
                      <a:pPr algn="ctr"/>
                      <a:r>
                        <a:rPr lang="ar-EG" dirty="0" smtClean="0"/>
                        <a:t>20</a:t>
                      </a:r>
                      <a:endParaRPr lang="en-US" dirty="0"/>
                    </a:p>
                  </a:txBody>
                  <a:tcPr/>
                </a:tc>
                <a:tc>
                  <a:txBody>
                    <a:bodyPr/>
                    <a:lstStyle/>
                    <a:p>
                      <a:pPr algn="ctr"/>
                      <a:r>
                        <a:rPr lang="ar-EG" dirty="0" smtClean="0"/>
                        <a:t>1</a:t>
                      </a:r>
                      <a:endParaRPr lang="en-US" dirty="0"/>
                    </a:p>
                  </a:txBody>
                  <a:tcPr/>
                </a:tc>
                <a:extLst>
                  <a:ext uri="{0D108BD9-81ED-4DB2-BD59-A6C34878D82A}">
                    <a16:rowId xmlns:a16="http://schemas.microsoft.com/office/drawing/2014/main" xmlns="" val="1437189547"/>
                  </a:ext>
                </a:extLst>
              </a:tr>
              <a:tr h="394221">
                <a:tc>
                  <a:txBody>
                    <a:bodyPr/>
                    <a:lstStyle/>
                    <a:p>
                      <a:pPr algn="ctr"/>
                      <a:r>
                        <a:rPr lang="ar-EG" dirty="0" smtClean="0"/>
                        <a:t>1000</a:t>
                      </a:r>
                      <a:endParaRPr lang="en-US" dirty="0"/>
                    </a:p>
                  </a:txBody>
                  <a:tcPr/>
                </a:tc>
                <a:tc>
                  <a:txBody>
                    <a:bodyPr/>
                    <a:lstStyle/>
                    <a:p>
                      <a:pPr algn="ctr"/>
                      <a:r>
                        <a:rPr lang="en-US" dirty="0" smtClean="0"/>
                        <a:t>?</a:t>
                      </a:r>
                      <a:endParaRPr lang="en-US" dirty="0"/>
                    </a:p>
                  </a:txBody>
                  <a:tcPr/>
                </a:tc>
                <a:extLst>
                  <a:ext uri="{0D108BD9-81ED-4DB2-BD59-A6C34878D82A}">
                    <a16:rowId xmlns:a16="http://schemas.microsoft.com/office/drawing/2014/main" xmlns="" val="1993068099"/>
                  </a:ext>
                </a:extLst>
              </a:tr>
            </a:tbl>
          </a:graphicData>
        </a:graphic>
      </p:graphicFrame>
    </p:spTree>
    <p:extLst>
      <p:ext uri="{BB962C8B-B14F-4D97-AF65-F5344CB8AC3E}">
        <p14:creationId xmlns:p14="http://schemas.microsoft.com/office/powerpoint/2010/main" xmlns="" val="484454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00595"/>
            <a:ext cx="8596668" cy="5640768"/>
          </a:xfrm>
        </p:spPr>
        <p:txBody>
          <a:bodyPr>
            <a:normAutofit/>
          </a:bodyPr>
          <a:lstStyle/>
          <a:p>
            <a:r>
              <a:rPr lang="ar-EG" sz="2400" dirty="0" smtClean="0"/>
              <a:t>كي يشتري التاجر العراقي كمية أكبر من السلعة (120 وحدة)التي سعرها 10 جنيه، فهو يحتاج الآن 1200 جنيه.</a:t>
            </a:r>
          </a:p>
          <a:p>
            <a:r>
              <a:rPr lang="ar-EG" sz="2400" dirty="0" smtClean="0"/>
              <a:t>أي يطلب التاجر العراقي الآن 1200 جنيه بدلا من1000 جنيه، أي ماحدث هو زيادة الكمية المطلوبة من الجنيه عندما انخفض سعر الجنيه، أي أن </a:t>
            </a:r>
            <a:r>
              <a:rPr lang="ar-EG" sz="2400" b="1" dirty="0" smtClean="0"/>
              <a:t>هناك علاقة عكسية بين سعر الجنيه (العملة  الأجنبية) والكمية المطلوبة منه بافتراض ثبات العوامل الأخري المؤثرة علي الطلب.</a:t>
            </a:r>
          </a:p>
          <a:p>
            <a:r>
              <a:rPr lang="ar-EG" sz="2400" dirty="0" smtClean="0"/>
              <a:t>نستنتج من هذا المثال أن العملة الأجنبية مثل أي سلعة أخري تخضع لقانون الطلب </a:t>
            </a:r>
            <a:endParaRPr lang="en-US" sz="2400" dirty="0"/>
          </a:p>
        </p:txBody>
      </p:sp>
    </p:spTree>
    <p:extLst>
      <p:ext uri="{BB962C8B-B14F-4D97-AF65-F5344CB8AC3E}">
        <p14:creationId xmlns:p14="http://schemas.microsoft.com/office/powerpoint/2010/main" xmlns="" val="393939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26721"/>
            <a:ext cx="8596668" cy="5614642"/>
          </a:xfrm>
        </p:spPr>
        <p:txBody>
          <a:bodyPr>
            <a:normAutofit/>
          </a:bodyPr>
          <a:lstStyle/>
          <a:p>
            <a:r>
              <a:rPr lang="ar-EG" sz="2000" b="1" dirty="0" smtClean="0">
                <a:solidFill>
                  <a:schemeClr val="accent2"/>
                </a:solidFill>
              </a:rPr>
              <a:t>منحني الطلب علي العملة الأجنبية( الجنيه المصري في المثال)</a:t>
            </a:r>
          </a:p>
          <a:p>
            <a:r>
              <a:rPr lang="ar-EG" sz="2000" dirty="0" smtClean="0"/>
              <a:t>هو نفسه منحني عرض العملة المحلية( الدينار العراقي في المثال)</a:t>
            </a:r>
          </a:p>
          <a:p>
            <a:r>
              <a:rPr lang="ar-EG" sz="2000" dirty="0" smtClean="0"/>
              <a:t>يعكس المنحني العلاقة العكسية بين سعر الجنيه والكمية المطلوبة منه بافتراض ثبات العوامل الأخري المؤثرة علي الطلب.</a:t>
            </a:r>
          </a:p>
          <a:p>
            <a:r>
              <a:rPr lang="ar-EG" sz="2000" dirty="0" smtClean="0"/>
              <a:t>منحني الطلب علي الجنيه (العملة الأجنبية) له ميل سالب ( المنحني ط )</a:t>
            </a:r>
          </a:p>
          <a:p>
            <a:r>
              <a:rPr lang="ar-EG" sz="2000" dirty="0" smtClean="0"/>
              <a:t> عند تغير سعر الصرف ( عند تغير سعر الجنيه المصري) ننتقل من نقطة إلي أخري علي نفس منحني الطلب علي العملة الأجنبية ( أي منحني الطلب علي الجنيه)</a:t>
            </a:r>
            <a:endParaRPr lang="en-US" sz="2000" dirty="0"/>
          </a:p>
        </p:txBody>
      </p:sp>
      <p:grpSp>
        <p:nvGrpSpPr>
          <p:cNvPr id="5" name="Group 959">
            <a:extLst>
              <a:ext uri="{FF2B5EF4-FFF2-40B4-BE49-F238E27FC236}">
                <a16:creationId xmlns:a16="http://schemas.microsoft.com/office/drawing/2014/main" xmlns="" id="{868B97E6-177F-435C-9956-6CBFAA22B22E}"/>
              </a:ext>
            </a:extLst>
          </p:cNvPr>
          <p:cNvGrpSpPr>
            <a:grpSpLocks/>
          </p:cNvGrpSpPr>
          <p:nvPr/>
        </p:nvGrpSpPr>
        <p:grpSpPr bwMode="auto">
          <a:xfrm>
            <a:off x="2565049" y="3866606"/>
            <a:ext cx="4821238" cy="2603864"/>
            <a:chOff x="540" y="5940"/>
            <a:chExt cx="9720" cy="6660"/>
          </a:xfrm>
        </p:grpSpPr>
        <p:sp>
          <p:nvSpPr>
            <p:cNvPr id="7" name="Line 929">
              <a:extLst>
                <a:ext uri="{FF2B5EF4-FFF2-40B4-BE49-F238E27FC236}">
                  <a16:creationId xmlns:a16="http://schemas.microsoft.com/office/drawing/2014/main" xmlns="" id="{60D93721-5F1A-4C8F-8843-70B4F2978B19}"/>
                </a:ext>
              </a:extLst>
            </p:cNvPr>
            <p:cNvSpPr>
              <a:spLocks noChangeShapeType="1"/>
            </p:cNvSpPr>
            <p:nvPr/>
          </p:nvSpPr>
          <p:spPr bwMode="auto">
            <a:xfrm>
              <a:off x="2160" y="6660"/>
              <a:ext cx="0" cy="432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8" name="Line 930">
              <a:extLst>
                <a:ext uri="{FF2B5EF4-FFF2-40B4-BE49-F238E27FC236}">
                  <a16:creationId xmlns:a16="http://schemas.microsoft.com/office/drawing/2014/main" xmlns="" id="{5997EE62-FB30-443C-B190-8AB65AAA7CE8}"/>
                </a:ext>
              </a:extLst>
            </p:cNvPr>
            <p:cNvSpPr>
              <a:spLocks noChangeShapeType="1"/>
            </p:cNvSpPr>
            <p:nvPr/>
          </p:nvSpPr>
          <p:spPr bwMode="auto">
            <a:xfrm flipH="1">
              <a:off x="2160" y="10980"/>
              <a:ext cx="774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9" name="Line 931">
              <a:extLst>
                <a:ext uri="{FF2B5EF4-FFF2-40B4-BE49-F238E27FC236}">
                  <a16:creationId xmlns:a16="http://schemas.microsoft.com/office/drawing/2014/main" xmlns="" id="{5019AE48-CE11-44CC-A048-659F40ED4A64}"/>
                </a:ext>
              </a:extLst>
            </p:cNvPr>
            <p:cNvSpPr>
              <a:spLocks noChangeShapeType="1"/>
            </p:cNvSpPr>
            <p:nvPr/>
          </p:nvSpPr>
          <p:spPr bwMode="auto">
            <a:xfrm>
              <a:off x="3780" y="7200"/>
              <a:ext cx="0" cy="378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0" name="Line 932">
              <a:extLst>
                <a:ext uri="{FF2B5EF4-FFF2-40B4-BE49-F238E27FC236}">
                  <a16:creationId xmlns:a16="http://schemas.microsoft.com/office/drawing/2014/main" xmlns="" id="{FB96302A-EA38-47F7-B8F4-3CA5638388FD}"/>
                </a:ext>
              </a:extLst>
            </p:cNvPr>
            <p:cNvSpPr>
              <a:spLocks noChangeShapeType="1"/>
            </p:cNvSpPr>
            <p:nvPr/>
          </p:nvSpPr>
          <p:spPr bwMode="auto">
            <a:xfrm flipH="1">
              <a:off x="2160" y="7200"/>
              <a:ext cx="162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1" name="Line 933">
              <a:extLst>
                <a:ext uri="{FF2B5EF4-FFF2-40B4-BE49-F238E27FC236}">
                  <a16:creationId xmlns:a16="http://schemas.microsoft.com/office/drawing/2014/main" xmlns="" id="{FF15B484-44E7-4250-BE17-E2D444833BA4}"/>
                </a:ext>
              </a:extLst>
            </p:cNvPr>
            <p:cNvSpPr>
              <a:spLocks noChangeShapeType="1"/>
            </p:cNvSpPr>
            <p:nvPr/>
          </p:nvSpPr>
          <p:spPr bwMode="auto">
            <a:xfrm flipH="1">
              <a:off x="2160" y="8025"/>
              <a:ext cx="270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2" name="Line 934">
              <a:extLst>
                <a:ext uri="{FF2B5EF4-FFF2-40B4-BE49-F238E27FC236}">
                  <a16:creationId xmlns:a16="http://schemas.microsoft.com/office/drawing/2014/main" xmlns="" id="{1C731BEE-D201-424C-A778-F31ED694CD4E}"/>
                </a:ext>
              </a:extLst>
            </p:cNvPr>
            <p:cNvSpPr>
              <a:spLocks noChangeShapeType="1"/>
            </p:cNvSpPr>
            <p:nvPr/>
          </p:nvSpPr>
          <p:spPr bwMode="auto">
            <a:xfrm>
              <a:off x="4860" y="8025"/>
              <a:ext cx="0" cy="2884"/>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3" name="Line 935">
              <a:extLst>
                <a:ext uri="{FF2B5EF4-FFF2-40B4-BE49-F238E27FC236}">
                  <a16:creationId xmlns:a16="http://schemas.microsoft.com/office/drawing/2014/main" xmlns="" id="{C1DE7FEB-291E-4F12-909E-10E5B56E53F5}"/>
                </a:ext>
              </a:extLst>
            </p:cNvPr>
            <p:cNvSpPr>
              <a:spLocks noChangeShapeType="1"/>
            </p:cNvSpPr>
            <p:nvPr/>
          </p:nvSpPr>
          <p:spPr bwMode="auto">
            <a:xfrm flipH="1">
              <a:off x="2160" y="8640"/>
              <a:ext cx="41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4" name="Line 936">
              <a:extLst>
                <a:ext uri="{FF2B5EF4-FFF2-40B4-BE49-F238E27FC236}">
                  <a16:creationId xmlns:a16="http://schemas.microsoft.com/office/drawing/2014/main" xmlns="" id="{86F0D0A4-2067-491F-A1F4-D1D190D612D4}"/>
                </a:ext>
              </a:extLst>
            </p:cNvPr>
            <p:cNvSpPr>
              <a:spLocks noChangeShapeType="1"/>
            </p:cNvSpPr>
            <p:nvPr/>
          </p:nvSpPr>
          <p:spPr bwMode="auto">
            <a:xfrm>
              <a:off x="6300" y="8640"/>
              <a:ext cx="0" cy="234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5" name="Line 937">
              <a:extLst>
                <a:ext uri="{FF2B5EF4-FFF2-40B4-BE49-F238E27FC236}">
                  <a16:creationId xmlns:a16="http://schemas.microsoft.com/office/drawing/2014/main" xmlns="" id="{5EF2E551-7F2C-4E7C-9152-AD94D8E7A1A1}"/>
                </a:ext>
              </a:extLst>
            </p:cNvPr>
            <p:cNvSpPr>
              <a:spLocks noChangeShapeType="1"/>
            </p:cNvSpPr>
            <p:nvPr/>
          </p:nvSpPr>
          <p:spPr bwMode="auto">
            <a:xfrm flipH="1">
              <a:off x="2160" y="9360"/>
              <a:ext cx="59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6" name="Line 938">
              <a:extLst>
                <a:ext uri="{FF2B5EF4-FFF2-40B4-BE49-F238E27FC236}">
                  <a16:creationId xmlns:a16="http://schemas.microsoft.com/office/drawing/2014/main" xmlns="" id="{77F21845-CBC1-44F2-B31E-90737B1AFFBD}"/>
                </a:ext>
              </a:extLst>
            </p:cNvPr>
            <p:cNvSpPr>
              <a:spLocks noChangeShapeType="1"/>
            </p:cNvSpPr>
            <p:nvPr/>
          </p:nvSpPr>
          <p:spPr bwMode="auto">
            <a:xfrm>
              <a:off x="8100" y="9360"/>
              <a:ext cx="0" cy="162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7" name="Rectangle 941">
              <a:extLst>
                <a:ext uri="{FF2B5EF4-FFF2-40B4-BE49-F238E27FC236}">
                  <a16:creationId xmlns:a16="http://schemas.microsoft.com/office/drawing/2014/main" xmlns="" id="{3DFCD51A-2D0C-4F23-92AB-F0B0C29526EE}"/>
                </a:ext>
              </a:extLst>
            </p:cNvPr>
            <p:cNvSpPr>
              <a:spLocks noChangeArrowheads="1"/>
            </p:cNvSpPr>
            <p:nvPr/>
          </p:nvSpPr>
          <p:spPr bwMode="auto">
            <a:xfrm>
              <a:off x="1324" y="6575"/>
              <a:ext cx="720" cy="352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endParaRPr kumimoji="0" lang="en-US" altLang="ar-EG" sz="1100" b="0" i="0" u="none" strike="noStrike" cap="none" normalizeH="0" baseline="0" dirty="0">
                <a:ln>
                  <a:noFill/>
                </a:ln>
                <a:solidFill>
                  <a:schemeClr val="tx1"/>
                </a:solidFill>
                <a:effectLst/>
              </a:endParaRPr>
            </a:p>
          </p:txBody>
        </p:sp>
        <p:sp>
          <p:nvSpPr>
            <p:cNvPr id="18" name="Rectangle 942">
              <a:extLst>
                <a:ext uri="{FF2B5EF4-FFF2-40B4-BE49-F238E27FC236}">
                  <a16:creationId xmlns:a16="http://schemas.microsoft.com/office/drawing/2014/main" xmlns="" id="{D5AD8198-FB28-4782-B50F-65E3503E9E9D}"/>
                </a:ext>
              </a:extLst>
            </p:cNvPr>
            <p:cNvSpPr>
              <a:spLocks noChangeArrowheads="1"/>
            </p:cNvSpPr>
            <p:nvPr/>
          </p:nvSpPr>
          <p:spPr bwMode="auto">
            <a:xfrm>
              <a:off x="1997" y="11034"/>
              <a:ext cx="6355"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EG" altLang="ar-EG" sz="1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9" name="Rectangle 945">
              <a:extLst>
                <a:ext uri="{FF2B5EF4-FFF2-40B4-BE49-F238E27FC236}">
                  <a16:creationId xmlns:a16="http://schemas.microsoft.com/office/drawing/2014/main" xmlns="" id="{DEBC6517-E0AC-4C87-8880-BB2FF6A396AB}"/>
                </a:ext>
              </a:extLst>
            </p:cNvPr>
            <p:cNvSpPr>
              <a:spLocks noChangeArrowheads="1"/>
            </p:cNvSpPr>
            <p:nvPr/>
          </p:nvSpPr>
          <p:spPr bwMode="auto">
            <a:xfrm>
              <a:off x="8640" y="11160"/>
              <a:ext cx="126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الكمية</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0" name="Rectangle 946">
              <a:extLst>
                <a:ext uri="{FF2B5EF4-FFF2-40B4-BE49-F238E27FC236}">
                  <a16:creationId xmlns:a16="http://schemas.microsoft.com/office/drawing/2014/main" xmlns="" id="{33A5B5BC-F0B4-4425-93F9-84018A5FF08B}"/>
                </a:ext>
              </a:extLst>
            </p:cNvPr>
            <p:cNvSpPr>
              <a:spLocks noChangeArrowheads="1"/>
            </p:cNvSpPr>
            <p:nvPr/>
          </p:nvSpPr>
          <p:spPr bwMode="auto">
            <a:xfrm>
              <a:off x="540" y="5940"/>
              <a:ext cx="18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1" name="Rectangle 947">
              <a:extLst>
                <a:ext uri="{FF2B5EF4-FFF2-40B4-BE49-F238E27FC236}">
                  <a16:creationId xmlns:a16="http://schemas.microsoft.com/office/drawing/2014/main" xmlns="" id="{11B02101-3C8C-4F8E-8B0D-566F6EBF3291}"/>
                </a:ext>
              </a:extLst>
            </p:cNvPr>
            <p:cNvSpPr>
              <a:spLocks noChangeArrowheads="1"/>
            </p:cNvSpPr>
            <p:nvPr/>
          </p:nvSpPr>
          <p:spPr bwMode="auto">
            <a:xfrm>
              <a:off x="5220" y="11880"/>
              <a:ext cx="198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(1)</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2" name="Freeform 954">
              <a:extLst>
                <a:ext uri="{FF2B5EF4-FFF2-40B4-BE49-F238E27FC236}">
                  <a16:creationId xmlns:a16="http://schemas.microsoft.com/office/drawing/2014/main" xmlns="" id="{DBF778BC-BC29-4CE9-B3DF-0EEA17F1966B}"/>
                </a:ext>
              </a:extLst>
            </p:cNvPr>
            <p:cNvSpPr>
              <a:spLocks/>
            </p:cNvSpPr>
            <p:nvPr/>
          </p:nvSpPr>
          <p:spPr bwMode="auto">
            <a:xfrm>
              <a:off x="3279" y="6388"/>
              <a:ext cx="5901" cy="3152"/>
            </a:xfrm>
            <a:custGeom>
              <a:avLst/>
              <a:gdLst>
                <a:gd name="T0" fmla="*/ 0 w 10576"/>
                <a:gd name="T1" fmla="*/ 0 h 10946"/>
                <a:gd name="T2" fmla="*/ 681 w 10576"/>
                <a:gd name="T3" fmla="*/ 992 h 10946"/>
                <a:gd name="T4" fmla="*/ 1761 w 10576"/>
                <a:gd name="T5" fmla="*/ 1712 h 10946"/>
                <a:gd name="T6" fmla="*/ 3381 w 10576"/>
                <a:gd name="T7" fmla="*/ 2432 h 10946"/>
                <a:gd name="T8" fmla="*/ 5001 w 10576"/>
                <a:gd name="T9" fmla="*/ 2972 h 10946"/>
                <a:gd name="T10" fmla="*/ 5901 w 10576"/>
                <a:gd name="T11" fmla="*/ 3152 h 109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576" h="10946">
                  <a:moveTo>
                    <a:pt x="0" y="0"/>
                  </a:moveTo>
                  <a:cubicBezTo>
                    <a:pt x="108" y="833"/>
                    <a:pt x="695" y="2455"/>
                    <a:pt x="1221" y="3446"/>
                  </a:cubicBezTo>
                  <a:cubicBezTo>
                    <a:pt x="1747" y="4437"/>
                    <a:pt x="2350" y="5113"/>
                    <a:pt x="3157" y="5946"/>
                  </a:cubicBezTo>
                  <a:cubicBezTo>
                    <a:pt x="3963" y="6779"/>
                    <a:pt x="5092" y="7717"/>
                    <a:pt x="6060" y="8446"/>
                  </a:cubicBezTo>
                  <a:cubicBezTo>
                    <a:pt x="7028" y="9175"/>
                    <a:pt x="8210" y="9904"/>
                    <a:pt x="8963" y="10321"/>
                  </a:cubicBezTo>
                  <a:cubicBezTo>
                    <a:pt x="9716" y="10738"/>
                    <a:pt x="10307" y="10842"/>
                    <a:pt x="10576" y="10946"/>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4" name="Rectangle 956">
              <a:extLst>
                <a:ext uri="{FF2B5EF4-FFF2-40B4-BE49-F238E27FC236}">
                  <a16:creationId xmlns:a16="http://schemas.microsoft.com/office/drawing/2014/main" xmlns="" id="{E19A7062-29C0-4DDF-BB71-1D071F4FF22B}"/>
                </a:ext>
              </a:extLst>
            </p:cNvPr>
            <p:cNvSpPr>
              <a:spLocks noChangeArrowheads="1"/>
            </p:cNvSpPr>
            <p:nvPr/>
          </p:nvSpPr>
          <p:spPr bwMode="auto">
            <a:xfrm>
              <a:off x="9540" y="882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ar-EG" sz="1800" b="0" i="0" u="none" strike="noStrike" cap="none" normalizeH="0" baseline="0" dirty="0">
                <a:ln>
                  <a:noFill/>
                </a:ln>
                <a:solidFill>
                  <a:schemeClr val="tx1"/>
                </a:solidFill>
                <a:effectLst/>
                <a:latin typeface="Arial" panose="020B0604020202020204" pitchFamily="34" charset="0"/>
              </a:endParaRPr>
            </a:p>
          </p:txBody>
        </p:sp>
        <p:sp>
          <p:nvSpPr>
            <p:cNvPr id="25" name="Rectangle 957">
              <a:extLst>
                <a:ext uri="{FF2B5EF4-FFF2-40B4-BE49-F238E27FC236}">
                  <a16:creationId xmlns:a16="http://schemas.microsoft.com/office/drawing/2014/main" xmlns="" id="{B9DA6DF3-2F95-4D98-89B4-16384570DFDC}"/>
                </a:ext>
              </a:extLst>
            </p:cNvPr>
            <p:cNvSpPr>
              <a:spLocks noChangeArrowheads="1"/>
            </p:cNvSpPr>
            <p:nvPr/>
          </p:nvSpPr>
          <p:spPr bwMode="auto">
            <a:xfrm>
              <a:off x="9360" y="954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EG" altLang="ar-EG" sz="12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ط</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6" name="Rectangle 958">
              <a:extLst>
                <a:ext uri="{FF2B5EF4-FFF2-40B4-BE49-F238E27FC236}">
                  <a16:creationId xmlns:a16="http://schemas.microsoft.com/office/drawing/2014/main" xmlns="" id="{BDB15E71-57C2-4DCF-870D-C5CB65FACB58}"/>
                </a:ext>
              </a:extLst>
            </p:cNvPr>
            <p:cNvSpPr>
              <a:spLocks noChangeArrowheads="1"/>
            </p:cNvSpPr>
            <p:nvPr/>
          </p:nvSpPr>
          <p:spPr bwMode="auto">
            <a:xfrm>
              <a:off x="9000" y="1026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ar-EG" sz="18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xmlns="" val="2614842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3177" y="444137"/>
            <a:ext cx="8890825" cy="5597225"/>
          </a:xfrm>
        </p:spPr>
        <p:txBody>
          <a:bodyPr/>
          <a:lstStyle/>
          <a:p>
            <a:pPr marL="0" indent="0">
              <a:buNone/>
            </a:pPr>
            <a:r>
              <a:rPr lang="ar-EG" sz="2400" b="1" dirty="0" smtClean="0">
                <a:solidFill>
                  <a:schemeClr val="accent2"/>
                </a:solidFill>
              </a:rPr>
              <a:t>العوامل الأخري التي تؤثر علي الطلب علي العملة الأجنبية </a:t>
            </a:r>
          </a:p>
          <a:p>
            <a:r>
              <a:rPr lang="ar-EG" dirty="0" smtClean="0"/>
              <a:t>هي </a:t>
            </a:r>
            <a:r>
              <a:rPr lang="ar-EG" dirty="0"/>
              <a:t>العوامل الأخري التي تؤثر علي الطلب علي </a:t>
            </a:r>
            <a:r>
              <a:rPr lang="ar-EG" dirty="0" smtClean="0"/>
              <a:t>الجنيه المصري في مثالنا، ونلاحظ أن سعر الصرف نفترض هنا أنه ثابت لا يتغير</a:t>
            </a:r>
          </a:p>
          <a:p>
            <a:r>
              <a:rPr lang="ar-EG" b="1" dirty="0" smtClean="0"/>
              <a:t>1- سعر السلعة في الدولة المصدرة: في المثال سعر السلعة في مصر</a:t>
            </a:r>
          </a:p>
          <a:p>
            <a:r>
              <a:rPr lang="ar-EG" b="1" dirty="0" smtClean="0"/>
              <a:t>2- </a:t>
            </a:r>
            <a:r>
              <a:rPr lang="ar-EG" b="1" dirty="0"/>
              <a:t>تغير طلب الأجانب علي السلعة </a:t>
            </a:r>
            <a:r>
              <a:rPr lang="ar-EG" b="1" dirty="0" smtClean="0"/>
              <a:t>: في المثال تغير طلب العراقيين علي السلعة المصرية </a:t>
            </a:r>
            <a:r>
              <a:rPr lang="ar-EG" dirty="0" smtClean="0"/>
              <a:t>( نتيجة تغير أيا من عوامل الطلب علي السلعة في العراق مثل الدخل أو الذوق أو أسعار السلع البديلة أو المكملة وغيرها من العوامل)</a:t>
            </a:r>
          </a:p>
          <a:p>
            <a:r>
              <a:rPr lang="ar-EG" dirty="0" smtClean="0"/>
              <a:t>إذا تغيرت أيا من هذه العوامل نجد أن منحني الطلب علي العملة الأجنبية ينتقل : إما إلي اليمين في حالة زيادة الطلب علي العملة الأجنبية( </a:t>
            </a:r>
            <a:r>
              <a:rPr lang="ar-EG" sz="1400" dirty="0" smtClean="0"/>
              <a:t>ط1</a:t>
            </a:r>
            <a:r>
              <a:rPr lang="ar-EG" dirty="0" smtClean="0"/>
              <a:t>) ، أو إلي اليسار في حالة انخفاض الطلب علي العملة الأجنبية (</a:t>
            </a:r>
            <a:r>
              <a:rPr lang="ar-EG" sz="1400" dirty="0" smtClean="0"/>
              <a:t>ط2</a:t>
            </a:r>
            <a:r>
              <a:rPr lang="ar-EG" dirty="0" smtClean="0"/>
              <a:t>)</a:t>
            </a:r>
          </a:p>
          <a:p>
            <a:endParaRPr lang="en-US" dirty="0"/>
          </a:p>
        </p:txBody>
      </p:sp>
      <p:grpSp>
        <p:nvGrpSpPr>
          <p:cNvPr id="4" name="Group 238">
            <a:extLst>
              <a:ext uri="{FF2B5EF4-FFF2-40B4-BE49-F238E27FC236}">
                <a16:creationId xmlns:a16="http://schemas.microsoft.com/office/drawing/2014/main" xmlns="" id="{981C1658-9CCF-4F6E-B0AD-B58A9A412DAD}"/>
              </a:ext>
            </a:extLst>
          </p:cNvPr>
          <p:cNvGrpSpPr>
            <a:grpSpLocks/>
          </p:cNvGrpSpPr>
          <p:nvPr/>
        </p:nvGrpSpPr>
        <p:grpSpPr bwMode="auto">
          <a:xfrm>
            <a:off x="2509168" y="4040777"/>
            <a:ext cx="5290125" cy="2606336"/>
            <a:chOff x="0" y="0"/>
            <a:chExt cx="48218" cy="33784"/>
          </a:xfrm>
        </p:grpSpPr>
        <p:grpSp>
          <p:nvGrpSpPr>
            <p:cNvPr id="5" name="Group 959">
              <a:extLst>
                <a:ext uri="{FF2B5EF4-FFF2-40B4-BE49-F238E27FC236}">
                  <a16:creationId xmlns:a16="http://schemas.microsoft.com/office/drawing/2014/main" xmlns="" id="{868B97E6-177F-435C-9956-6CBFAA22B22E}"/>
                </a:ext>
              </a:extLst>
            </p:cNvPr>
            <p:cNvGrpSpPr>
              <a:grpSpLocks/>
            </p:cNvGrpSpPr>
            <p:nvPr/>
          </p:nvGrpSpPr>
          <p:grpSpPr bwMode="auto">
            <a:xfrm>
              <a:off x="0" y="0"/>
              <a:ext cx="48218" cy="33784"/>
              <a:chOff x="540" y="5940"/>
              <a:chExt cx="9720" cy="6660"/>
            </a:xfrm>
          </p:grpSpPr>
          <p:sp>
            <p:nvSpPr>
              <p:cNvPr id="7" name="Line 929">
                <a:extLst>
                  <a:ext uri="{FF2B5EF4-FFF2-40B4-BE49-F238E27FC236}">
                    <a16:creationId xmlns:a16="http://schemas.microsoft.com/office/drawing/2014/main" xmlns="" id="{60D93721-5F1A-4C8F-8843-70B4F2978B19}"/>
                  </a:ext>
                </a:extLst>
              </p:cNvPr>
              <p:cNvSpPr>
                <a:spLocks noChangeShapeType="1"/>
              </p:cNvSpPr>
              <p:nvPr/>
            </p:nvSpPr>
            <p:spPr bwMode="auto">
              <a:xfrm>
                <a:off x="2160" y="6660"/>
                <a:ext cx="0" cy="432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8" name="Line 930">
                <a:extLst>
                  <a:ext uri="{FF2B5EF4-FFF2-40B4-BE49-F238E27FC236}">
                    <a16:creationId xmlns:a16="http://schemas.microsoft.com/office/drawing/2014/main" xmlns="" id="{5997EE62-FB30-443C-B190-8AB65AAA7CE8}"/>
                  </a:ext>
                </a:extLst>
              </p:cNvPr>
              <p:cNvSpPr>
                <a:spLocks noChangeShapeType="1"/>
              </p:cNvSpPr>
              <p:nvPr/>
            </p:nvSpPr>
            <p:spPr bwMode="auto">
              <a:xfrm flipH="1">
                <a:off x="2160" y="10980"/>
                <a:ext cx="774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9" name="Line 931">
                <a:extLst>
                  <a:ext uri="{FF2B5EF4-FFF2-40B4-BE49-F238E27FC236}">
                    <a16:creationId xmlns:a16="http://schemas.microsoft.com/office/drawing/2014/main" xmlns="" id="{5019AE48-CE11-44CC-A048-659F40ED4A64}"/>
                  </a:ext>
                </a:extLst>
              </p:cNvPr>
              <p:cNvSpPr>
                <a:spLocks noChangeShapeType="1"/>
              </p:cNvSpPr>
              <p:nvPr/>
            </p:nvSpPr>
            <p:spPr bwMode="auto">
              <a:xfrm>
                <a:off x="3780" y="7200"/>
                <a:ext cx="0" cy="378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0" name="Line 932">
                <a:extLst>
                  <a:ext uri="{FF2B5EF4-FFF2-40B4-BE49-F238E27FC236}">
                    <a16:creationId xmlns:a16="http://schemas.microsoft.com/office/drawing/2014/main" xmlns="" id="{FB96302A-EA38-47F7-B8F4-3CA5638388FD}"/>
                  </a:ext>
                </a:extLst>
              </p:cNvPr>
              <p:cNvSpPr>
                <a:spLocks noChangeShapeType="1"/>
              </p:cNvSpPr>
              <p:nvPr/>
            </p:nvSpPr>
            <p:spPr bwMode="auto">
              <a:xfrm flipH="1">
                <a:off x="2160" y="7200"/>
                <a:ext cx="162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1" name="Line 933">
                <a:extLst>
                  <a:ext uri="{FF2B5EF4-FFF2-40B4-BE49-F238E27FC236}">
                    <a16:creationId xmlns:a16="http://schemas.microsoft.com/office/drawing/2014/main" xmlns="" id="{FF15B484-44E7-4250-BE17-E2D444833BA4}"/>
                  </a:ext>
                </a:extLst>
              </p:cNvPr>
              <p:cNvSpPr>
                <a:spLocks noChangeShapeType="1"/>
              </p:cNvSpPr>
              <p:nvPr/>
            </p:nvSpPr>
            <p:spPr bwMode="auto">
              <a:xfrm flipH="1">
                <a:off x="2160" y="8025"/>
                <a:ext cx="270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2" name="Line 934">
                <a:extLst>
                  <a:ext uri="{FF2B5EF4-FFF2-40B4-BE49-F238E27FC236}">
                    <a16:creationId xmlns:a16="http://schemas.microsoft.com/office/drawing/2014/main" xmlns="" id="{1C731BEE-D201-424C-A778-F31ED694CD4E}"/>
                  </a:ext>
                </a:extLst>
              </p:cNvPr>
              <p:cNvSpPr>
                <a:spLocks noChangeShapeType="1"/>
              </p:cNvSpPr>
              <p:nvPr/>
            </p:nvSpPr>
            <p:spPr bwMode="auto">
              <a:xfrm>
                <a:off x="4860" y="8025"/>
                <a:ext cx="0" cy="2884"/>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3" name="Line 935">
                <a:extLst>
                  <a:ext uri="{FF2B5EF4-FFF2-40B4-BE49-F238E27FC236}">
                    <a16:creationId xmlns:a16="http://schemas.microsoft.com/office/drawing/2014/main" xmlns="" id="{C1DE7FEB-291E-4F12-909E-10E5B56E53F5}"/>
                  </a:ext>
                </a:extLst>
              </p:cNvPr>
              <p:cNvSpPr>
                <a:spLocks noChangeShapeType="1"/>
              </p:cNvSpPr>
              <p:nvPr/>
            </p:nvSpPr>
            <p:spPr bwMode="auto">
              <a:xfrm flipH="1">
                <a:off x="2160" y="8640"/>
                <a:ext cx="41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4" name="Line 936">
                <a:extLst>
                  <a:ext uri="{FF2B5EF4-FFF2-40B4-BE49-F238E27FC236}">
                    <a16:creationId xmlns:a16="http://schemas.microsoft.com/office/drawing/2014/main" xmlns="" id="{86F0D0A4-2067-491F-A1F4-D1D190D612D4}"/>
                  </a:ext>
                </a:extLst>
              </p:cNvPr>
              <p:cNvSpPr>
                <a:spLocks noChangeShapeType="1"/>
              </p:cNvSpPr>
              <p:nvPr/>
            </p:nvSpPr>
            <p:spPr bwMode="auto">
              <a:xfrm>
                <a:off x="6300" y="8640"/>
                <a:ext cx="0" cy="234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5" name="Line 937">
                <a:extLst>
                  <a:ext uri="{FF2B5EF4-FFF2-40B4-BE49-F238E27FC236}">
                    <a16:creationId xmlns:a16="http://schemas.microsoft.com/office/drawing/2014/main" xmlns="" id="{5EF2E551-7F2C-4E7C-9152-AD94D8E7A1A1}"/>
                  </a:ext>
                </a:extLst>
              </p:cNvPr>
              <p:cNvSpPr>
                <a:spLocks noChangeShapeType="1"/>
              </p:cNvSpPr>
              <p:nvPr/>
            </p:nvSpPr>
            <p:spPr bwMode="auto">
              <a:xfrm flipH="1">
                <a:off x="2160" y="9360"/>
                <a:ext cx="59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6" name="Line 938">
                <a:extLst>
                  <a:ext uri="{FF2B5EF4-FFF2-40B4-BE49-F238E27FC236}">
                    <a16:creationId xmlns:a16="http://schemas.microsoft.com/office/drawing/2014/main" xmlns="" id="{77F21845-CBC1-44F2-B31E-90737B1AFFBD}"/>
                  </a:ext>
                </a:extLst>
              </p:cNvPr>
              <p:cNvSpPr>
                <a:spLocks noChangeShapeType="1"/>
              </p:cNvSpPr>
              <p:nvPr/>
            </p:nvSpPr>
            <p:spPr bwMode="auto">
              <a:xfrm>
                <a:off x="8100" y="9360"/>
                <a:ext cx="0" cy="162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7" name="Rectangle 941">
                <a:extLst>
                  <a:ext uri="{FF2B5EF4-FFF2-40B4-BE49-F238E27FC236}">
                    <a16:creationId xmlns:a16="http://schemas.microsoft.com/office/drawing/2014/main" xmlns="" id="{3DFCD51A-2D0C-4F23-92AB-F0B0C29526EE}"/>
                  </a:ext>
                </a:extLst>
              </p:cNvPr>
              <p:cNvSpPr>
                <a:spLocks noChangeArrowheads="1"/>
              </p:cNvSpPr>
              <p:nvPr/>
            </p:nvSpPr>
            <p:spPr bwMode="auto">
              <a:xfrm>
                <a:off x="1324" y="6575"/>
                <a:ext cx="720" cy="352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9" name="Rectangle 945">
                <a:extLst>
                  <a:ext uri="{FF2B5EF4-FFF2-40B4-BE49-F238E27FC236}">
                    <a16:creationId xmlns:a16="http://schemas.microsoft.com/office/drawing/2014/main" xmlns="" id="{DEBC6517-E0AC-4C87-8880-BB2FF6A396AB}"/>
                  </a:ext>
                </a:extLst>
              </p:cNvPr>
              <p:cNvSpPr>
                <a:spLocks noChangeArrowheads="1"/>
              </p:cNvSpPr>
              <p:nvPr/>
            </p:nvSpPr>
            <p:spPr bwMode="auto">
              <a:xfrm>
                <a:off x="8640" y="11160"/>
                <a:ext cx="126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الكمية</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0" name="Rectangle 946">
                <a:extLst>
                  <a:ext uri="{FF2B5EF4-FFF2-40B4-BE49-F238E27FC236}">
                    <a16:creationId xmlns:a16="http://schemas.microsoft.com/office/drawing/2014/main" xmlns="" id="{33A5B5BC-F0B4-4425-93F9-84018A5FF08B}"/>
                  </a:ext>
                </a:extLst>
              </p:cNvPr>
              <p:cNvSpPr>
                <a:spLocks noChangeArrowheads="1"/>
              </p:cNvSpPr>
              <p:nvPr/>
            </p:nvSpPr>
            <p:spPr bwMode="auto">
              <a:xfrm>
                <a:off x="540" y="5940"/>
                <a:ext cx="18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1" name="Rectangle 947">
                <a:extLst>
                  <a:ext uri="{FF2B5EF4-FFF2-40B4-BE49-F238E27FC236}">
                    <a16:creationId xmlns:a16="http://schemas.microsoft.com/office/drawing/2014/main" xmlns="" id="{11B02101-3C8C-4F8E-8B0D-566F6EBF3291}"/>
                  </a:ext>
                </a:extLst>
              </p:cNvPr>
              <p:cNvSpPr>
                <a:spLocks noChangeArrowheads="1"/>
              </p:cNvSpPr>
              <p:nvPr/>
            </p:nvSpPr>
            <p:spPr bwMode="auto">
              <a:xfrm>
                <a:off x="5220" y="11880"/>
                <a:ext cx="198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(1)</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2" name="Freeform 954">
                <a:extLst>
                  <a:ext uri="{FF2B5EF4-FFF2-40B4-BE49-F238E27FC236}">
                    <a16:creationId xmlns:a16="http://schemas.microsoft.com/office/drawing/2014/main" xmlns="" id="{DBF778BC-BC29-4CE9-B3DF-0EEA17F1966B}"/>
                  </a:ext>
                </a:extLst>
              </p:cNvPr>
              <p:cNvSpPr>
                <a:spLocks/>
              </p:cNvSpPr>
              <p:nvPr/>
            </p:nvSpPr>
            <p:spPr bwMode="auto">
              <a:xfrm>
                <a:off x="3279" y="6388"/>
                <a:ext cx="5901" cy="3152"/>
              </a:xfrm>
              <a:custGeom>
                <a:avLst/>
                <a:gdLst>
                  <a:gd name="T0" fmla="*/ 0 w 10576"/>
                  <a:gd name="T1" fmla="*/ 0 h 10946"/>
                  <a:gd name="T2" fmla="*/ 681 w 10576"/>
                  <a:gd name="T3" fmla="*/ 992 h 10946"/>
                  <a:gd name="T4" fmla="*/ 1761 w 10576"/>
                  <a:gd name="T5" fmla="*/ 1712 h 10946"/>
                  <a:gd name="T6" fmla="*/ 3381 w 10576"/>
                  <a:gd name="T7" fmla="*/ 2432 h 10946"/>
                  <a:gd name="T8" fmla="*/ 5001 w 10576"/>
                  <a:gd name="T9" fmla="*/ 2972 h 10946"/>
                  <a:gd name="T10" fmla="*/ 5901 w 10576"/>
                  <a:gd name="T11" fmla="*/ 3152 h 109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576" h="10946">
                    <a:moveTo>
                      <a:pt x="0" y="0"/>
                    </a:moveTo>
                    <a:cubicBezTo>
                      <a:pt x="108" y="833"/>
                      <a:pt x="695" y="2455"/>
                      <a:pt x="1221" y="3446"/>
                    </a:cubicBezTo>
                    <a:cubicBezTo>
                      <a:pt x="1747" y="4437"/>
                      <a:pt x="2350" y="5113"/>
                      <a:pt x="3157" y="5946"/>
                    </a:cubicBezTo>
                    <a:cubicBezTo>
                      <a:pt x="3963" y="6779"/>
                      <a:pt x="5092" y="7717"/>
                      <a:pt x="6060" y="8446"/>
                    </a:cubicBezTo>
                    <a:cubicBezTo>
                      <a:pt x="7028" y="9175"/>
                      <a:pt x="8210" y="9904"/>
                      <a:pt x="8963" y="10321"/>
                    </a:cubicBezTo>
                    <a:cubicBezTo>
                      <a:pt x="9716" y="10738"/>
                      <a:pt x="10307" y="10842"/>
                      <a:pt x="10576" y="10946"/>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3" name="Freeform 955">
                <a:extLst>
                  <a:ext uri="{FF2B5EF4-FFF2-40B4-BE49-F238E27FC236}">
                    <a16:creationId xmlns:a16="http://schemas.microsoft.com/office/drawing/2014/main" xmlns="" id="{F3A7A2B6-C86B-4B75-9351-11EC9A980E47}"/>
                  </a:ext>
                </a:extLst>
              </p:cNvPr>
              <p:cNvSpPr>
                <a:spLocks/>
              </p:cNvSpPr>
              <p:nvPr/>
            </p:nvSpPr>
            <p:spPr bwMode="auto">
              <a:xfrm>
                <a:off x="4003" y="6144"/>
                <a:ext cx="5357" cy="2856"/>
              </a:xfrm>
              <a:custGeom>
                <a:avLst/>
                <a:gdLst>
                  <a:gd name="T0" fmla="*/ 0 w 10000"/>
                  <a:gd name="T1" fmla="*/ 0 h 10000"/>
                  <a:gd name="T2" fmla="*/ 1217 w 10000"/>
                  <a:gd name="T3" fmla="*/ 1236 h 10000"/>
                  <a:gd name="T4" fmla="*/ 2477 w 10000"/>
                  <a:gd name="T5" fmla="*/ 1956 h 10000"/>
                  <a:gd name="T6" fmla="*/ 5357 w 10000"/>
                  <a:gd name="T7" fmla="*/ 2856 h 10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0" h="10000">
                    <a:moveTo>
                      <a:pt x="0" y="0"/>
                    </a:moveTo>
                    <a:cubicBezTo>
                      <a:pt x="544" y="1250"/>
                      <a:pt x="1501" y="3185"/>
                      <a:pt x="2271" y="4326"/>
                    </a:cubicBezTo>
                    <a:cubicBezTo>
                      <a:pt x="3041" y="5467"/>
                      <a:pt x="3336" y="5902"/>
                      <a:pt x="4624" y="6848"/>
                    </a:cubicBezTo>
                    <a:cubicBezTo>
                      <a:pt x="5911" y="7794"/>
                      <a:pt x="9104" y="9475"/>
                      <a:pt x="10000" y="100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4" name="Rectangle 956">
                <a:extLst>
                  <a:ext uri="{FF2B5EF4-FFF2-40B4-BE49-F238E27FC236}">
                    <a16:creationId xmlns:a16="http://schemas.microsoft.com/office/drawing/2014/main" xmlns="" id="{E19A7062-29C0-4DDF-BB71-1D071F4FF22B}"/>
                  </a:ext>
                </a:extLst>
              </p:cNvPr>
              <p:cNvSpPr>
                <a:spLocks noChangeArrowheads="1"/>
              </p:cNvSpPr>
              <p:nvPr/>
            </p:nvSpPr>
            <p:spPr bwMode="auto">
              <a:xfrm>
                <a:off x="9540" y="8820"/>
                <a:ext cx="720" cy="502"/>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EG" altLang="ar-EG" sz="1000" b="0" i="0" u="none" strike="noStrike" cap="none" normalizeH="0" baseline="0" dirty="0" smtClean="0">
                    <a:ln>
                      <a:noFill/>
                    </a:ln>
                    <a:solidFill>
                      <a:schemeClr val="tx1"/>
                    </a:solidFill>
                    <a:effectLst/>
                    <a:latin typeface="Arial" panose="020B0604020202020204" pitchFamily="34" charset="0"/>
                  </a:rPr>
                  <a:t>ط1</a:t>
                </a:r>
                <a:endParaRPr kumimoji="0" lang="en-US" altLang="ar-EG" sz="1000" b="0" i="0" u="none" strike="noStrike" cap="none" normalizeH="0" baseline="0" dirty="0">
                  <a:ln>
                    <a:noFill/>
                  </a:ln>
                  <a:solidFill>
                    <a:schemeClr val="tx1"/>
                  </a:solidFill>
                  <a:effectLst/>
                  <a:latin typeface="Arial" panose="020B0604020202020204" pitchFamily="34" charset="0"/>
                </a:endParaRPr>
              </a:p>
            </p:txBody>
          </p:sp>
          <p:sp>
            <p:nvSpPr>
              <p:cNvPr id="25" name="Rectangle 957">
                <a:extLst>
                  <a:ext uri="{FF2B5EF4-FFF2-40B4-BE49-F238E27FC236}">
                    <a16:creationId xmlns:a16="http://schemas.microsoft.com/office/drawing/2014/main" xmlns="" id="{B9DA6DF3-2F95-4D98-89B4-16384570DFDC}"/>
                  </a:ext>
                </a:extLst>
              </p:cNvPr>
              <p:cNvSpPr>
                <a:spLocks noChangeArrowheads="1"/>
              </p:cNvSpPr>
              <p:nvPr/>
            </p:nvSpPr>
            <p:spPr bwMode="auto">
              <a:xfrm>
                <a:off x="9360" y="954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EG" altLang="ar-EG" sz="12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ط</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6" name="Rectangle 958">
                <a:extLst>
                  <a:ext uri="{FF2B5EF4-FFF2-40B4-BE49-F238E27FC236}">
                    <a16:creationId xmlns:a16="http://schemas.microsoft.com/office/drawing/2014/main" xmlns="" id="{BDB15E71-57C2-4DCF-870D-C5CB65FACB58}"/>
                  </a:ext>
                </a:extLst>
              </p:cNvPr>
              <p:cNvSpPr>
                <a:spLocks noChangeArrowheads="1"/>
              </p:cNvSpPr>
              <p:nvPr/>
            </p:nvSpPr>
            <p:spPr bwMode="auto">
              <a:xfrm>
                <a:off x="9000" y="1026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ar-EG" altLang="ar-EG" sz="1100" dirty="0" smtClean="0">
                    <a:latin typeface="Arial" panose="020B0604020202020204" pitchFamily="34" charset="0"/>
                  </a:rPr>
                  <a:t>ط2</a:t>
                </a:r>
                <a:endParaRPr kumimoji="0" lang="en-US" altLang="ar-EG" sz="1100" b="0" i="0" u="none" strike="noStrike" cap="none" normalizeH="0" baseline="0" dirty="0">
                  <a:ln>
                    <a:noFill/>
                  </a:ln>
                  <a:solidFill>
                    <a:schemeClr val="tx1"/>
                  </a:solidFill>
                  <a:effectLst/>
                  <a:latin typeface="Arial" panose="020B0604020202020204" pitchFamily="34" charset="0"/>
                </a:endParaRPr>
              </a:p>
            </p:txBody>
          </p:sp>
        </p:grpSp>
        <p:sp>
          <p:nvSpPr>
            <p:cNvPr id="6" name="Freeform 954">
              <a:extLst>
                <a:ext uri="{FF2B5EF4-FFF2-40B4-BE49-F238E27FC236}">
                  <a16:creationId xmlns:a16="http://schemas.microsoft.com/office/drawing/2014/main" xmlns="" id="{23161C5F-8190-4C4F-813B-DD96BA47AF53}"/>
                </a:ext>
              </a:extLst>
            </p:cNvPr>
            <p:cNvSpPr>
              <a:spLocks/>
            </p:cNvSpPr>
            <p:nvPr/>
          </p:nvSpPr>
          <p:spPr bwMode="auto">
            <a:xfrm>
              <a:off x="11802" y="4146"/>
              <a:ext cx="30012" cy="16944"/>
            </a:xfrm>
            <a:custGeom>
              <a:avLst/>
              <a:gdLst>
                <a:gd name="T0" fmla="*/ 0 w 10681"/>
                <a:gd name="T1" fmla="*/ 0 h 11039"/>
                <a:gd name="T2" fmla="*/ 372587 w 10681"/>
                <a:gd name="T3" fmla="*/ 543211 h 11039"/>
                <a:gd name="T4" fmla="*/ 916576 w 10681"/>
                <a:gd name="T5" fmla="*/ 926943 h 11039"/>
                <a:gd name="T6" fmla="*/ 1732278 w 10681"/>
                <a:gd name="T7" fmla="*/ 1310675 h 11039"/>
                <a:gd name="T8" fmla="*/ 2547981 w 10681"/>
                <a:gd name="T9" fmla="*/ 1598474 h 11039"/>
                <a:gd name="T10" fmla="*/ 3001211 w 10681"/>
                <a:gd name="T11" fmla="*/ 1694407 h 110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681" h="11039">
                  <a:moveTo>
                    <a:pt x="0" y="0"/>
                  </a:moveTo>
                  <a:cubicBezTo>
                    <a:pt x="108" y="833"/>
                    <a:pt x="782" y="2533"/>
                    <a:pt x="1326" y="3539"/>
                  </a:cubicBezTo>
                  <a:cubicBezTo>
                    <a:pt x="1870" y="4545"/>
                    <a:pt x="2455" y="5206"/>
                    <a:pt x="3262" y="6039"/>
                  </a:cubicBezTo>
                  <a:cubicBezTo>
                    <a:pt x="4068" y="6872"/>
                    <a:pt x="5197" y="7810"/>
                    <a:pt x="6165" y="8539"/>
                  </a:cubicBezTo>
                  <a:cubicBezTo>
                    <a:pt x="7133" y="9268"/>
                    <a:pt x="8315" y="9997"/>
                    <a:pt x="9068" y="10414"/>
                  </a:cubicBezTo>
                  <a:cubicBezTo>
                    <a:pt x="9821" y="10831"/>
                    <a:pt x="10412" y="10935"/>
                    <a:pt x="10681" y="11039"/>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grpSp>
    </p:spTree>
    <p:extLst>
      <p:ext uri="{BB962C8B-B14F-4D97-AF65-F5344CB8AC3E}">
        <p14:creationId xmlns:p14="http://schemas.microsoft.com/office/powerpoint/2010/main" xmlns="" val="36391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48641"/>
            <a:ext cx="8596668" cy="5492722"/>
          </a:xfrm>
        </p:spPr>
        <p:txBody>
          <a:bodyPr/>
          <a:lstStyle/>
          <a:p>
            <a:r>
              <a:rPr lang="ar-EG" sz="2400" b="1" dirty="0" smtClean="0">
                <a:solidFill>
                  <a:schemeClr val="accent2"/>
                </a:solidFill>
              </a:rPr>
              <a:t>العامل الأول : سعر السلعة في الدولة المصدرة</a:t>
            </a:r>
            <a:endParaRPr lang="ar-EG" sz="2400" b="1" dirty="0">
              <a:solidFill>
                <a:schemeClr val="accent2"/>
              </a:solidFill>
            </a:endParaRPr>
          </a:p>
          <a:p>
            <a:r>
              <a:rPr lang="ar-EG" sz="2000" b="1" dirty="0" smtClean="0">
                <a:solidFill>
                  <a:schemeClr val="tx1"/>
                </a:solidFill>
              </a:rPr>
              <a:t>في المثال إذا انخفض سعر السلعة في مصر </a:t>
            </a:r>
            <a:r>
              <a:rPr lang="ar-EG" sz="2000" dirty="0" smtClean="0">
                <a:solidFill>
                  <a:schemeClr val="tx1"/>
                </a:solidFill>
              </a:rPr>
              <a:t>يؤدي هذا إلي زيادة الكمية التي يطلبها التاجر العراقي من السلعة، وبالتالي يطلب التاجر العراقي كمية أكبر من الجنيهات المصرية ، أي يزيد الطلب علي العملة الأجنبية وينتقل منحني الطلب علي العملة الأجنبية إلي اليمين (ط1)</a:t>
            </a:r>
            <a:endParaRPr lang="en-US" sz="2000" dirty="0" smtClean="0">
              <a:solidFill>
                <a:schemeClr val="tx1"/>
              </a:solidFill>
            </a:endParaRPr>
          </a:p>
          <a:p>
            <a:endParaRPr lang="en-US" dirty="0">
              <a:solidFill>
                <a:schemeClr val="tx1"/>
              </a:solidFill>
            </a:endParaRPr>
          </a:p>
          <a:p>
            <a:endParaRPr lang="en-US" dirty="0">
              <a:solidFill>
                <a:schemeClr val="tx1"/>
              </a:solidFill>
            </a:endParaRPr>
          </a:p>
        </p:txBody>
      </p:sp>
      <p:grpSp>
        <p:nvGrpSpPr>
          <p:cNvPr id="5" name="Group 959">
            <a:extLst>
              <a:ext uri="{FF2B5EF4-FFF2-40B4-BE49-F238E27FC236}">
                <a16:creationId xmlns:a16="http://schemas.microsoft.com/office/drawing/2014/main" xmlns="" id="{868B97E6-177F-435C-9956-6CBFAA22B22E}"/>
              </a:ext>
            </a:extLst>
          </p:cNvPr>
          <p:cNvGrpSpPr>
            <a:grpSpLocks/>
          </p:cNvGrpSpPr>
          <p:nvPr/>
        </p:nvGrpSpPr>
        <p:grpSpPr bwMode="auto">
          <a:xfrm>
            <a:off x="2509168" y="2830286"/>
            <a:ext cx="5290125" cy="2606336"/>
            <a:chOff x="540" y="5940"/>
            <a:chExt cx="9720" cy="6660"/>
          </a:xfrm>
        </p:grpSpPr>
        <p:sp>
          <p:nvSpPr>
            <p:cNvPr id="7" name="Line 929">
              <a:extLst>
                <a:ext uri="{FF2B5EF4-FFF2-40B4-BE49-F238E27FC236}">
                  <a16:creationId xmlns:a16="http://schemas.microsoft.com/office/drawing/2014/main" xmlns="" id="{60D93721-5F1A-4C8F-8843-70B4F2978B19}"/>
                </a:ext>
              </a:extLst>
            </p:cNvPr>
            <p:cNvSpPr>
              <a:spLocks noChangeShapeType="1"/>
            </p:cNvSpPr>
            <p:nvPr/>
          </p:nvSpPr>
          <p:spPr bwMode="auto">
            <a:xfrm>
              <a:off x="2160" y="6660"/>
              <a:ext cx="0" cy="432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8" name="Line 930">
              <a:extLst>
                <a:ext uri="{FF2B5EF4-FFF2-40B4-BE49-F238E27FC236}">
                  <a16:creationId xmlns:a16="http://schemas.microsoft.com/office/drawing/2014/main" xmlns="" id="{5997EE62-FB30-443C-B190-8AB65AAA7CE8}"/>
                </a:ext>
              </a:extLst>
            </p:cNvPr>
            <p:cNvSpPr>
              <a:spLocks noChangeShapeType="1"/>
            </p:cNvSpPr>
            <p:nvPr/>
          </p:nvSpPr>
          <p:spPr bwMode="auto">
            <a:xfrm flipH="1">
              <a:off x="2160" y="10980"/>
              <a:ext cx="774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9" name="Line 931">
              <a:extLst>
                <a:ext uri="{FF2B5EF4-FFF2-40B4-BE49-F238E27FC236}">
                  <a16:creationId xmlns:a16="http://schemas.microsoft.com/office/drawing/2014/main" xmlns="" id="{5019AE48-CE11-44CC-A048-659F40ED4A64}"/>
                </a:ext>
              </a:extLst>
            </p:cNvPr>
            <p:cNvSpPr>
              <a:spLocks noChangeShapeType="1"/>
            </p:cNvSpPr>
            <p:nvPr/>
          </p:nvSpPr>
          <p:spPr bwMode="auto">
            <a:xfrm>
              <a:off x="3780" y="7200"/>
              <a:ext cx="0" cy="378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0" name="Line 932">
              <a:extLst>
                <a:ext uri="{FF2B5EF4-FFF2-40B4-BE49-F238E27FC236}">
                  <a16:creationId xmlns:a16="http://schemas.microsoft.com/office/drawing/2014/main" xmlns="" id="{FB96302A-EA38-47F7-B8F4-3CA5638388FD}"/>
                </a:ext>
              </a:extLst>
            </p:cNvPr>
            <p:cNvSpPr>
              <a:spLocks noChangeShapeType="1"/>
            </p:cNvSpPr>
            <p:nvPr/>
          </p:nvSpPr>
          <p:spPr bwMode="auto">
            <a:xfrm flipH="1">
              <a:off x="2160" y="7200"/>
              <a:ext cx="162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1" name="Line 933">
              <a:extLst>
                <a:ext uri="{FF2B5EF4-FFF2-40B4-BE49-F238E27FC236}">
                  <a16:creationId xmlns:a16="http://schemas.microsoft.com/office/drawing/2014/main" xmlns="" id="{FF15B484-44E7-4250-BE17-E2D444833BA4}"/>
                </a:ext>
              </a:extLst>
            </p:cNvPr>
            <p:cNvSpPr>
              <a:spLocks noChangeShapeType="1"/>
            </p:cNvSpPr>
            <p:nvPr/>
          </p:nvSpPr>
          <p:spPr bwMode="auto">
            <a:xfrm flipH="1">
              <a:off x="2160" y="8025"/>
              <a:ext cx="270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2" name="Line 934">
              <a:extLst>
                <a:ext uri="{FF2B5EF4-FFF2-40B4-BE49-F238E27FC236}">
                  <a16:creationId xmlns:a16="http://schemas.microsoft.com/office/drawing/2014/main" xmlns="" id="{1C731BEE-D201-424C-A778-F31ED694CD4E}"/>
                </a:ext>
              </a:extLst>
            </p:cNvPr>
            <p:cNvSpPr>
              <a:spLocks noChangeShapeType="1"/>
            </p:cNvSpPr>
            <p:nvPr/>
          </p:nvSpPr>
          <p:spPr bwMode="auto">
            <a:xfrm>
              <a:off x="4860" y="8025"/>
              <a:ext cx="0" cy="2884"/>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3" name="Line 935">
              <a:extLst>
                <a:ext uri="{FF2B5EF4-FFF2-40B4-BE49-F238E27FC236}">
                  <a16:creationId xmlns:a16="http://schemas.microsoft.com/office/drawing/2014/main" xmlns="" id="{C1DE7FEB-291E-4F12-909E-10E5B56E53F5}"/>
                </a:ext>
              </a:extLst>
            </p:cNvPr>
            <p:cNvSpPr>
              <a:spLocks noChangeShapeType="1"/>
            </p:cNvSpPr>
            <p:nvPr/>
          </p:nvSpPr>
          <p:spPr bwMode="auto">
            <a:xfrm flipH="1">
              <a:off x="2160" y="8640"/>
              <a:ext cx="41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4" name="Line 936">
              <a:extLst>
                <a:ext uri="{FF2B5EF4-FFF2-40B4-BE49-F238E27FC236}">
                  <a16:creationId xmlns:a16="http://schemas.microsoft.com/office/drawing/2014/main" xmlns="" id="{86F0D0A4-2067-491F-A1F4-D1D190D612D4}"/>
                </a:ext>
              </a:extLst>
            </p:cNvPr>
            <p:cNvSpPr>
              <a:spLocks noChangeShapeType="1"/>
            </p:cNvSpPr>
            <p:nvPr/>
          </p:nvSpPr>
          <p:spPr bwMode="auto">
            <a:xfrm>
              <a:off x="6300" y="8640"/>
              <a:ext cx="0" cy="234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5" name="Line 937">
              <a:extLst>
                <a:ext uri="{FF2B5EF4-FFF2-40B4-BE49-F238E27FC236}">
                  <a16:creationId xmlns:a16="http://schemas.microsoft.com/office/drawing/2014/main" xmlns="" id="{5EF2E551-7F2C-4E7C-9152-AD94D8E7A1A1}"/>
                </a:ext>
              </a:extLst>
            </p:cNvPr>
            <p:cNvSpPr>
              <a:spLocks noChangeShapeType="1"/>
            </p:cNvSpPr>
            <p:nvPr/>
          </p:nvSpPr>
          <p:spPr bwMode="auto">
            <a:xfrm flipH="1">
              <a:off x="2160" y="9360"/>
              <a:ext cx="59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6" name="Line 938">
              <a:extLst>
                <a:ext uri="{FF2B5EF4-FFF2-40B4-BE49-F238E27FC236}">
                  <a16:creationId xmlns:a16="http://schemas.microsoft.com/office/drawing/2014/main" xmlns="" id="{77F21845-CBC1-44F2-B31E-90737B1AFFBD}"/>
                </a:ext>
              </a:extLst>
            </p:cNvPr>
            <p:cNvSpPr>
              <a:spLocks noChangeShapeType="1"/>
            </p:cNvSpPr>
            <p:nvPr/>
          </p:nvSpPr>
          <p:spPr bwMode="auto">
            <a:xfrm>
              <a:off x="8100" y="9360"/>
              <a:ext cx="0" cy="162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7" name="Rectangle 941">
              <a:extLst>
                <a:ext uri="{FF2B5EF4-FFF2-40B4-BE49-F238E27FC236}">
                  <a16:creationId xmlns:a16="http://schemas.microsoft.com/office/drawing/2014/main" xmlns="" id="{3DFCD51A-2D0C-4F23-92AB-F0B0C29526EE}"/>
                </a:ext>
              </a:extLst>
            </p:cNvPr>
            <p:cNvSpPr>
              <a:spLocks noChangeArrowheads="1"/>
            </p:cNvSpPr>
            <p:nvPr/>
          </p:nvSpPr>
          <p:spPr bwMode="auto">
            <a:xfrm>
              <a:off x="1324" y="6575"/>
              <a:ext cx="720" cy="352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endParaRPr kumimoji="0" lang="en-US" altLang="ar-EG" sz="11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8" name="Rectangle 942">
              <a:extLst>
                <a:ext uri="{FF2B5EF4-FFF2-40B4-BE49-F238E27FC236}">
                  <a16:creationId xmlns:a16="http://schemas.microsoft.com/office/drawing/2014/main" xmlns="" id="{D5AD8198-FB28-4782-B50F-65E3503E9E9D}"/>
                </a:ext>
              </a:extLst>
            </p:cNvPr>
            <p:cNvSpPr>
              <a:spLocks noChangeArrowheads="1"/>
            </p:cNvSpPr>
            <p:nvPr/>
          </p:nvSpPr>
          <p:spPr bwMode="auto">
            <a:xfrm>
              <a:off x="1997" y="11034"/>
              <a:ext cx="6355"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EG" altLang="ar-EG" sz="1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9" name="Rectangle 945">
              <a:extLst>
                <a:ext uri="{FF2B5EF4-FFF2-40B4-BE49-F238E27FC236}">
                  <a16:creationId xmlns:a16="http://schemas.microsoft.com/office/drawing/2014/main" xmlns="" id="{DEBC6517-E0AC-4C87-8880-BB2FF6A396AB}"/>
                </a:ext>
              </a:extLst>
            </p:cNvPr>
            <p:cNvSpPr>
              <a:spLocks noChangeArrowheads="1"/>
            </p:cNvSpPr>
            <p:nvPr/>
          </p:nvSpPr>
          <p:spPr bwMode="auto">
            <a:xfrm>
              <a:off x="8640" y="11160"/>
              <a:ext cx="126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الكمية</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0" name="Rectangle 946">
              <a:extLst>
                <a:ext uri="{FF2B5EF4-FFF2-40B4-BE49-F238E27FC236}">
                  <a16:creationId xmlns:a16="http://schemas.microsoft.com/office/drawing/2014/main" xmlns="" id="{33A5B5BC-F0B4-4425-93F9-84018A5FF08B}"/>
                </a:ext>
              </a:extLst>
            </p:cNvPr>
            <p:cNvSpPr>
              <a:spLocks noChangeArrowheads="1"/>
            </p:cNvSpPr>
            <p:nvPr/>
          </p:nvSpPr>
          <p:spPr bwMode="auto">
            <a:xfrm>
              <a:off x="540" y="5940"/>
              <a:ext cx="18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1" name="Rectangle 947">
              <a:extLst>
                <a:ext uri="{FF2B5EF4-FFF2-40B4-BE49-F238E27FC236}">
                  <a16:creationId xmlns:a16="http://schemas.microsoft.com/office/drawing/2014/main" xmlns="" id="{11B02101-3C8C-4F8E-8B0D-566F6EBF3291}"/>
                </a:ext>
              </a:extLst>
            </p:cNvPr>
            <p:cNvSpPr>
              <a:spLocks noChangeArrowheads="1"/>
            </p:cNvSpPr>
            <p:nvPr/>
          </p:nvSpPr>
          <p:spPr bwMode="auto">
            <a:xfrm>
              <a:off x="5220" y="11880"/>
              <a:ext cx="198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(1)</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2" name="Freeform 954">
              <a:extLst>
                <a:ext uri="{FF2B5EF4-FFF2-40B4-BE49-F238E27FC236}">
                  <a16:creationId xmlns:a16="http://schemas.microsoft.com/office/drawing/2014/main" xmlns="" id="{DBF778BC-BC29-4CE9-B3DF-0EEA17F1966B}"/>
                </a:ext>
              </a:extLst>
            </p:cNvPr>
            <p:cNvSpPr>
              <a:spLocks/>
            </p:cNvSpPr>
            <p:nvPr/>
          </p:nvSpPr>
          <p:spPr bwMode="auto">
            <a:xfrm>
              <a:off x="3279" y="6388"/>
              <a:ext cx="5901" cy="3152"/>
            </a:xfrm>
            <a:custGeom>
              <a:avLst/>
              <a:gdLst>
                <a:gd name="T0" fmla="*/ 0 w 10576"/>
                <a:gd name="T1" fmla="*/ 0 h 10946"/>
                <a:gd name="T2" fmla="*/ 681 w 10576"/>
                <a:gd name="T3" fmla="*/ 992 h 10946"/>
                <a:gd name="T4" fmla="*/ 1761 w 10576"/>
                <a:gd name="T5" fmla="*/ 1712 h 10946"/>
                <a:gd name="T6" fmla="*/ 3381 w 10576"/>
                <a:gd name="T7" fmla="*/ 2432 h 10946"/>
                <a:gd name="T8" fmla="*/ 5001 w 10576"/>
                <a:gd name="T9" fmla="*/ 2972 h 10946"/>
                <a:gd name="T10" fmla="*/ 5901 w 10576"/>
                <a:gd name="T11" fmla="*/ 3152 h 109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576" h="10946">
                  <a:moveTo>
                    <a:pt x="0" y="0"/>
                  </a:moveTo>
                  <a:cubicBezTo>
                    <a:pt x="108" y="833"/>
                    <a:pt x="695" y="2455"/>
                    <a:pt x="1221" y="3446"/>
                  </a:cubicBezTo>
                  <a:cubicBezTo>
                    <a:pt x="1747" y="4437"/>
                    <a:pt x="2350" y="5113"/>
                    <a:pt x="3157" y="5946"/>
                  </a:cubicBezTo>
                  <a:cubicBezTo>
                    <a:pt x="3963" y="6779"/>
                    <a:pt x="5092" y="7717"/>
                    <a:pt x="6060" y="8446"/>
                  </a:cubicBezTo>
                  <a:cubicBezTo>
                    <a:pt x="7028" y="9175"/>
                    <a:pt x="8210" y="9904"/>
                    <a:pt x="8963" y="10321"/>
                  </a:cubicBezTo>
                  <a:cubicBezTo>
                    <a:pt x="9716" y="10738"/>
                    <a:pt x="10307" y="10842"/>
                    <a:pt x="10576" y="10946"/>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3" name="Freeform 955">
              <a:extLst>
                <a:ext uri="{FF2B5EF4-FFF2-40B4-BE49-F238E27FC236}">
                  <a16:creationId xmlns:a16="http://schemas.microsoft.com/office/drawing/2014/main" xmlns="" id="{F3A7A2B6-C86B-4B75-9351-11EC9A980E47}"/>
                </a:ext>
              </a:extLst>
            </p:cNvPr>
            <p:cNvSpPr>
              <a:spLocks/>
            </p:cNvSpPr>
            <p:nvPr/>
          </p:nvSpPr>
          <p:spPr bwMode="auto">
            <a:xfrm>
              <a:off x="4003" y="6144"/>
              <a:ext cx="5357" cy="2856"/>
            </a:xfrm>
            <a:custGeom>
              <a:avLst/>
              <a:gdLst>
                <a:gd name="T0" fmla="*/ 0 w 10000"/>
                <a:gd name="T1" fmla="*/ 0 h 10000"/>
                <a:gd name="T2" fmla="*/ 1217 w 10000"/>
                <a:gd name="T3" fmla="*/ 1236 h 10000"/>
                <a:gd name="T4" fmla="*/ 2477 w 10000"/>
                <a:gd name="T5" fmla="*/ 1956 h 10000"/>
                <a:gd name="T6" fmla="*/ 5357 w 10000"/>
                <a:gd name="T7" fmla="*/ 2856 h 10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0" h="10000">
                  <a:moveTo>
                    <a:pt x="0" y="0"/>
                  </a:moveTo>
                  <a:cubicBezTo>
                    <a:pt x="544" y="1250"/>
                    <a:pt x="1501" y="3185"/>
                    <a:pt x="2271" y="4326"/>
                  </a:cubicBezTo>
                  <a:cubicBezTo>
                    <a:pt x="3041" y="5467"/>
                    <a:pt x="3336" y="5902"/>
                    <a:pt x="4624" y="6848"/>
                  </a:cubicBezTo>
                  <a:cubicBezTo>
                    <a:pt x="5911" y="7794"/>
                    <a:pt x="9104" y="9475"/>
                    <a:pt x="10000" y="100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4" name="Rectangle 956">
              <a:extLst>
                <a:ext uri="{FF2B5EF4-FFF2-40B4-BE49-F238E27FC236}">
                  <a16:creationId xmlns:a16="http://schemas.microsoft.com/office/drawing/2014/main" xmlns="" id="{E19A7062-29C0-4DDF-BB71-1D071F4FF22B}"/>
                </a:ext>
              </a:extLst>
            </p:cNvPr>
            <p:cNvSpPr>
              <a:spLocks noChangeArrowheads="1"/>
            </p:cNvSpPr>
            <p:nvPr/>
          </p:nvSpPr>
          <p:spPr bwMode="auto">
            <a:xfrm>
              <a:off x="9540" y="8820"/>
              <a:ext cx="720" cy="502"/>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EG" altLang="ar-EG" sz="1000" b="0" i="0" u="none" strike="noStrike" cap="none" normalizeH="0" baseline="0" dirty="0" smtClean="0">
                  <a:ln>
                    <a:noFill/>
                  </a:ln>
                  <a:solidFill>
                    <a:schemeClr val="tx1"/>
                  </a:solidFill>
                  <a:effectLst/>
                  <a:latin typeface="Arial" panose="020B0604020202020204" pitchFamily="34" charset="0"/>
                </a:rPr>
                <a:t>ط1</a:t>
              </a:r>
              <a:endParaRPr kumimoji="0" lang="en-US" altLang="ar-EG" sz="1000" b="0" i="0" u="none" strike="noStrike" cap="none" normalizeH="0" baseline="0" dirty="0">
                <a:ln>
                  <a:noFill/>
                </a:ln>
                <a:solidFill>
                  <a:schemeClr val="tx1"/>
                </a:solidFill>
                <a:effectLst/>
                <a:latin typeface="Arial" panose="020B0604020202020204" pitchFamily="34" charset="0"/>
              </a:endParaRPr>
            </a:p>
          </p:txBody>
        </p:sp>
        <p:sp>
          <p:nvSpPr>
            <p:cNvPr id="25" name="Rectangle 957">
              <a:extLst>
                <a:ext uri="{FF2B5EF4-FFF2-40B4-BE49-F238E27FC236}">
                  <a16:creationId xmlns:a16="http://schemas.microsoft.com/office/drawing/2014/main" xmlns="" id="{B9DA6DF3-2F95-4D98-89B4-16384570DFDC}"/>
                </a:ext>
              </a:extLst>
            </p:cNvPr>
            <p:cNvSpPr>
              <a:spLocks noChangeArrowheads="1"/>
            </p:cNvSpPr>
            <p:nvPr/>
          </p:nvSpPr>
          <p:spPr bwMode="auto">
            <a:xfrm>
              <a:off x="9360" y="954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EG" altLang="ar-EG" sz="12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ط</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6" name="Rectangle 958">
              <a:extLst>
                <a:ext uri="{FF2B5EF4-FFF2-40B4-BE49-F238E27FC236}">
                  <a16:creationId xmlns:a16="http://schemas.microsoft.com/office/drawing/2014/main" xmlns="" id="{BDB15E71-57C2-4DCF-870D-C5CB65FACB58}"/>
                </a:ext>
              </a:extLst>
            </p:cNvPr>
            <p:cNvSpPr>
              <a:spLocks noChangeArrowheads="1"/>
            </p:cNvSpPr>
            <p:nvPr/>
          </p:nvSpPr>
          <p:spPr bwMode="auto">
            <a:xfrm>
              <a:off x="9000" y="1026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ar-EG" sz="11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xmlns="" val="256691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A9A147-DE24-40E4-987B-927E8E08B337}"/>
              </a:ext>
            </a:extLst>
          </p:cNvPr>
          <p:cNvSpPr>
            <a:spLocks noGrp="1"/>
          </p:cNvSpPr>
          <p:nvPr>
            <p:ph type="title"/>
          </p:nvPr>
        </p:nvSpPr>
        <p:spPr>
          <a:xfrm>
            <a:off x="1981200" y="274638"/>
            <a:ext cx="6858000" cy="639762"/>
          </a:xfrm>
        </p:spPr>
        <p:txBody>
          <a:bodyPr>
            <a:normAutofit fontScale="90000"/>
          </a:bodyPr>
          <a:lstStyle/>
          <a:p>
            <a:pPr algn="r" rtl="1"/>
            <a:r>
              <a:rPr lang="ar-EG" dirty="0" smtClean="0"/>
              <a:t>طبيعة العلاقات الاقتصادية الدولية</a:t>
            </a:r>
            <a:endParaRPr lang="en-US" dirty="0"/>
          </a:p>
        </p:txBody>
      </p:sp>
      <p:sp>
        <p:nvSpPr>
          <p:cNvPr id="3" name="Content Placeholder 2">
            <a:extLst>
              <a:ext uri="{FF2B5EF4-FFF2-40B4-BE49-F238E27FC236}">
                <a16:creationId xmlns:a16="http://schemas.microsoft.com/office/drawing/2014/main" xmlns="" id="{14FF3C4F-8365-4D5A-8D28-3DFD5D636302}"/>
              </a:ext>
            </a:extLst>
          </p:cNvPr>
          <p:cNvSpPr>
            <a:spLocks noGrp="1"/>
          </p:cNvSpPr>
          <p:nvPr>
            <p:ph idx="1"/>
          </p:nvPr>
        </p:nvSpPr>
        <p:spPr>
          <a:xfrm>
            <a:off x="1600200" y="914400"/>
            <a:ext cx="8077200" cy="5715000"/>
          </a:xfrm>
        </p:spPr>
        <p:txBody>
          <a:bodyPr>
            <a:noAutofit/>
          </a:bodyPr>
          <a:lstStyle/>
          <a:p>
            <a:pPr algn="r" rtl="1"/>
            <a:r>
              <a:rPr lang="ar-EG" sz="2000" dirty="0"/>
              <a:t>مما لاشك فيه أن التعاون الاقتصادي بين الأفراد والشعوب والدول المختلفة قد أصبح سمة أساسية من سمات العصر الحديث، فنظرة سريعة إلي ما يستهلكه الفرد العادي من سلع وخدمات نجد أن </a:t>
            </a:r>
            <a:r>
              <a:rPr lang="ar-EG" sz="2000" b="1" dirty="0"/>
              <a:t>أي سلعة لم يقم فرد واحد بإنتاجها </a:t>
            </a:r>
            <a:r>
              <a:rPr lang="ar-EG" sz="2000" dirty="0"/>
              <a:t>وإنما يساهم في إنتاجها آلاف من الأفراد من جهات متفرقة من العالم.</a:t>
            </a:r>
          </a:p>
          <a:p>
            <a:pPr algn="r" rtl="1"/>
            <a:r>
              <a:rPr lang="ar-EG" sz="2000" b="1" dirty="0"/>
              <a:t>مثلا : </a:t>
            </a:r>
            <a:r>
              <a:rPr lang="ar-EG" sz="2000" dirty="0"/>
              <a:t>كوب الشاي الذي يشربه أي فرد في العراق أو مصر من الممكن أن يكون قد أنتجه فلاح هندي وقامت بتعبئته شركة إنجليزية وتم نقله علي سفينة يونانية تم تصنيعها في اليابان.</a:t>
            </a:r>
            <a:endParaRPr lang="en-US" sz="2000" dirty="0"/>
          </a:p>
          <a:p>
            <a:pPr algn="r" rtl="1"/>
            <a:r>
              <a:rPr lang="ar-EG" sz="2000" b="1" dirty="0"/>
              <a:t>مثلا : </a:t>
            </a:r>
            <a:r>
              <a:rPr lang="ar-EG" sz="2000" dirty="0"/>
              <a:t>رغيف الخبز الذي يستهلك في مصر قد يكون مصنوع من قمح أسترالي، ونقل علي سفينة إيطالية، وتم طحنه باستخدام آلات ألمانية وهكذا</a:t>
            </a:r>
          </a:p>
          <a:p>
            <a:pPr algn="r" rtl="1"/>
            <a:r>
              <a:rPr lang="ar-EG" sz="2000" dirty="0"/>
              <a:t>ولا يقتصر التعاون الدولي علي إنتاج وتبادل السلع الاستهلاكية فحسب، بل يمتد أيضا إلي </a:t>
            </a:r>
            <a:r>
              <a:rPr lang="ar-EG" sz="2000" b="1" dirty="0"/>
              <a:t>مجالات التنمية الاقتصادية</a:t>
            </a:r>
            <a:r>
              <a:rPr lang="ar-EG" sz="2000" dirty="0"/>
              <a:t>، فإذا أرادت أي </a:t>
            </a:r>
            <a:r>
              <a:rPr lang="ar-EG" sz="2000" b="1" dirty="0"/>
              <a:t>دولة نامية </a:t>
            </a:r>
            <a:r>
              <a:rPr lang="ar-EG" sz="2000" dirty="0"/>
              <a:t>أن تحقق التنمية الاقتصادية فلابد أن يتوفر لها </a:t>
            </a:r>
            <a:r>
              <a:rPr lang="ar-EG" sz="2000" b="1" dirty="0"/>
              <a:t>المعرفة الفنية ورأس المال العيني</a:t>
            </a:r>
            <a:r>
              <a:rPr lang="ar-EG" sz="2000" dirty="0"/>
              <a:t>، وهذا لايمكن أن يتوافر لها إلا عن طريق التعاون الدولي، </a:t>
            </a:r>
            <a:endParaRPr lang="en-US" sz="2000" dirty="0"/>
          </a:p>
        </p:txBody>
      </p:sp>
    </p:spTree>
    <p:extLst>
      <p:ext uri="{BB962C8B-B14F-4D97-AF65-F5344CB8AC3E}">
        <p14:creationId xmlns:p14="http://schemas.microsoft.com/office/powerpoint/2010/main" xmlns="" val="2426348532"/>
      </p:ext>
    </p:extLst>
  </p:cSld>
  <p:clrMapOvr>
    <a:masterClrMapping/>
  </p:clrMapOvr>
  <mc:AlternateContent xmlns:mc="http://schemas.openxmlformats.org/markup-compatibility/2006">
    <mc:Choice xmlns:p14="http://schemas.microsoft.com/office/powerpoint/2010/main" xmlns="" Requires="p14">
      <p:transition spd="slow" p14:dur="2000" advTm="70272"/>
    </mc:Choice>
    <mc:Fallback>
      <p:transition spd="slow" advTm="70272"/>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48641"/>
            <a:ext cx="8596668" cy="5492722"/>
          </a:xfrm>
        </p:spPr>
        <p:txBody>
          <a:bodyPr/>
          <a:lstStyle/>
          <a:p>
            <a:r>
              <a:rPr lang="ar-EG" sz="2400" b="1" dirty="0" smtClean="0">
                <a:solidFill>
                  <a:schemeClr val="accent2"/>
                </a:solidFill>
              </a:rPr>
              <a:t>تابع العامل الأول : سعر السلعة في الدولة المصدرة</a:t>
            </a:r>
            <a:endParaRPr lang="ar-EG" sz="2400" b="1" dirty="0">
              <a:solidFill>
                <a:schemeClr val="accent2"/>
              </a:solidFill>
            </a:endParaRPr>
          </a:p>
          <a:p>
            <a:r>
              <a:rPr lang="ar-EG" sz="2400" b="1" dirty="0" smtClean="0">
                <a:solidFill>
                  <a:schemeClr val="tx1"/>
                </a:solidFill>
              </a:rPr>
              <a:t>في المثال إذا ارتفع سعر السلعة في مصر </a:t>
            </a:r>
            <a:r>
              <a:rPr lang="ar-EG" sz="2400" dirty="0" smtClean="0">
                <a:solidFill>
                  <a:schemeClr val="tx1"/>
                </a:solidFill>
              </a:rPr>
              <a:t>يؤدي هذا إلي انخفاض الكمية التي يطلبها التاجر العراقي من السلعة، وبالتالي يطلب التاجر العراقي كمية أقل من الجنيهات المصرية ، أي يقل الطلب علي العملة الأجنبية وينتقل منحني الطلب علي العملة الأجنبية إلي اليسار (ط2)</a:t>
            </a:r>
          </a:p>
          <a:p>
            <a:endParaRPr lang="en-US" dirty="0" smtClean="0">
              <a:solidFill>
                <a:schemeClr val="tx1"/>
              </a:solidFill>
            </a:endParaRPr>
          </a:p>
          <a:p>
            <a:endParaRPr lang="en-US" dirty="0">
              <a:solidFill>
                <a:schemeClr val="tx1"/>
              </a:solidFill>
            </a:endParaRPr>
          </a:p>
          <a:p>
            <a:endParaRPr lang="en-US" dirty="0">
              <a:solidFill>
                <a:schemeClr val="tx1"/>
              </a:solidFill>
            </a:endParaRPr>
          </a:p>
        </p:txBody>
      </p:sp>
      <p:grpSp>
        <p:nvGrpSpPr>
          <p:cNvPr id="27" name="Group 238">
            <a:extLst>
              <a:ext uri="{FF2B5EF4-FFF2-40B4-BE49-F238E27FC236}">
                <a16:creationId xmlns:a16="http://schemas.microsoft.com/office/drawing/2014/main" xmlns="" id="{981C1658-9CCF-4F6E-B0AD-B58A9A412DAD}"/>
              </a:ext>
            </a:extLst>
          </p:cNvPr>
          <p:cNvGrpSpPr>
            <a:grpSpLocks/>
          </p:cNvGrpSpPr>
          <p:nvPr/>
        </p:nvGrpSpPr>
        <p:grpSpPr bwMode="auto">
          <a:xfrm>
            <a:off x="2578837" y="3779520"/>
            <a:ext cx="5290125" cy="2606336"/>
            <a:chOff x="0" y="0"/>
            <a:chExt cx="48218" cy="33784"/>
          </a:xfrm>
        </p:grpSpPr>
        <p:grpSp>
          <p:nvGrpSpPr>
            <p:cNvPr id="28" name="Group 959">
              <a:extLst>
                <a:ext uri="{FF2B5EF4-FFF2-40B4-BE49-F238E27FC236}">
                  <a16:creationId xmlns:a16="http://schemas.microsoft.com/office/drawing/2014/main" xmlns="" id="{868B97E6-177F-435C-9956-6CBFAA22B22E}"/>
                </a:ext>
              </a:extLst>
            </p:cNvPr>
            <p:cNvGrpSpPr>
              <a:grpSpLocks/>
            </p:cNvGrpSpPr>
            <p:nvPr/>
          </p:nvGrpSpPr>
          <p:grpSpPr bwMode="auto">
            <a:xfrm>
              <a:off x="0" y="0"/>
              <a:ext cx="48218" cy="33784"/>
              <a:chOff x="540" y="5940"/>
              <a:chExt cx="9720" cy="6660"/>
            </a:xfrm>
          </p:grpSpPr>
          <p:sp>
            <p:nvSpPr>
              <p:cNvPr id="30" name="Line 929">
                <a:extLst>
                  <a:ext uri="{FF2B5EF4-FFF2-40B4-BE49-F238E27FC236}">
                    <a16:creationId xmlns:a16="http://schemas.microsoft.com/office/drawing/2014/main" xmlns="" id="{60D93721-5F1A-4C8F-8843-70B4F2978B19}"/>
                  </a:ext>
                </a:extLst>
              </p:cNvPr>
              <p:cNvSpPr>
                <a:spLocks noChangeShapeType="1"/>
              </p:cNvSpPr>
              <p:nvPr/>
            </p:nvSpPr>
            <p:spPr bwMode="auto">
              <a:xfrm>
                <a:off x="2160" y="6660"/>
                <a:ext cx="0" cy="432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1" name="Line 930">
                <a:extLst>
                  <a:ext uri="{FF2B5EF4-FFF2-40B4-BE49-F238E27FC236}">
                    <a16:creationId xmlns:a16="http://schemas.microsoft.com/office/drawing/2014/main" xmlns="" id="{5997EE62-FB30-443C-B190-8AB65AAA7CE8}"/>
                  </a:ext>
                </a:extLst>
              </p:cNvPr>
              <p:cNvSpPr>
                <a:spLocks noChangeShapeType="1"/>
              </p:cNvSpPr>
              <p:nvPr/>
            </p:nvSpPr>
            <p:spPr bwMode="auto">
              <a:xfrm flipH="1">
                <a:off x="2160" y="10980"/>
                <a:ext cx="774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2" name="Line 931">
                <a:extLst>
                  <a:ext uri="{FF2B5EF4-FFF2-40B4-BE49-F238E27FC236}">
                    <a16:creationId xmlns:a16="http://schemas.microsoft.com/office/drawing/2014/main" xmlns="" id="{5019AE48-CE11-44CC-A048-659F40ED4A64}"/>
                  </a:ext>
                </a:extLst>
              </p:cNvPr>
              <p:cNvSpPr>
                <a:spLocks noChangeShapeType="1"/>
              </p:cNvSpPr>
              <p:nvPr/>
            </p:nvSpPr>
            <p:spPr bwMode="auto">
              <a:xfrm>
                <a:off x="3780" y="7200"/>
                <a:ext cx="0" cy="378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3" name="Line 932">
                <a:extLst>
                  <a:ext uri="{FF2B5EF4-FFF2-40B4-BE49-F238E27FC236}">
                    <a16:creationId xmlns:a16="http://schemas.microsoft.com/office/drawing/2014/main" xmlns="" id="{FB96302A-EA38-47F7-B8F4-3CA5638388FD}"/>
                  </a:ext>
                </a:extLst>
              </p:cNvPr>
              <p:cNvSpPr>
                <a:spLocks noChangeShapeType="1"/>
              </p:cNvSpPr>
              <p:nvPr/>
            </p:nvSpPr>
            <p:spPr bwMode="auto">
              <a:xfrm flipH="1">
                <a:off x="2160" y="7200"/>
                <a:ext cx="162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4" name="Line 933">
                <a:extLst>
                  <a:ext uri="{FF2B5EF4-FFF2-40B4-BE49-F238E27FC236}">
                    <a16:creationId xmlns:a16="http://schemas.microsoft.com/office/drawing/2014/main" xmlns="" id="{FF15B484-44E7-4250-BE17-E2D444833BA4}"/>
                  </a:ext>
                </a:extLst>
              </p:cNvPr>
              <p:cNvSpPr>
                <a:spLocks noChangeShapeType="1"/>
              </p:cNvSpPr>
              <p:nvPr/>
            </p:nvSpPr>
            <p:spPr bwMode="auto">
              <a:xfrm flipH="1">
                <a:off x="2160" y="8025"/>
                <a:ext cx="270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5" name="Line 934">
                <a:extLst>
                  <a:ext uri="{FF2B5EF4-FFF2-40B4-BE49-F238E27FC236}">
                    <a16:creationId xmlns:a16="http://schemas.microsoft.com/office/drawing/2014/main" xmlns="" id="{1C731BEE-D201-424C-A778-F31ED694CD4E}"/>
                  </a:ext>
                </a:extLst>
              </p:cNvPr>
              <p:cNvSpPr>
                <a:spLocks noChangeShapeType="1"/>
              </p:cNvSpPr>
              <p:nvPr/>
            </p:nvSpPr>
            <p:spPr bwMode="auto">
              <a:xfrm>
                <a:off x="4860" y="8025"/>
                <a:ext cx="0" cy="2884"/>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6" name="Line 935">
                <a:extLst>
                  <a:ext uri="{FF2B5EF4-FFF2-40B4-BE49-F238E27FC236}">
                    <a16:creationId xmlns:a16="http://schemas.microsoft.com/office/drawing/2014/main" xmlns="" id="{C1DE7FEB-291E-4F12-909E-10E5B56E53F5}"/>
                  </a:ext>
                </a:extLst>
              </p:cNvPr>
              <p:cNvSpPr>
                <a:spLocks noChangeShapeType="1"/>
              </p:cNvSpPr>
              <p:nvPr/>
            </p:nvSpPr>
            <p:spPr bwMode="auto">
              <a:xfrm flipH="1">
                <a:off x="2160" y="8640"/>
                <a:ext cx="41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7" name="Line 936">
                <a:extLst>
                  <a:ext uri="{FF2B5EF4-FFF2-40B4-BE49-F238E27FC236}">
                    <a16:creationId xmlns:a16="http://schemas.microsoft.com/office/drawing/2014/main" xmlns="" id="{86F0D0A4-2067-491F-A1F4-D1D190D612D4}"/>
                  </a:ext>
                </a:extLst>
              </p:cNvPr>
              <p:cNvSpPr>
                <a:spLocks noChangeShapeType="1"/>
              </p:cNvSpPr>
              <p:nvPr/>
            </p:nvSpPr>
            <p:spPr bwMode="auto">
              <a:xfrm>
                <a:off x="6300" y="8640"/>
                <a:ext cx="0" cy="234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8" name="Line 937">
                <a:extLst>
                  <a:ext uri="{FF2B5EF4-FFF2-40B4-BE49-F238E27FC236}">
                    <a16:creationId xmlns:a16="http://schemas.microsoft.com/office/drawing/2014/main" xmlns="" id="{5EF2E551-7F2C-4E7C-9152-AD94D8E7A1A1}"/>
                  </a:ext>
                </a:extLst>
              </p:cNvPr>
              <p:cNvSpPr>
                <a:spLocks noChangeShapeType="1"/>
              </p:cNvSpPr>
              <p:nvPr/>
            </p:nvSpPr>
            <p:spPr bwMode="auto">
              <a:xfrm flipH="1">
                <a:off x="2160" y="9360"/>
                <a:ext cx="59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9" name="Line 938">
                <a:extLst>
                  <a:ext uri="{FF2B5EF4-FFF2-40B4-BE49-F238E27FC236}">
                    <a16:creationId xmlns:a16="http://schemas.microsoft.com/office/drawing/2014/main" xmlns="" id="{77F21845-CBC1-44F2-B31E-90737B1AFFBD}"/>
                  </a:ext>
                </a:extLst>
              </p:cNvPr>
              <p:cNvSpPr>
                <a:spLocks noChangeShapeType="1"/>
              </p:cNvSpPr>
              <p:nvPr/>
            </p:nvSpPr>
            <p:spPr bwMode="auto">
              <a:xfrm>
                <a:off x="8100" y="9360"/>
                <a:ext cx="0" cy="162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40" name="Rectangle 941">
                <a:extLst>
                  <a:ext uri="{FF2B5EF4-FFF2-40B4-BE49-F238E27FC236}">
                    <a16:creationId xmlns:a16="http://schemas.microsoft.com/office/drawing/2014/main" xmlns="" id="{3DFCD51A-2D0C-4F23-92AB-F0B0C29526EE}"/>
                  </a:ext>
                </a:extLst>
              </p:cNvPr>
              <p:cNvSpPr>
                <a:spLocks noChangeArrowheads="1"/>
              </p:cNvSpPr>
              <p:nvPr/>
            </p:nvSpPr>
            <p:spPr bwMode="auto">
              <a:xfrm>
                <a:off x="1324" y="6575"/>
                <a:ext cx="720" cy="352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1" name="Rectangle 942">
                <a:extLst>
                  <a:ext uri="{FF2B5EF4-FFF2-40B4-BE49-F238E27FC236}">
                    <a16:creationId xmlns:a16="http://schemas.microsoft.com/office/drawing/2014/main" xmlns="" id="{D5AD8198-FB28-4782-B50F-65E3503E9E9D}"/>
                  </a:ext>
                </a:extLst>
              </p:cNvPr>
              <p:cNvSpPr>
                <a:spLocks noChangeArrowheads="1"/>
              </p:cNvSpPr>
              <p:nvPr/>
            </p:nvSpPr>
            <p:spPr bwMode="auto">
              <a:xfrm>
                <a:off x="1997" y="11034"/>
                <a:ext cx="6355"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2" name="Rectangle 945">
                <a:extLst>
                  <a:ext uri="{FF2B5EF4-FFF2-40B4-BE49-F238E27FC236}">
                    <a16:creationId xmlns:a16="http://schemas.microsoft.com/office/drawing/2014/main" xmlns="" id="{DEBC6517-E0AC-4C87-8880-BB2FF6A396AB}"/>
                  </a:ext>
                </a:extLst>
              </p:cNvPr>
              <p:cNvSpPr>
                <a:spLocks noChangeArrowheads="1"/>
              </p:cNvSpPr>
              <p:nvPr/>
            </p:nvSpPr>
            <p:spPr bwMode="auto">
              <a:xfrm>
                <a:off x="8640" y="11160"/>
                <a:ext cx="126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الكمية</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43" name="Rectangle 946">
                <a:extLst>
                  <a:ext uri="{FF2B5EF4-FFF2-40B4-BE49-F238E27FC236}">
                    <a16:creationId xmlns:a16="http://schemas.microsoft.com/office/drawing/2014/main" xmlns="" id="{33A5B5BC-F0B4-4425-93F9-84018A5FF08B}"/>
                  </a:ext>
                </a:extLst>
              </p:cNvPr>
              <p:cNvSpPr>
                <a:spLocks noChangeArrowheads="1"/>
              </p:cNvSpPr>
              <p:nvPr/>
            </p:nvSpPr>
            <p:spPr bwMode="auto">
              <a:xfrm>
                <a:off x="540" y="5940"/>
                <a:ext cx="18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44" name="Rectangle 947">
                <a:extLst>
                  <a:ext uri="{FF2B5EF4-FFF2-40B4-BE49-F238E27FC236}">
                    <a16:creationId xmlns:a16="http://schemas.microsoft.com/office/drawing/2014/main" xmlns="" id="{11B02101-3C8C-4F8E-8B0D-566F6EBF3291}"/>
                  </a:ext>
                </a:extLst>
              </p:cNvPr>
              <p:cNvSpPr>
                <a:spLocks noChangeArrowheads="1"/>
              </p:cNvSpPr>
              <p:nvPr/>
            </p:nvSpPr>
            <p:spPr bwMode="auto">
              <a:xfrm>
                <a:off x="5220" y="11880"/>
                <a:ext cx="198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(1)</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5" name="Freeform 954">
                <a:extLst>
                  <a:ext uri="{FF2B5EF4-FFF2-40B4-BE49-F238E27FC236}">
                    <a16:creationId xmlns:a16="http://schemas.microsoft.com/office/drawing/2014/main" xmlns="" id="{DBF778BC-BC29-4CE9-B3DF-0EEA17F1966B}"/>
                  </a:ext>
                </a:extLst>
              </p:cNvPr>
              <p:cNvSpPr>
                <a:spLocks/>
              </p:cNvSpPr>
              <p:nvPr/>
            </p:nvSpPr>
            <p:spPr bwMode="auto">
              <a:xfrm>
                <a:off x="3279" y="6388"/>
                <a:ext cx="5901" cy="3152"/>
              </a:xfrm>
              <a:custGeom>
                <a:avLst/>
                <a:gdLst>
                  <a:gd name="T0" fmla="*/ 0 w 10576"/>
                  <a:gd name="T1" fmla="*/ 0 h 10946"/>
                  <a:gd name="T2" fmla="*/ 681 w 10576"/>
                  <a:gd name="T3" fmla="*/ 992 h 10946"/>
                  <a:gd name="T4" fmla="*/ 1761 w 10576"/>
                  <a:gd name="T5" fmla="*/ 1712 h 10946"/>
                  <a:gd name="T6" fmla="*/ 3381 w 10576"/>
                  <a:gd name="T7" fmla="*/ 2432 h 10946"/>
                  <a:gd name="T8" fmla="*/ 5001 w 10576"/>
                  <a:gd name="T9" fmla="*/ 2972 h 10946"/>
                  <a:gd name="T10" fmla="*/ 5901 w 10576"/>
                  <a:gd name="T11" fmla="*/ 3152 h 109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576" h="10946">
                    <a:moveTo>
                      <a:pt x="0" y="0"/>
                    </a:moveTo>
                    <a:cubicBezTo>
                      <a:pt x="108" y="833"/>
                      <a:pt x="695" y="2455"/>
                      <a:pt x="1221" y="3446"/>
                    </a:cubicBezTo>
                    <a:cubicBezTo>
                      <a:pt x="1747" y="4437"/>
                      <a:pt x="2350" y="5113"/>
                      <a:pt x="3157" y="5946"/>
                    </a:cubicBezTo>
                    <a:cubicBezTo>
                      <a:pt x="3963" y="6779"/>
                      <a:pt x="5092" y="7717"/>
                      <a:pt x="6060" y="8446"/>
                    </a:cubicBezTo>
                    <a:cubicBezTo>
                      <a:pt x="7028" y="9175"/>
                      <a:pt x="8210" y="9904"/>
                      <a:pt x="8963" y="10321"/>
                    </a:cubicBezTo>
                    <a:cubicBezTo>
                      <a:pt x="9716" y="10738"/>
                      <a:pt x="10307" y="10842"/>
                      <a:pt x="10576" y="10946"/>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47" name="Rectangle 956">
                <a:extLst>
                  <a:ext uri="{FF2B5EF4-FFF2-40B4-BE49-F238E27FC236}">
                    <a16:creationId xmlns:a16="http://schemas.microsoft.com/office/drawing/2014/main" xmlns="" id="{E19A7062-29C0-4DDF-BB71-1D071F4FF22B}"/>
                  </a:ext>
                </a:extLst>
              </p:cNvPr>
              <p:cNvSpPr>
                <a:spLocks noChangeArrowheads="1"/>
              </p:cNvSpPr>
              <p:nvPr/>
            </p:nvSpPr>
            <p:spPr bwMode="auto">
              <a:xfrm>
                <a:off x="9540" y="8820"/>
                <a:ext cx="720" cy="502"/>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ar-EG" sz="1000" b="0" i="0" u="none" strike="noStrike" cap="none" normalizeH="0" baseline="0" dirty="0">
                  <a:ln>
                    <a:noFill/>
                  </a:ln>
                  <a:solidFill>
                    <a:schemeClr val="tx1"/>
                  </a:solidFill>
                  <a:effectLst/>
                  <a:latin typeface="Arial" panose="020B0604020202020204" pitchFamily="34" charset="0"/>
                </a:endParaRPr>
              </a:p>
            </p:txBody>
          </p:sp>
          <p:sp>
            <p:nvSpPr>
              <p:cNvPr id="48" name="Rectangle 957">
                <a:extLst>
                  <a:ext uri="{FF2B5EF4-FFF2-40B4-BE49-F238E27FC236}">
                    <a16:creationId xmlns:a16="http://schemas.microsoft.com/office/drawing/2014/main" xmlns="" id="{B9DA6DF3-2F95-4D98-89B4-16384570DFDC}"/>
                  </a:ext>
                </a:extLst>
              </p:cNvPr>
              <p:cNvSpPr>
                <a:spLocks noChangeArrowheads="1"/>
              </p:cNvSpPr>
              <p:nvPr/>
            </p:nvSpPr>
            <p:spPr bwMode="auto">
              <a:xfrm>
                <a:off x="9360" y="954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EG" altLang="ar-EG" sz="12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ط</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49" name="Rectangle 958">
                <a:extLst>
                  <a:ext uri="{FF2B5EF4-FFF2-40B4-BE49-F238E27FC236}">
                    <a16:creationId xmlns:a16="http://schemas.microsoft.com/office/drawing/2014/main" xmlns="" id="{BDB15E71-57C2-4DCF-870D-C5CB65FACB58}"/>
                  </a:ext>
                </a:extLst>
              </p:cNvPr>
              <p:cNvSpPr>
                <a:spLocks noChangeArrowheads="1"/>
              </p:cNvSpPr>
              <p:nvPr/>
            </p:nvSpPr>
            <p:spPr bwMode="auto">
              <a:xfrm>
                <a:off x="9000" y="1026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ar-EG" altLang="ar-EG" sz="1100" dirty="0" smtClean="0">
                    <a:latin typeface="Arial" panose="020B0604020202020204" pitchFamily="34" charset="0"/>
                  </a:rPr>
                  <a:t>ط2</a:t>
                </a:r>
                <a:endParaRPr kumimoji="0" lang="en-US" altLang="ar-EG" sz="1100" b="0" i="0" u="none" strike="noStrike" cap="none" normalizeH="0" baseline="0" dirty="0">
                  <a:ln>
                    <a:noFill/>
                  </a:ln>
                  <a:solidFill>
                    <a:schemeClr val="tx1"/>
                  </a:solidFill>
                  <a:effectLst/>
                  <a:latin typeface="Arial" panose="020B0604020202020204" pitchFamily="34" charset="0"/>
                </a:endParaRPr>
              </a:p>
            </p:txBody>
          </p:sp>
        </p:grpSp>
        <p:sp>
          <p:nvSpPr>
            <p:cNvPr id="29" name="Freeform 954">
              <a:extLst>
                <a:ext uri="{FF2B5EF4-FFF2-40B4-BE49-F238E27FC236}">
                  <a16:creationId xmlns:a16="http://schemas.microsoft.com/office/drawing/2014/main" xmlns="" id="{23161C5F-8190-4C4F-813B-DD96BA47AF53}"/>
                </a:ext>
              </a:extLst>
            </p:cNvPr>
            <p:cNvSpPr>
              <a:spLocks/>
            </p:cNvSpPr>
            <p:nvPr/>
          </p:nvSpPr>
          <p:spPr bwMode="auto">
            <a:xfrm>
              <a:off x="11802" y="4146"/>
              <a:ext cx="30012" cy="16944"/>
            </a:xfrm>
            <a:custGeom>
              <a:avLst/>
              <a:gdLst>
                <a:gd name="T0" fmla="*/ 0 w 10681"/>
                <a:gd name="T1" fmla="*/ 0 h 11039"/>
                <a:gd name="T2" fmla="*/ 372587 w 10681"/>
                <a:gd name="T3" fmla="*/ 543211 h 11039"/>
                <a:gd name="T4" fmla="*/ 916576 w 10681"/>
                <a:gd name="T5" fmla="*/ 926943 h 11039"/>
                <a:gd name="T6" fmla="*/ 1732278 w 10681"/>
                <a:gd name="T7" fmla="*/ 1310675 h 11039"/>
                <a:gd name="T8" fmla="*/ 2547981 w 10681"/>
                <a:gd name="T9" fmla="*/ 1598474 h 11039"/>
                <a:gd name="T10" fmla="*/ 3001211 w 10681"/>
                <a:gd name="T11" fmla="*/ 1694407 h 110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681" h="11039">
                  <a:moveTo>
                    <a:pt x="0" y="0"/>
                  </a:moveTo>
                  <a:cubicBezTo>
                    <a:pt x="108" y="833"/>
                    <a:pt x="782" y="2533"/>
                    <a:pt x="1326" y="3539"/>
                  </a:cubicBezTo>
                  <a:cubicBezTo>
                    <a:pt x="1870" y="4545"/>
                    <a:pt x="2455" y="5206"/>
                    <a:pt x="3262" y="6039"/>
                  </a:cubicBezTo>
                  <a:cubicBezTo>
                    <a:pt x="4068" y="6872"/>
                    <a:pt x="5197" y="7810"/>
                    <a:pt x="6165" y="8539"/>
                  </a:cubicBezTo>
                  <a:cubicBezTo>
                    <a:pt x="7133" y="9268"/>
                    <a:pt x="8315" y="9997"/>
                    <a:pt x="9068" y="10414"/>
                  </a:cubicBezTo>
                  <a:cubicBezTo>
                    <a:pt x="9821" y="10831"/>
                    <a:pt x="10412" y="10935"/>
                    <a:pt x="10681" y="11039"/>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grpSp>
    </p:spTree>
    <p:extLst>
      <p:ext uri="{BB962C8B-B14F-4D97-AF65-F5344CB8AC3E}">
        <p14:creationId xmlns:p14="http://schemas.microsoft.com/office/powerpoint/2010/main" xmlns="" val="1910233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48641"/>
            <a:ext cx="8596668" cy="5492722"/>
          </a:xfrm>
        </p:spPr>
        <p:txBody>
          <a:bodyPr/>
          <a:lstStyle/>
          <a:p>
            <a:r>
              <a:rPr lang="ar-EG" sz="2400" b="1" dirty="0" smtClean="0">
                <a:solidFill>
                  <a:schemeClr val="accent2"/>
                </a:solidFill>
              </a:rPr>
              <a:t>العامل الثاني: </a:t>
            </a:r>
            <a:r>
              <a:rPr lang="ar-EG" sz="2400" b="1" dirty="0"/>
              <a:t>تغير طلب </a:t>
            </a:r>
            <a:r>
              <a:rPr lang="ar-EG" sz="2400" b="1" dirty="0" smtClean="0"/>
              <a:t>الأجانب </a:t>
            </a:r>
            <a:r>
              <a:rPr lang="ar-EG" sz="2400" b="1" dirty="0"/>
              <a:t>علي السلعة </a:t>
            </a:r>
            <a:endParaRPr lang="ar-EG" sz="2400" b="1" dirty="0" smtClean="0"/>
          </a:p>
          <a:p>
            <a:r>
              <a:rPr lang="ar-EG" sz="2000" b="1" dirty="0" smtClean="0"/>
              <a:t>في المثال تغير </a:t>
            </a:r>
            <a:r>
              <a:rPr lang="ar-EG" sz="2000" b="1" dirty="0"/>
              <a:t>طلب العراقيين علي السلعة المصرية </a:t>
            </a:r>
            <a:r>
              <a:rPr lang="ar-EG" sz="2000" dirty="0"/>
              <a:t>( نتيجة تغير أيا من عوامل الطلب علي السلعة </a:t>
            </a:r>
            <a:r>
              <a:rPr lang="ar-EG" sz="2000" dirty="0" smtClean="0"/>
              <a:t>في العراق مثل </a:t>
            </a:r>
            <a:r>
              <a:rPr lang="ar-EG" sz="2000" dirty="0"/>
              <a:t>الدخل أو الذوق أو أسعار السلع البديلة أو المكملة وغيرها من العوامل)</a:t>
            </a:r>
          </a:p>
          <a:p>
            <a:r>
              <a:rPr lang="ar-EG" sz="2000" b="1" dirty="0" smtClean="0">
                <a:solidFill>
                  <a:schemeClr val="tx1"/>
                </a:solidFill>
              </a:rPr>
              <a:t>مثلا إذا ارتفع طلب العراقيين علي السلعة في مصر ( نتيجة تغير ذوق العراقيين في صالح السلعة مثلا أو ارتفاع الدخل في العراق أو أيا من عوامل زيادة الطلب علي السلعة ) </a:t>
            </a:r>
            <a:r>
              <a:rPr lang="ar-EG" sz="2000" dirty="0" smtClean="0">
                <a:solidFill>
                  <a:schemeClr val="tx1"/>
                </a:solidFill>
              </a:rPr>
              <a:t>يؤدي هذا إلي زيادة الكمية التي يطلبها التاجر العراقي من السلعة، وبالتالي يطلب التاجر العراقي كمية أكبر من الجنيهات المصرية ، أي يزيد الطلب علي العملة الأجنبية وينتقل منحني الطلب علي العملة الأجنبية إلي اليمين (ط1)</a:t>
            </a:r>
            <a:endParaRPr lang="en-US" sz="2000" dirty="0" smtClean="0">
              <a:solidFill>
                <a:schemeClr val="tx1"/>
              </a:solidFill>
            </a:endParaRPr>
          </a:p>
          <a:p>
            <a:endParaRPr lang="en-US" dirty="0">
              <a:solidFill>
                <a:schemeClr val="tx1"/>
              </a:solidFill>
            </a:endParaRPr>
          </a:p>
          <a:p>
            <a:endParaRPr lang="en-US" dirty="0">
              <a:solidFill>
                <a:schemeClr val="tx1"/>
              </a:solidFill>
            </a:endParaRPr>
          </a:p>
        </p:txBody>
      </p:sp>
      <p:grpSp>
        <p:nvGrpSpPr>
          <p:cNvPr id="5" name="Group 959">
            <a:extLst>
              <a:ext uri="{FF2B5EF4-FFF2-40B4-BE49-F238E27FC236}">
                <a16:creationId xmlns:a16="http://schemas.microsoft.com/office/drawing/2014/main" xmlns="" id="{868B97E6-177F-435C-9956-6CBFAA22B22E}"/>
              </a:ext>
            </a:extLst>
          </p:cNvPr>
          <p:cNvGrpSpPr>
            <a:grpSpLocks/>
          </p:cNvGrpSpPr>
          <p:nvPr/>
        </p:nvGrpSpPr>
        <p:grpSpPr bwMode="auto">
          <a:xfrm>
            <a:off x="1438014" y="4136572"/>
            <a:ext cx="5290125" cy="2606336"/>
            <a:chOff x="540" y="5940"/>
            <a:chExt cx="9720" cy="6660"/>
          </a:xfrm>
        </p:grpSpPr>
        <p:sp>
          <p:nvSpPr>
            <p:cNvPr id="7" name="Line 929">
              <a:extLst>
                <a:ext uri="{FF2B5EF4-FFF2-40B4-BE49-F238E27FC236}">
                  <a16:creationId xmlns:a16="http://schemas.microsoft.com/office/drawing/2014/main" xmlns="" id="{60D93721-5F1A-4C8F-8843-70B4F2978B19}"/>
                </a:ext>
              </a:extLst>
            </p:cNvPr>
            <p:cNvSpPr>
              <a:spLocks noChangeShapeType="1"/>
            </p:cNvSpPr>
            <p:nvPr/>
          </p:nvSpPr>
          <p:spPr bwMode="auto">
            <a:xfrm>
              <a:off x="2160" y="6660"/>
              <a:ext cx="0" cy="432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8" name="Line 930">
              <a:extLst>
                <a:ext uri="{FF2B5EF4-FFF2-40B4-BE49-F238E27FC236}">
                  <a16:creationId xmlns:a16="http://schemas.microsoft.com/office/drawing/2014/main" xmlns="" id="{5997EE62-FB30-443C-B190-8AB65AAA7CE8}"/>
                </a:ext>
              </a:extLst>
            </p:cNvPr>
            <p:cNvSpPr>
              <a:spLocks noChangeShapeType="1"/>
            </p:cNvSpPr>
            <p:nvPr/>
          </p:nvSpPr>
          <p:spPr bwMode="auto">
            <a:xfrm flipH="1">
              <a:off x="2160" y="10980"/>
              <a:ext cx="774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9" name="Line 931">
              <a:extLst>
                <a:ext uri="{FF2B5EF4-FFF2-40B4-BE49-F238E27FC236}">
                  <a16:creationId xmlns:a16="http://schemas.microsoft.com/office/drawing/2014/main" xmlns="" id="{5019AE48-CE11-44CC-A048-659F40ED4A64}"/>
                </a:ext>
              </a:extLst>
            </p:cNvPr>
            <p:cNvSpPr>
              <a:spLocks noChangeShapeType="1"/>
            </p:cNvSpPr>
            <p:nvPr/>
          </p:nvSpPr>
          <p:spPr bwMode="auto">
            <a:xfrm>
              <a:off x="3780" y="7200"/>
              <a:ext cx="0" cy="378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0" name="Line 932">
              <a:extLst>
                <a:ext uri="{FF2B5EF4-FFF2-40B4-BE49-F238E27FC236}">
                  <a16:creationId xmlns:a16="http://schemas.microsoft.com/office/drawing/2014/main" xmlns="" id="{FB96302A-EA38-47F7-B8F4-3CA5638388FD}"/>
                </a:ext>
              </a:extLst>
            </p:cNvPr>
            <p:cNvSpPr>
              <a:spLocks noChangeShapeType="1"/>
            </p:cNvSpPr>
            <p:nvPr/>
          </p:nvSpPr>
          <p:spPr bwMode="auto">
            <a:xfrm flipH="1">
              <a:off x="2160" y="7200"/>
              <a:ext cx="162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1" name="Line 933">
              <a:extLst>
                <a:ext uri="{FF2B5EF4-FFF2-40B4-BE49-F238E27FC236}">
                  <a16:creationId xmlns:a16="http://schemas.microsoft.com/office/drawing/2014/main" xmlns="" id="{FF15B484-44E7-4250-BE17-E2D444833BA4}"/>
                </a:ext>
              </a:extLst>
            </p:cNvPr>
            <p:cNvSpPr>
              <a:spLocks noChangeShapeType="1"/>
            </p:cNvSpPr>
            <p:nvPr/>
          </p:nvSpPr>
          <p:spPr bwMode="auto">
            <a:xfrm flipH="1">
              <a:off x="2160" y="8025"/>
              <a:ext cx="270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2" name="Line 934">
              <a:extLst>
                <a:ext uri="{FF2B5EF4-FFF2-40B4-BE49-F238E27FC236}">
                  <a16:creationId xmlns:a16="http://schemas.microsoft.com/office/drawing/2014/main" xmlns="" id="{1C731BEE-D201-424C-A778-F31ED694CD4E}"/>
                </a:ext>
              </a:extLst>
            </p:cNvPr>
            <p:cNvSpPr>
              <a:spLocks noChangeShapeType="1"/>
            </p:cNvSpPr>
            <p:nvPr/>
          </p:nvSpPr>
          <p:spPr bwMode="auto">
            <a:xfrm>
              <a:off x="4860" y="8025"/>
              <a:ext cx="0" cy="2884"/>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3" name="Line 935">
              <a:extLst>
                <a:ext uri="{FF2B5EF4-FFF2-40B4-BE49-F238E27FC236}">
                  <a16:creationId xmlns:a16="http://schemas.microsoft.com/office/drawing/2014/main" xmlns="" id="{C1DE7FEB-291E-4F12-909E-10E5B56E53F5}"/>
                </a:ext>
              </a:extLst>
            </p:cNvPr>
            <p:cNvSpPr>
              <a:spLocks noChangeShapeType="1"/>
            </p:cNvSpPr>
            <p:nvPr/>
          </p:nvSpPr>
          <p:spPr bwMode="auto">
            <a:xfrm flipH="1">
              <a:off x="2160" y="8640"/>
              <a:ext cx="41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4" name="Line 936">
              <a:extLst>
                <a:ext uri="{FF2B5EF4-FFF2-40B4-BE49-F238E27FC236}">
                  <a16:creationId xmlns:a16="http://schemas.microsoft.com/office/drawing/2014/main" xmlns="" id="{86F0D0A4-2067-491F-A1F4-D1D190D612D4}"/>
                </a:ext>
              </a:extLst>
            </p:cNvPr>
            <p:cNvSpPr>
              <a:spLocks noChangeShapeType="1"/>
            </p:cNvSpPr>
            <p:nvPr/>
          </p:nvSpPr>
          <p:spPr bwMode="auto">
            <a:xfrm>
              <a:off x="6300" y="8640"/>
              <a:ext cx="0" cy="234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5" name="Line 937">
              <a:extLst>
                <a:ext uri="{FF2B5EF4-FFF2-40B4-BE49-F238E27FC236}">
                  <a16:creationId xmlns:a16="http://schemas.microsoft.com/office/drawing/2014/main" xmlns="" id="{5EF2E551-7F2C-4E7C-9152-AD94D8E7A1A1}"/>
                </a:ext>
              </a:extLst>
            </p:cNvPr>
            <p:cNvSpPr>
              <a:spLocks noChangeShapeType="1"/>
            </p:cNvSpPr>
            <p:nvPr/>
          </p:nvSpPr>
          <p:spPr bwMode="auto">
            <a:xfrm flipH="1">
              <a:off x="2160" y="9360"/>
              <a:ext cx="59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6" name="Line 938">
              <a:extLst>
                <a:ext uri="{FF2B5EF4-FFF2-40B4-BE49-F238E27FC236}">
                  <a16:creationId xmlns:a16="http://schemas.microsoft.com/office/drawing/2014/main" xmlns="" id="{77F21845-CBC1-44F2-B31E-90737B1AFFBD}"/>
                </a:ext>
              </a:extLst>
            </p:cNvPr>
            <p:cNvSpPr>
              <a:spLocks noChangeShapeType="1"/>
            </p:cNvSpPr>
            <p:nvPr/>
          </p:nvSpPr>
          <p:spPr bwMode="auto">
            <a:xfrm>
              <a:off x="8100" y="9360"/>
              <a:ext cx="0" cy="162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7" name="Rectangle 941">
              <a:extLst>
                <a:ext uri="{FF2B5EF4-FFF2-40B4-BE49-F238E27FC236}">
                  <a16:creationId xmlns:a16="http://schemas.microsoft.com/office/drawing/2014/main" xmlns="" id="{3DFCD51A-2D0C-4F23-92AB-F0B0C29526EE}"/>
                </a:ext>
              </a:extLst>
            </p:cNvPr>
            <p:cNvSpPr>
              <a:spLocks noChangeArrowheads="1"/>
            </p:cNvSpPr>
            <p:nvPr/>
          </p:nvSpPr>
          <p:spPr bwMode="auto">
            <a:xfrm>
              <a:off x="1324" y="6575"/>
              <a:ext cx="720" cy="352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endParaRPr kumimoji="0" lang="en-US" altLang="ar-EG" sz="1100" b="0" i="0" u="none" strike="noStrike" cap="none" normalizeH="0" baseline="0" dirty="0">
                <a:ln>
                  <a:noFill/>
                </a:ln>
                <a:solidFill>
                  <a:schemeClr val="tx1"/>
                </a:solidFill>
                <a:effectLst/>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8" name="Rectangle 942">
              <a:extLst>
                <a:ext uri="{FF2B5EF4-FFF2-40B4-BE49-F238E27FC236}">
                  <a16:creationId xmlns:a16="http://schemas.microsoft.com/office/drawing/2014/main" xmlns="" id="{D5AD8198-FB28-4782-B50F-65E3503E9E9D}"/>
                </a:ext>
              </a:extLst>
            </p:cNvPr>
            <p:cNvSpPr>
              <a:spLocks noChangeArrowheads="1"/>
            </p:cNvSpPr>
            <p:nvPr/>
          </p:nvSpPr>
          <p:spPr bwMode="auto">
            <a:xfrm>
              <a:off x="1997" y="11034"/>
              <a:ext cx="6355"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EG" altLang="ar-EG" sz="1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9" name="Rectangle 945">
              <a:extLst>
                <a:ext uri="{FF2B5EF4-FFF2-40B4-BE49-F238E27FC236}">
                  <a16:creationId xmlns:a16="http://schemas.microsoft.com/office/drawing/2014/main" xmlns="" id="{DEBC6517-E0AC-4C87-8880-BB2FF6A396AB}"/>
                </a:ext>
              </a:extLst>
            </p:cNvPr>
            <p:cNvSpPr>
              <a:spLocks noChangeArrowheads="1"/>
            </p:cNvSpPr>
            <p:nvPr/>
          </p:nvSpPr>
          <p:spPr bwMode="auto">
            <a:xfrm>
              <a:off x="8640" y="11160"/>
              <a:ext cx="126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الكمية</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0" name="Rectangle 946">
              <a:extLst>
                <a:ext uri="{FF2B5EF4-FFF2-40B4-BE49-F238E27FC236}">
                  <a16:creationId xmlns:a16="http://schemas.microsoft.com/office/drawing/2014/main" xmlns="" id="{33A5B5BC-F0B4-4425-93F9-84018A5FF08B}"/>
                </a:ext>
              </a:extLst>
            </p:cNvPr>
            <p:cNvSpPr>
              <a:spLocks noChangeArrowheads="1"/>
            </p:cNvSpPr>
            <p:nvPr/>
          </p:nvSpPr>
          <p:spPr bwMode="auto">
            <a:xfrm>
              <a:off x="540" y="5940"/>
              <a:ext cx="18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1" name="Rectangle 947">
              <a:extLst>
                <a:ext uri="{FF2B5EF4-FFF2-40B4-BE49-F238E27FC236}">
                  <a16:creationId xmlns:a16="http://schemas.microsoft.com/office/drawing/2014/main" xmlns="" id="{11B02101-3C8C-4F8E-8B0D-566F6EBF3291}"/>
                </a:ext>
              </a:extLst>
            </p:cNvPr>
            <p:cNvSpPr>
              <a:spLocks noChangeArrowheads="1"/>
            </p:cNvSpPr>
            <p:nvPr/>
          </p:nvSpPr>
          <p:spPr bwMode="auto">
            <a:xfrm>
              <a:off x="5220" y="11880"/>
              <a:ext cx="198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(1)</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2" name="Freeform 954">
              <a:extLst>
                <a:ext uri="{FF2B5EF4-FFF2-40B4-BE49-F238E27FC236}">
                  <a16:creationId xmlns:a16="http://schemas.microsoft.com/office/drawing/2014/main" xmlns="" id="{DBF778BC-BC29-4CE9-B3DF-0EEA17F1966B}"/>
                </a:ext>
              </a:extLst>
            </p:cNvPr>
            <p:cNvSpPr>
              <a:spLocks/>
            </p:cNvSpPr>
            <p:nvPr/>
          </p:nvSpPr>
          <p:spPr bwMode="auto">
            <a:xfrm>
              <a:off x="3279" y="6388"/>
              <a:ext cx="5901" cy="3152"/>
            </a:xfrm>
            <a:custGeom>
              <a:avLst/>
              <a:gdLst>
                <a:gd name="T0" fmla="*/ 0 w 10576"/>
                <a:gd name="T1" fmla="*/ 0 h 10946"/>
                <a:gd name="T2" fmla="*/ 681 w 10576"/>
                <a:gd name="T3" fmla="*/ 992 h 10946"/>
                <a:gd name="T4" fmla="*/ 1761 w 10576"/>
                <a:gd name="T5" fmla="*/ 1712 h 10946"/>
                <a:gd name="T6" fmla="*/ 3381 w 10576"/>
                <a:gd name="T7" fmla="*/ 2432 h 10946"/>
                <a:gd name="T8" fmla="*/ 5001 w 10576"/>
                <a:gd name="T9" fmla="*/ 2972 h 10946"/>
                <a:gd name="T10" fmla="*/ 5901 w 10576"/>
                <a:gd name="T11" fmla="*/ 3152 h 109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576" h="10946">
                  <a:moveTo>
                    <a:pt x="0" y="0"/>
                  </a:moveTo>
                  <a:cubicBezTo>
                    <a:pt x="108" y="833"/>
                    <a:pt x="695" y="2455"/>
                    <a:pt x="1221" y="3446"/>
                  </a:cubicBezTo>
                  <a:cubicBezTo>
                    <a:pt x="1747" y="4437"/>
                    <a:pt x="2350" y="5113"/>
                    <a:pt x="3157" y="5946"/>
                  </a:cubicBezTo>
                  <a:cubicBezTo>
                    <a:pt x="3963" y="6779"/>
                    <a:pt x="5092" y="7717"/>
                    <a:pt x="6060" y="8446"/>
                  </a:cubicBezTo>
                  <a:cubicBezTo>
                    <a:pt x="7028" y="9175"/>
                    <a:pt x="8210" y="9904"/>
                    <a:pt x="8963" y="10321"/>
                  </a:cubicBezTo>
                  <a:cubicBezTo>
                    <a:pt x="9716" y="10738"/>
                    <a:pt x="10307" y="10842"/>
                    <a:pt x="10576" y="10946"/>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3" name="Freeform 955">
              <a:extLst>
                <a:ext uri="{FF2B5EF4-FFF2-40B4-BE49-F238E27FC236}">
                  <a16:creationId xmlns:a16="http://schemas.microsoft.com/office/drawing/2014/main" xmlns="" id="{F3A7A2B6-C86B-4B75-9351-11EC9A980E47}"/>
                </a:ext>
              </a:extLst>
            </p:cNvPr>
            <p:cNvSpPr>
              <a:spLocks/>
            </p:cNvSpPr>
            <p:nvPr/>
          </p:nvSpPr>
          <p:spPr bwMode="auto">
            <a:xfrm>
              <a:off x="4003" y="6144"/>
              <a:ext cx="5357" cy="2856"/>
            </a:xfrm>
            <a:custGeom>
              <a:avLst/>
              <a:gdLst>
                <a:gd name="T0" fmla="*/ 0 w 10000"/>
                <a:gd name="T1" fmla="*/ 0 h 10000"/>
                <a:gd name="T2" fmla="*/ 1217 w 10000"/>
                <a:gd name="T3" fmla="*/ 1236 h 10000"/>
                <a:gd name="T4" fmla="*/ 2477 w 10000"/>
                <a:gd name="T5" fmla="*/ 1956 h 10000"/>
                <a:gd name="T6" fmla="*/ 5357 w 10000"/>
                <a:gd name="T7" fmla="*/ 2856 h 10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0" h="10000">
                  <a:moveTo>
                    <a:pt x="0" y="0"/>
                  </a:moveTo>
                  <a:cubicBezTo>
                    <a:pt x="544" y="1250"/>
                    <a:pt x="1501" y="3185"/>
                    <a:pt x="2271" y="4326"/>
                  </a:cubicBezTo>
                  <a:cubicBezTo>
                    <a:pt x="3041" y="5467"/>
                    <a:pt x="3336" y="5902"/>
                    <a:pt x="4624" y="6848"/>
                  </a:cubicBezTo>
                  <a:cubicBezTo>
                    <a:pt x="5911" y="7794"/>
                    <a:pt x="9104" y="9475"/>
                    <a:pt x="10000" y="100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4" name="Rectangle 956">
              <a:extLst>
                <a:ext uri="{FF2B5EF4-FFF2-40B4-BE49-F238E27FC236}">
                  <a16:creationId xmlns:a16="http://schemas.microsoft.com/office/drawing/2014/main" xmlns="" id="{E19A7062-29C0-4DDF-BB71-1D071F4FF22B}"/>
                </a:ext>
              </a:extLst>
            </p:cNvPr>
            <p:cNvSpPr>
              <a:spLocks noChangeArrowheads="1"/>
            </p:cNvSpPr>
            <p:nvPr/>
          </p:nvSpPr>
          <p:spPr bwMode="auto">
            <a:xfrm>
              <a:off x="9540" y="8820"/>
              <a:ext cx="720" cy="502"/>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EG" altLang="ar-EG" sz="1000" b="0" i="0" u="none" strike="noStrike" cap="none" normalizeH="0" baseline="0" dirty="0" smtClean="0">
                  <a:ln>
                    <a:noFill/>
                  </a:ln>
                  <a:solidFill>
                    <a:schemeClr val="tx1"/>
                  </a:solidFill>
                  <a:effectLst/>
                  <a:latin typeface="Arial" panose="020B0604020202020204" pitchFamily="34" charset="0"/>
                </a:rPr>
                <a:t>ط1</a:t>
              </a:r>
              <a:endParaRPr kumimoji="0" lang="en-US" altLang="ar-EG" sz="1000" b="0" i="0" u="none" strike="noStrike" cap="none" normalizeH="0" baseline="0" dirty="0">
                <a:ln>
                  <a:noFill/>
                </a:ln>
                <a:solidFill>
                  <a:schemeClr val="tx1"/>
                </a:solidFill>
                <a:effectLst/>
                <a:latin typeface="Arial" panose="020B0604020202020204" pitchFamily="34" charset="0"/>
              </a:endParaRPr>
            </a:p>
          </p:txBody>
        </p:sp>
        <p:sp>
          <p:nvSpPr>
            <p:cNvPr id="25" name="Rectangle 957">
              <a:extLst>
                <a:ext uri="{FF2B5EF4-FFF2-40B4-BE49-F238E27FC236}">
                  <a16:creationId xmlns:a16="http://schemas.microsoft.com/office/drawing/2014/main" xmlns="" id="{B9DA6DF3-2F95-4D98-89B4-16384570DFDC}"/>
                </a:ext>
              </a:extLst>
            </p:cNvPr>
            <p:cNvSpPr>
              <a:spLocks noChangeArrowheads="1"/>
            </p:cNvSpPr>
            <p:nvPr/>
          </p:nvSpPr>
          <p:spPr bwMode="auto">
            <a:xfrm>
              <a:off x="9360" y="954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EG" altLang="ar-EG" sz="12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ط</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26" name="Rectangle 958">
              <a:extLst>
                <a:ext uri="{FF2B5EF4-FFF2-40B4-BE49-F238E27FC236}">
                  <a16:creationId xmlns:a16="http://schemas.microsoft.com/office/drawing/2014/main" xmlns="" id="{BDB15E71-57C2-4DCF-870D-C5CB65FACB58}"/>
                </a:ext>
              </a:extLst>
            </p:cNvPr>
            <p:cNvSpPr>
              <a:spLocks noChangeArrowheads="1"/>
            </p:cNvSpPr>
            <p:nvPr/>
          </p:nvSpPr>
          <p:spPr bwMode="auto">
            <a:xfrm>
              <a:off x="9000" y="1026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ar-EG" sz="1100" b="0" i="0" u="none" strike="noStrike" cap="none" normalizeH="0" baseline="0" dirty="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xmlns="" val="2296046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48641"/>
            <a:ext cx="8596668" cy="5492722"/>
          </a:xfrm>
        </p:spPr>
        <p:txBody>
          <a:bodyPr/>
          <a:lstStyle/>
          <a:p>
            <a:r>
              <a:rPr lang="ar-EG" sz="2400" b="1" dirty="0" smtClean="0">
                <a:solidFill>
                  <a:schemeClr val="accent2"/>
                </a:solidFill>
              </a:rPr>
              <a:t>تابع العامل الثاني: </a:t>
            </a:r>
            <a:r>
              <a:rPr lang="ar-EG" sz="2400" b="1" dirty="0"/>
              <a:t>تغير طلب </a:t>
            </a:r>
            <a:r>
              <a:rPr lang="ar-EG" sz="2400" b="1" dirty="0" smtClean="0"/>
              <a:t>الأجانب </a:t>
            </a:r>
            <a:r>
              <a:rPr lang="ar-EG" sz="2400" b="1" dirty="0"/>
              <a:t>علي السلعة </a:t>
            </a:r>
            <a:endParaRPr lang="ar-EG" sz="2400" b="1" dirty="0" smtClean="0"/>
          </a:p>
          <a:p>
            <a:r>
              <a:rPr lang="ar-EG" sz="2000" b="1" dirty="0" smtClean="0">
                <a:solidFill>
                  <a:schemeClr val="tx1"/>
                </a:solidFill>
              </a:rPr>
              <a:t>أما إذا انخفض طلب العراقيين علي السلعة في مصر ( نتيجة تغير ذوق العراقيين في غير صالح السلعة مثلا أو انخفاض الدخل في العراق أو أيا من عوامل انخفاض الطلب علي السلعة ) </a:t>
            </a:r>
            <a:r>
              <a:rPr lang="ar-EG" sz="2000" dirty="0" smtClean="0">
                <a:solidFill>
                  <a:schemeClr val="tx1"/>
                </a:solidFill>
              </a:rPr>
              <a:t>يؤدي هذا إلي انخفاض الكمية التي يطلبها التاجر العراقي من السلعة، وبالتالي يطلب التاجر العراقي كمية أقل من الجنيهات المصرية ، أي يقل الطلب علي العملة الأجنبية وينتقل منحني الطلب علي العملة الأجنبية إلي اليسار (ط2)</a:t>
            </a:r>
          </a:p>
          <a:p>
            <a:endParaRPr lang="en-US" dirty="0" smtClean="0">
              <a:solidFill>
                <a:schemeClr val="tx1"/>
              </a:solidFill>
            </a:endParaRPr>
          </a:p>
          <a:p>
            <a:endParaRPr lang="en-US" dirty="0">
              <a:solidFill>
                <a:schemeClr val="tx1"/>
              </a:solidFill>
            </a:endParaRPr>
          </a:p>
          <a:p>
            <a:endParaRPr lang="en-US" dirty="0">
              <a:solidFill>
                <a:schemeClr val="tx1"/>
              </a:solidFill>
            </a:endParaRPr>
          </a:p>
        </p:txBody>
      </p:sp>
      <p:grpSp>
        <p:nvGrpSpPr>
          <p:cNvPr id="27" name="Group 238">
            <a:extLst>
              <a:ext uri="{FF2B5EF4-FFF2-40B4-BE49-F238E27FC236}">
                <a16:creationId xmlns:a16="http://schemas.microsoft.com/office/drawing/2014/main" xmlns="" id="{981C1658-9CCF-4F6E-B0AD-B58A9A412DAD}"/>
              </a:ext>
            </a:extLst>
          </p:cNvPr>
          <p:cNvGrpSpPr>
            <a:grpSpLocks/>
          </p:cNvGrpSpPr>
          <p:nvPr/>
        </p:nvGrpSpPr>
        <p:grpSpPr bwMode="auto">
          <a:xfrm>
            <a:off x="2604962" y="4027210"/>
            <a:ext cx="5290125" cy="2606336"/>
            <a:chOff x="0" y="0"/>
            <a:chExt cx="48218" cy="33784"/>
          </a:xfrm>
        </p:grpSpPr>
        <p:grpSp>
          <p:nvGrpSpPr>
            <p:cNvPr id="28" name="Group 959">
              <a:extLst>
                <a:ext uri="{FF2B5EF4-FFF2-40B4-BE49-F238E27FC236}">
                  <a16:creationId xmlns:a16="http://schemas.microsoft.com/office/drawing/2014/main" xmlns="" id="{868B97E6-177F-435C-9956-6CBFAA22B22E}"/>
                </a:ext>
              </a:extLst>
            </p:cNvPr>
            <p:cNvGrpSpPr>
              <a:grpSpLocks/>
            </p:cNvGrpSpPr>
            <p:nvPr/>
          </p:nvGrpSpPr>
          <p:grpSpPr bwMode="auto">
            <a:xfrm>
              <a:off x="0" y="0"/>
              <a:ext cx="48218" cy="33784"/>
              <a:chOff x="540" y="5940"/>
              <a:chExt cx="9720" cy="6660"/>
            </a:xfrm>
          </p:grpSpPr>
          <p:sp>
            <p:nvSpPr>
              <p:cNvPr id="30" name="Line 929">
                <a:extLst>
                  <a:ext uri="{FF2B5EF4-FFF2-40B4-BE49-F238E27FC236}">
                    <a16:creationId xmlns:a16="http://schemas.microsoft.com/office/drawing/2014/main" xmlns="" id="{60D93721-5F1A-4C8F-8843-70B4F2978B19}"/>
                  </a:ext>
                </a:extLst>
              </p:cNvPr>
              <p:cNvSpPr>
                <a:spLocks noChangeShapeType="1"/>
              </p:cNvSpPr>
              <p:nvPr/>
            </p:nvSpPr>
            <p:spPr bwMode="auto">
              <a:xfrm>
                <a:off x="2160" y="6660"/>
                <a:ext cx="0" cy="432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1" name="Line 930">
                <a:extLst>
                  <a:ext uri="{FF2B5EF4-FFF2-40B4-BE49-F238E27FC236}">
                    <a16:creationId xmlns:a16="http://schemas.microsoft.com/office/drawing/2014/main" xmlns="" id="{5997EE62-FB30-443C-B190-8AB65AAA7CE8}"/>
                  </a:ext>
                </a:extLst>
              </p:cNvPr>
              <p:cNvSpPr>
                <a:spLocks noChangeShapeType="1"/>
              </p:cNvSpPr>
              <p:nvPr/>
            </p:nvSpPr>
            <p:spPr bwMode="auto">
              <a:xfrm flipH="1">
                <a:off x="2160" y="10980"/>
                <a:ext cx="774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2" name="Line 931">
                <a:extLst>
                  <a:ext uri="{FF2B5EF4-FFF2-40B4-BE49-F238E27FC236}">
                    <a16:creationId xmlns:a16="http://schemas.microsoft.com/office/drawing/2014/main" xmlns="" id="{5019AE48-CE11-44CC-A048-659F40ED4A64}"/>
                  </a:ext>
                </a:extLst>
              </p:cNvPr>
              <p:cNvSpPr>
                <a:spLocks noChangeShapeType="1"/>
              </p:cNvSpPr>
              <p:nvPr/>
            </p:nvSpPr>
            <p:spPr bwMode="auto">
              <a:xfrm>
                <a:off x="3780" y="7200"/>
                <a:ext cx="0" cy="378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3" name="Line 932">
                <a:extLst>
                  <a:ext uri="{FF2B5EF4-FFF2-40B4-BE49-F238E27FC236}">
                    <a16:creationId xmlns:a16="http://schemas.microsoft.com/office/drawing/2014/main" xmlns="" id="{FB96302A-EA38-47F7-B8F4-3CA5638388FD}"/>
                  </a:ext>
                </a:extLst>
              </p:cNvPr>
              <p:cNvSpPr>
                <a:spLocks noChangeShapeType="1"/>
              </p:cNvSpPr>
              <p:nvPr/>
            </p:nvSpPr>
            <p:spPr bwMode="auto">
              <a:xfrm flipH="1">
                <a:off x="2160" y="7200"/>
                <a:ext cx="162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4" name="Line 933">
                <a:extLst>
                  <a:ext uri="{FF2B5EF4-FFF2-40B4-BE49-F238E27FC236}">
                    <a16:creationId xmlns:a16="http://schemas.microsoft.com/office/drawing/2014/main" xmlns="" id="{FF15B484-44E7-4250-BE17-E2D444833BA4}"/>
                  </a:ext>
                </a:extLst>
              </p:cNvPr>
              <p:cNvSpPr>
                <a:spLocks noChangeShapeType="1"/>
              </p:cNvSpPr>
              <p:nvPr/>
            </p:nvSpPr>
            <p:spPr bwMode="auto">
              <a:xfrm flipH="1">
                <a:off x="2160" y="8025"/>
                <a:ext cx="270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5" name="Line 934">
                <a:extLst>
                  <a:ext uri="{FF2B5EF4-FFF2-40B4-BE49-F238E27FC236}">
                    <a16:creationId xmlns:a16="http://schemas.microsoft.com/office/drawing/2014/main" xmlns="" id="{1C731BEE-D201-424C-A778-F31ED694CD4E}"/>
                  </a:ext>
                </a:extLst>
              </p:cNvPr>
              <p:cNvSpPr>
                <a:spLocks noChangeShapeType="1"/>
              </p:cNvSpPr>
              <p:nvPr/>
            </p:nvSpPr>
            <p:spPr bwMode="auto">
              <a:xfrm>
                <a:off x="4860" y="8025"/>
                <a:ext cx="0" cy="2884"/>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6" name="Line 935">
                <a:extLst>
                  <a:ext uri="{FF2B5EF4-FFF2-40B4-BE49-F238E27FC236}">
                    <a16:creationId xmlns:a16="http://schemas.microsoft.com/office/drawing/2014/main" xmlns="" id="{C1DE7FEB-291E-4F12-909E-10E5B56E53F5}"/>
                  </a:ext>
                </a:extLst>
              </p:cNvPr>
              <p:cNvSpPr>
                <a:spLocks noChangeShapeType="1"/>
              </p:cNvSpPr>
              <p:nvPr/>
            </p:nvSpPr>
            <p:spPr bwMode="auto">
              <a:xfrm flipH="1">
                <a:off x="2160" y="8640"/>
                <a:ext cx="41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7" name="Line 936">
                <a:extLst>
                  <a:ext uri="{FF2B5EF4-FFF2-40B4-BE49-F238E27FC236}">
                    <a16:creationId xmlns:a16="http://schemas.microsoft.com/office/drawing/2014/main" xmlns="" id="{86F0D0A4-2067-491F-A1F4-D1D190D612D4}"/>
                  </a:ext>
                </a:extLst>
              </p:cNvPr>
              <p:cNvSpPr>
                <a:spLocks noChangeShapeType="1"/>
              </p:cNvSpPr>
              <p:nvPr/>
            </p:nvSpPr>
            <p:spPr bwMode="auto">
              <a:xfrm>
                <a:off x="6300" y="8640"/>
                <a:ext cx="0" cy="234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8" name="Line 937">
                <a:extLst>
                  <a:ext uri="{FF2B5EF4-FFF2-40B4-BE49-F238E27FC236}">
                    <a16:creationId xmlns:a16="http://schemas.microsoft.com/office/drawing/2014/main" xmlns="" id="{5EF2E551-7F2C-4E7C-9152-AD94D8E7A1A1}"/>
                  </a:ext>
                </a:extLst>
              </p:cNvPr>
              <p:cNvSpPr>
                <a:spLocks noChangeShapeType="1"/>
              </p:cNvSpPr>
              <p:nvPr/>
            </p:nvSpPr>
            <p:spPr bwMode="auto">
              <a:xfrm flipH="1">
                <a:off x="2160" y="9360"/>
                <a:ext cx="594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9" name="Line 938">
                <a:extLst>
                  <a:ext uri="{FF2B5EF4-FFF2-40B4-BE49-F238E27FC236}">
                    <a16:creationId xmlns:a16="http://schemas.microsoft.com/office/drawing/2014/main" xmlns="" id="{77F21845-CBC1-44F2-B31E-90737B1AFFBD}"/>
                  </a:ext>
                </a:extLst>
              </p:cNvPr>
              <p:cNvSpPr>
                <a:spLocks noChangeShapeType="1"/>
              </p:cNvSpPr>
              <p:nvPr/>
            </p:nvSpPr>
            <p:spPr bwMode="auto">
              <a:xfrm>
                <a:off x="8100" y="9360"/>
                <a:ext cx="0" cy="162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40" name="Rectangle 941">
                <a:extLst>
                  <a:ext uri="{FF2B5EF4-FFF2-40B4-BE49-F238E27FC236}">
                    <a16:creationId xmlns:a16="http://schemas.microsoft.com/office/drawing/2014/main" xmlns="" id="{3DFCD51A-2D0C-4F23-92AB-F0B0C29526EE}"/>
                  </a:ext>
                </a:extLst>
              </p:cNvPr>
              <p:cNvSpPr>
                <a:spLocks noChangeArrowheads="1"/>
              </p:cNvSpPr>
              <p:nvPr/>
            </p:nvSpPr>
            <p:spPr bwMode="auto">
              <a:xfrm>
                <a:off x="1324" y="6575"/>
                <a:ext cx="720" cy="352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1" name="Rectangle 942">
                <a:extLst>
                  <a:ext uri="{FF2B5EF4-FFF2-40B4-BE49-F238E27FC236}">
                    <a16:creationId xmlns:a16="http://schemas.microsoft.com/office/drawing/2014/main" xmlns="" id="{D5AD8198-FB28-4782-B50F-65E3503E9E9D}"/>
                  </a:ext>
                </a:extLst>
              </p:cNvPr>
              <p:cNvSpPr>
                <a:spLocks noChangeArrowheads="1"/>
              </p:cNvSpPr>
              <p:nvPr/>
            </p:nvSpPr>
            <p:spPr bwMode="auto">
              <a:xfrm>
                <a:off x="1997" y="11034"/>
                <a:ext cx="6355"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2" name="Rectangle 945">
                <a:extLst>
                  <a:ext uri="{FF2B5EF4-FFF2-40B4-BE49-F238E27FC236}">
                    <a16:creationId xmlns:a16="http://schemas.microsoft.com/office/drawing/2014/main" xmlns="" id="{DEBC6517-E0AC-4C87-8880-BB2FF6A396AB}"/>
                  </a:ext>
                </a:extLst>
              </p:cNvPr>
              <p:cNvSpPr>
                <a:spLocks noChangeArrowheads="1"/>
              </p:cNvSpPr>
              <p:nvPr/>
            </p:nvSpPr>
            <p:spPr bwMode="auto">
              <a:xfrm>
                <a:off x="8640" y="11160"/>
                <a:ext cx="126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الكمية</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43" name="Rectangle 946">
                <a:extLst>
                  <a:ext uri="{FF2B5EF4-FFF2-40B4-BE49-F238E27FC236}">
                    <a16:creationId xmlns:a16="http://schemas.microsoft.com/office/drawing/2014/main" xmlns="" id="{33A5B5BC-F0B4-4425-93F9-84018A5FF08B}"/>
                  </a:ext>
                </a:extLst>
              </p:cNvPr>
              <p:cNvSpPr>
                <a:spLocks noChangeArrowheads="1"/>
              </p:cNvSpPr>
              <p:nvPr/>
            </p:nvSpPr>
            <p:spPr bwMode="auto">
              <a:xfrm>
                <a:off x="540" y="5940"/>
                <a:ext cx="18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44" name="Rectangle 947">
                <a:extLst>
                  <a:ext uri="{FF2B5EF4-FFF2-40B4-BE49-F238E27FC236}">
                    <a16:creationId xmlns:a16="http://schemas.microsoft.com/office/drawing/2014/main" xmlns="" id="{11B02101-3C8C-4F8E-8B0D-566F6EBF3291}"/>
                  </a:ext>
                </a:extLst>
              </p:cNvPr>
              <p:cNvSpPr>
                <a:spLocks noChangeArrowheads="1"/>
              </p:cNvSpPr>
              <p:nvPr/>
            </p:nvSpPr>
            <p:spPr bwMode="auto">
              <a:xfrm>
                <a:off x="5220" y="11880"/>
                <a:ext cx="1980" cy="72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(1)</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5" name="Freeform 954">
                <a:extLst>
                  <a:ext uri="{FF2B5EF4-FFF2-40B4-BE49-F238E27FC236}">
                    <a16:creationId xmlns:a16="http://schemas.microsoft.com/office/drawing/2014/main" xmlns="" id="{DBF778BC-BC29-4CE9-B3DF-0EEA17F1966B}"/>
                  </a:ext>
                </a:extLst>
              </p:cNvPr>
              <p:cNvSpPr>
                <a:spLocks/>
              </p:cNvSpPr>
              <p:nvPr/>
            </p:nvSpPr>
            <p:spPr bwMode="auto">
              <a:xfrm>
                <a:off x="3279" y="6388"/>
                <a:ext cx="5901" cy="3152"/>
              </a:xfrm>
              <a:custGeom>
                <a:avLst/>
                <a:gdLst>
                  <a:gd name="T0" fmla="*/ 0 w 10576"/>
                  <a:gd name="T1" fmla="*/ 0 h 10946"/>
                  <a:gd name="T2" fmla="*/ 681 w 10576"/>
                  <a:gd name="T3" fmla="*/ 992 h 10946"/>
                  <a:gd name="T4" fmla="*/ 1761 w 10576"/>
                  <a:gd name="T5" fmla="*/ 1712 h 10946"/>
                  <a:gd name="T6" fmla="*/ 3381 w 10576"/>
                  <a:gd name="T7" fmla="*/ 2432 h 10946"/>
                  <a:gd name="T8" fmla="*/ 5001 w 10576"/>
                  <a:gd name="T9" fmla="*/ 2972 h 10946"/>
                  <a:gd name="T10" fmla="*/ 5901 w 10576"/>
                  <a:gd name="T11" fmla="*/ 3152 h 109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576" h="10946">
                    <a:moveTo>
                      <a:pt x="0" y="0"/>
                    </a:moveTo>
                    <a:cubicBezTo>
                      <a:pt x="108" y="833"/>
                      <a:pt x="695" y="2455"/>
                      <a:pt x="1221" y="3446"/>
                    </a:cubicBezTo>
                    <a:cubicBezTo>
                      <a:pt x="1747" y="4437"/>
                      <a:pt x="2350" y="5113"/>
                      <a:pt x="3157" y="5946"/>
                    </a:cubicBezTo>
                    <a:cubicBezTo>
                      <a:pt x="3963" y="6779"/>
                      <a:pt x="5092" y="7717"/>
                      <a:pt x="6060" y="8446"/>
                    </a:cubicBezTo>
                    <a:cubicBezTo>
                      <a:pt x="7028" y="9175"/>
                      <a:pt x="8210" y="9904"/>
                      <a:pt x="8963" y="10321"/>
                    </a:cubicBezTo>
                    <a:cubicBezTo>
                      <a:pt x="9716" y="10738"/>
                      <a:pt x="10307" y="10842"/>
                      <a:pt x="10576" y="10946"/>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46" name="Rectangle 956">
                <a:extLst>
                  <a:ext uri="{FF2B5EF4-FFF2-40B4-BE49-F238E27FC236}">
                    <a16:creationId xmlns:a16="http://schemas.microsoft.com/office/drawing/2014/main" xmlns="" id="{E19A7062-29C0-4DDF-BB71-1D071F4FF22B}"/>
                  </a:ext>
                </a:extLst>
              </p:cNvPr>
              <p:cNvSpPr>
                <a:spLocks noChangeArrowheads="1"/>
              </p:cNvSpPr>
              <p:nvPr/>
            </p:nvSpPr>
            <p:spPr bwMode="auto">
              <a:xfrm>
                <a:off x="9540" y="8820"/>
                <a:ext cx="720" cy="502"/>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ar-EG" sz="1000" b="0" i="0" u="none" strike="noStrike" cap="none" normalizeH="0" baseline="0" dirty="0">
                  <a:ln>
                    <a:noFill/>
                  </a:ln>
                  <a:solidFill>
                    <a:schemeClr val="tx1"/>
                  </a:solidFill>
                  <a:effectLst/>
                  <a:latin typeface="Arial" panose="020B0604020202020204" pitchFamily="34" charset="0"/>
                </a:endParaRPr>
              </a:p>
            </p:txBody>
          </p:sp>
          <p:sp>
            <p:nvSpPr>
              <p:cNvPr id="47" name="Rectangle 957">
                <a:extLst>
                  <a:ext uri="{FF2B5EF4-FFF2-40B4-BE49-F238E27FC236}">
                    <a16:creationId xmlns:a16="http://schemas.microsoft.com/office/drawing/2014/main" xmlns="" id="{B9DA6DF3-2F95-4D98-89B4-16384570DFDC}"/>
                  </a:ext>
                </a:extLst>
              </p:cNvPr>
              <p:cNvSpPr>
                <a:spLocks noChangeArrowheads="1"/>
              </p:cNvSpPr>
              <p:nvPr/>
            </p:nvSpPr>
            <p:spPr bwMode="auto">
              <a:xfrm>
                <a:off x="9360" y="954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EG" altLang="ar-EG" sz="12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ط</a:t>
                </a:r>
                <a:endParaRPr kumimoji="0" lang="en-US" altLang="ar-EG" sz="1800" b="0" i="0" u="none" strike="noStrike" cap="none" normalizeH="0" baseline="0">
                  <a:ln>
                    <a:noFill/>
                  </a:ln>
                  <a:solidFill>
                    <a:schemeClr val="tx1"/>
                  </a:solidFill>
                  <a:effectLst/>
                  <a:latin typeface="Arial" panose="020B0604020202020204" pitchFamily="34" charset="0"/>
                </a:endParaRPr>
              </a:p>
            </p:txBody>
          </p:sp>
          <p:sp>
            <p:nvSpPr>
              <p:cNvPr id="48" name="Rectangle 958">
                <a:extLst>
                  <a:ext uri="{FF2B5EF4-FFF2-40B4-BE49-F238E27FC236}">
                    <a16:creationId xmlns:a16="http://schemas.microsoft.com/office/drawing/2014/main" xmlns="" id="{BDB15E71-57C2-4DCF-870D-C5CB65FACB58}"/>
                  </a:ext>
                </a:extLst>
              </p:cNvPr>
              <p:cNvSpPr>
                <a:spLocks noChangeArrowheads="1"/>
              </p:cNvSpPr>
              <p:nvPr/>
            </p:nvSpPr>
            <p:spPr bwMode="auto">
              <a:xfrm>
                <a:off x="9000" y="10260"/>
                <a:ext cx="72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ar-EG" altLang="ar-EG" sz="1100" dirty="0" smtClean="0">
                    <a:latin typeface="Arial" panose="020B0604020202020204" pitchFamily="34" charset="0"/>
                  </a:rPr>
                  <a:t>ط2</a:t>
                </a:r>
                <a:endParaRPr kumimoji="0" lang="en-US" altLang="ar-EG" sz="1100" b="0" i="0" u="none" strike="noStrike" cap="none" normalizeH="0" baseline="0" dirty="0">
                  <a:ln>
                    <a:noFill/>
                  </a:ln>
                  <a:solidFill>
                    <a:schemeClr val="tx1"/>
                  </a:solidFill>
                  <a:effectLst/>
                  <a:latin typeface="Arial" panose="020B0604020202020204" pitchFamily="34" charset="0"/>
                </a:endParaRPr>
              </a:p>
            </p:txBody>
          </p:sp>
        </p:grpSp>
        <p:sp>
          <p:nvSpPr>
            <p:cNvPr id="29" name="Freeform 954">
              <a:extLst>
                <a:ext uri="{FF2B5EF4-FFF2-40B4-BE49-F238E27FC236}">
                  <a16:creationId xmlns:a16="http://schemas.microsoft.com/office/drawing/2014/main" xmlns="" id="{23161C5F-8190-4C4F-813B-DD96BA47AF53}"/>
                </a:ext>
              </a:extLst>
            </p:cNvPr>
            <p:cNvSpPr>
              <a:spLocks/>
            </p:cNvSpPr>
            <p:nvPr/>
          </p:nvSpPr>
          <p:spPr bwMode="auto">
            <a:xfrm>
              <a:off x="11802" y="4146"/>
              <a:ext cx="30012" cy="16944"/>
            </a:xfrm>
            <a:custGeom>
              <a:avLst/>
              <a:gdLst>
                <a:gd name="T0" fmla="*/ 0 w 10681"/>
                <a:gd name="T1" fmla="*/ 0 h 11039"/>
                <a:gd name="T2" fmla="*/ 372587 w 10681"/>
                <a:gd name="T3" fmla="*/ 543211 h 11039"/>
                <a:gd name="T4" fmla="*/ 916576 w 10681"/>
                <a:gd name="T5" fmla="*/ 926943 h 11039"/>
                <a:gd name="T6" fmla="*/ 1732278 w 10681"/>
                <a:gd name="T7" fmla="*/ 1310675 h 11039"/>
                <a:gd name="T8" fmla="*/ 2547981 w 10681"/>
                <a:gd name="T9" fmla="*/ 1598474 h 11039"/>
                <a:gd name="T10" fmla="*/ 3001211 w 10681"/>
                <a:gd name="T11" fmla="*/ 1694407 h 110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681" h="11039">
                  <a:moveTo>
                    <a:pt x="0" y="0"/>
                  </a:moveTo>
                  <a:cubicBezTo>
                    <a:pt x="108" y="833"/>
                    <a:pt x="782" y="2533"/>
                    <a:pt x="1326" y="3539"/>
                  </a:cubicBezTo>
                  <a:cubicBezTo>
                    <a:pt x="1870" y="4545"/>
                    <a:pt x="2455" y="5206"/>
                    <a:pt x="3262" y="6039"/>
                  </a:cubicBezTo>
                  <a:cubicBezTo>
                    <a:pt x="4068" y="6872"/>
                    <a:pt x="5197" y="7810"/>
                    <a:pt x="6165" y="8539"/>
                  </a:cubicBezTo>
                  <a:cubicBezTo>
                    <a:pt x="7133" y="9268"/>
                    <a:pt x="8315" y="9997"/>
                    <a:pt x="9068" y="10414"/>
                  </a:cubicBezTo>
                  <a:cubicBezTo>
                    <a:pt x="9821" y="10831"/>
                    <a:pt x="10412" y="10935"/>
                    <a:pt x="10681" y="11039"/>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grpSp>
    </p:spTree>
    <p:extLst>
      <p:ext uri="{BB962C8B-B14F-4D97-AF65-F5344CB8AC3E}">
        <p14:creationId xmlns:p14="http://schemas.microsoft.com/office/powerpoint/2010/main" xmlns="" val="3023695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957" y="269965"/>
            <a:ext cx="8596668" cy="801189"/>
          </a:xfrm>
        </p:spPr>
        <p:txBody>
          <a:bodyPr>
            <a:normAutofit fontScale="90000"/>
          </a:bodyPr>
          <a:lstStyle/>
          <a:p>
            <a:pPr algn="r"/>
            <a:r>
              <a:rPr lang="ar-EG" b="1" u="sng" dirty="0"/>
              <a:t>ثانيا : عرض العملة الأجنبية: </a:t>
            </a:r>
            <a:r>
              <a:rPr lang="ar-EG" dirty="0"/>
              <a:t/>
            </a:r>
            <a:br>
              <a:rPr lang="ar-EG" dirty="0"/>
            </a:br>
            <a:endParaRPr lang="en-US" dirty="0"/>
          </a:p>
        </p:txBody>
      </p:sp>
      <p:sp>
        <p:nvSpPr>
          <p:cNvPr id="3" name="Content Placeholder 2"/>
          <p:cNvSpPr>
            <a:spLocks noGrp="1"/>
          </p:cNvSpPr>
          <p:nvPr>
            <p:ph idx="1"/>
          </p:nvPr>
        </p:nvSpPr>
        <p:spPr>
          <a:xfrm>
            <a:off x="677334" y="984069"/>
            <a:ext cx="8596668" cy="5057293"/>
          </a:xfrm>
        </p:spPr>
        <p:txBody>
          <a:bodyPr/>
          <a:lstStyle/>
          <a:p>
            <a:r>
              <a:rPr lang="ar-EG" sz="2400" dirty="0" smtClean="0"/>
              <a:t>المقصود بعرض عملة ما هو الطلب علي عملة دولة أخري.</a:t>
            </a:r>
          </a:p>
          <a:p>
            <a:r>
              <a:rPr lang="ar-EG" sz="2400" dirty="0"/>
              <a:t>مثلا فالمصري حين يعرض جنيهات مصرية فإنه يعرضها طلباً لكمية معينة من </a:t>
            </a:r>
            <a:r>
              <a:rPr lang="ar-EG" sz="2400" dirty="0" smtClean="0"/>
              <a:t>الدينارات العراقية ، أي أن عرض الجنيه يعني في ذات الوقت الطلب علي الدينارات</a:t>
            </a:r>
          </a:p>
          <a:p>
            <a:r>
              <a:rPr lang="ar-EG" sz="2400" dirty="0" smtClean="0"/>
              <a:t>وإذا أراد التاجر العراقي أن يشتري ( يطلب) جنيهات مصرية فهو يعرض في ذات الوقت دينارات عراقية، أي أن الطلب علي الجنيه يعني عرض الدينارات</a:t>
            </a:r>
          </a:p>
          <a:p>
            <a:pPr marL="0" indent="0">
              <a:buNone/>
            </a:pPr>
            <a:endParaRPr lang="en-US" dirty="0"/>
          </a:p>
        </p:txBody>
      </p:sp>
    </p:spTree>
    <p:extLst>
      <p:ext uri="{BB962C8B-B14F-4D97-AF65-F5344CB8AC3E}">
        <p14:creationId xmlns:p14="http://schemas.microsoft.com/office/powerpoint/2010/main" xmlns="" val="1163042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8A320002-7F0A-43D0-8940-0F6E2CBDCDB6}"/>
              </a:ext>
            </a:extLst>
          </p:cNvPr>
          <p:cNvSpPr/>
          <p:nvPr/>
        </p:nvSpPr>
        <p:spPr>
          <a:xfrm>
            <a:off x="452846" y="84416"/>
            <a:ext cx="9013371" cy="5392245"/>
          </a:xfrm>
          <a:prstGeom prst="rect">
            <a:avLst/>
          </a:prstGeom>
        </p:spPr>
        <p:txBody>
          <a:bodyPr wrap="square">
            <a:spAutoFit/>
          </a:bodyPr>
          <a:lstStyle/>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ولكي نفهم عرض العملة الأجنبية ، </a:t>
            </a:r>
            <a:r>
              <a:rPr lang="ar-EG" sz="2400" dirty="0">
                <a:latin typeface="Simplified Arabic" panose="02020603050405020304" pitchFamily="18" charset="-78"/>
                <a:ea typeface="Calibri" panose="020F0502020204030204" pitchFamily="34" charset="0"/>
                <a:cs typeface="Akhbar MT"/>
              </a:rPr>
              <a:t>فإننا نسوق المثال التالي</a:t>
            </a:r>
            <a:r>
              <a:rPr lang="ar-EG" sz="2400" dirty="0" smtClean="0">
                <a:latin typeface="Simplified Arabic" panose="02020603050405020304" pitchFamily="18" charset="-78"/>
                <a:ea typeface="Calibri" panose="020F0502020204030204" pitchFamily="34" charset="0"/>
                <a:cs typeface="Akhbar MT"/>
              </a:rPr>
              <a:t>: نفترض أننا سندرس طلب التجار المصريين علي الدينار العراقي من أجل شراء سلعة معينة من العراق ( في المثال الدينار العراقي هو العملة المحلية والجنيه المصري هو العملة الأجنبية)</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نفترض ان </a:t>
            </a:r>
            <a:r>
              <a:rPr lang="ar-EG" sz="2400" b="1" dirty="0" smtClean="0">
                <a:latin typeface="Simplified Arabic" panose="02020603050405020304" pitchFamily="18" charset="-78"/>
                <a:ea typeface="Calibri" panose="020F0502020204030204" pitchFamily="34" charset="0"/>
                <a:cs typeface="Akhbar MT"/>
              </a:rPr>
              <a:t>الدينار العراقي = 20 جنيه مصري</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ونفترض أن سعرالسلعة التي يريد التاجر المصري أن يشتريها من العراق= 5 دينار، ويريد أن يشتري 10 وحدات من السلعة، إذن يحتاج التاجر المصري 50 دينار لشراء الكمية من السلعة.</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 سعر الصادرات بالجنيه=20* 50 = 1000 جنيه مصري</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أي يحتاج التاجر المصري 1000 جنيه مصري ليحولهم إلي 50 دينار</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حتي يتمكن من شراء الكمية التي يريدها من السلعة من العراق</a:t>
            </a:r>
          </a:p>
          <a:p>
            <a:pPr algn="just" rtl="1">
              <a:lnSpc>
                <a:spcPct val="115000"/>
              </a:lnSpc>
              <a:spcAft>
                <a:spcPts val="1000"/>
              </a:spcAft>
            </a:pP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305739750"/>
              </p:ext>
            </p:extLst>
          </p:nvPr>
        </p:nvGraphicFramePr>
        <p:xfrm>
          <a:off x="452846" y="4789713"/>
          <a:ext cx="2386148" cy="1598831"/>
        </p:xfrm>
        <a:graphic>
          <a:graphicData uri="http://schemas.openxmlformats.org/drawingml/2006/table">
            <a:tbl>
              <a:tblPr firstRow="1" bandRow="1">
                <a:tableStyleId>{5C22544A-7EE6-4342-B048-85BDC9FD1C3A}</a:tableStyleId>
              </a:tblPr>
              <a:tblGrid>
                <a:gridCol w="1193074">
                  <a:extLst>
                    <a:ext uri="{9D8B030D-6E8A-4147-A177-3AD203B41FA5}">
                      <a16:colId xmlns:a16="http://schemas.microsoft.com/office/drawing/2014/main" xmlns="" val="514259659"/>
                    </a:ext>
                  </a:extLst>
                </a:gridCol>
                <a:gridCol w="1193074">
                  <a:extLst>
                    <a:ext uri="{9D8B030D-6E8A-4147-A177-3AD203B41FA5}">
                      <a16:colId xmlns:a16="http://schemas.microsoft.com/office/drawing/2014/main" xmlns="" val="248646043"/>
                    </a:ext>
                  </a:extLst>
                </a:gridCol>
              </a:tblGrid>
              <a:tr h="574767">
                <a:tc>
                  <a:txBody>
                    <a:bodyPr/>
                    <a:lstStyle/>
                    <a:p>
                      <a:pPr algn="ctr"/>
                      <a:r>
                        <a:rPr lang="ar-EG" dirty="0" smtClean="0"/>
                        <a:t>الجنيه</a:t>
                      </a:r>
                      <a:endParaRPr lang="en-US" dirty="0"/>
                    </a:p>
                  </a:txBody>
                  <a:tcPr/>
                </a:tc>
                <a:tc>
                  <a:txBody>
                    <a:bodyPr/>
                    <a:lstStyle/>
                    <a:p>
                      <a:pPr algn="ctr"/>
                      <a:r>
                        <a:rPr lang="ar-EG" dirty="0" smtClean="0"/>
                        <a:t>الدينار</a:t>
                      </a:r>
                      <a:endParaRPr lang="en-US" dirty="0"/>
                    </a:p>
                  </a:txBody>
                  <a:tcPr/>
                </a:tc>
                <a:extLst>
                  <a:ext uri="{0D108BD9-81ED-4DB2-BD59-A6C34878D82A}">
                    <a16:rowId xmlns:a16="http://schemas.microsoft.com/office/drawing/2014/main" xmlns="" val="210607837"/>
                  </a:ext>
                </a:extLst>
              </a:tr>
              <a:tr h="512032">
                <a:tc>
                  <a:txBody>
                    <a:bodyPr/>
                    <a:lstStyle/>
                    <a:p>
                      <a:pPr algn="ctr"/>
                      <a:r>
                        <a:rPr lang="ar-EG" dirty="0" smtClean="0"/>
                        <a:t>20</a:t>
                      </a:r>
                      <a:endParaRPr lang="en-US" dirty="0"/>
                    </a:p>
                  </a:txBody>
                  <a:tcPr/>
                </a:tc>
                <a:tc>
                  <a:txBody>
                    <a:bodyPr/>
                    <a:lstStyle/>
                    <a:p>
                      <a:pPr algn="ctr"/>
                      <a:r>
                        <a:rPr lang="ar-EG" dirty="0" smtClean="0"/>
                        <a:t>1</a:t>
                      </a:r>
                      <a:endParaRPr lang="en-US" dirty="0"/>
                    </a:p>
                  </a:txBody>
                  <a:tcPr/>
                </a:tc>
                <a:extLst>
                  <a:ext uri="{0D108BD9-81ED-4DB2-BD59-A6C34878D82A}">
                    <a16:rowId xmlns:a16="http://schemas.microsoft.com/office/drawing/2014/main" xmlns="" val="1437189547"/>
                  </a:ext>
                </a:extLst>
              </a:tr>
              <a:tr h="512032">
                <a:tc>
                  <a:txBody>
                    <a:bodyPr/>
                    <a:lstStyle/>
                    <a:p>
                      <a:pPr algn="ctr"/>
                      <a:r>
                        <a:rPr lang="en-US" dirty="0" smtClean="0"/>
                        <a:t>?</a:t>
                      </a:r>
                      <a:endParaRPr lang="en-US" dirty="0"/>
                    </a:p>
                  </a:txBody>
                  <a:tcPr/>
                </a:tc>
                <a:tc>
                  <a:txBody>
                    <a:bodyPr/>
                    <a:lstStyle/>
                    <a:p>
                      <a:pPr algn="ctr"/>
                      <a:r>
                        <a:rPr lang="ar-EG" dirty="0" smtClean="0"/>
                        <a:t>50</a:t>
                      </a:r>
                      <a:endParaRPr lang="en-US" dirty="0"/>
                    </a:p>
                  </a:txBody>
                  <a:tcPr/>
                </a:tc>
                <a:extLst>
                  <a:ext uri="{0D108BD9-81ED-4DB2-BD59-A6C34878D82A}">
                    <a16:rowId xmlns:a16="http://schemas.microsoft.com/office/drawing/2014/main" xmlns="" val="1993068099"/>
                  </a:ext>
                </a:extLst>
              </a:tr>
            </a:tbl>
          </a:graphicData>
        </a:graphic>
      </p:graphicFrame>
    </p:spTree>
    <p:extLst>
      <p:ext uri="{BB962C8B-B14F-4D97-AF65-F5344CB8AC3E}">
        <p14:creationId xmlns:p14="http://schemas.microsoft.com/office/powerpoint/2010/main" xmlns="" val="13596962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8A320002-7F0A-43D0-8940-0F6E2CBDCDB6}"/>
              </a:ext>
            </a:extLst>
          </p:cNvPr>
          <p:cNvSpPr/>
          <p:nvPr/>
        </p:nvSpPr>
        <p:spPr>
          <a:xfrm>
            <a:off x="452846" y="84416"/>
            <a:ext cx="9013371" cy="7475893"/>
          </a:xfrm>
          <a:prstGeom prst="rect">
            <a:avLst/>
          </a:prstGeom>
        </p:spPr>
        <p:txBody>
          <a:bodyPr wrap="square">
            <a:spAutoFit/>
          </a:bodyPr>
          <a:lstStyle/>
          <a:p>
            <a:pPr marL="342900" indent="-342900" algn="just" rtl="1">
              <a:lnSpc>
                <a:spcPct val="115000"/>
              </a:lnSpc>
              <a:spcAft>
                <a:spcPts val="1000"/>
              </a:spcAft>
              <a:buFont typeface="Arial" panose="020B0604020202020204" pitchFamily="34" charset="0"/>
              <a:buChar char="•"/>
            </a:pPr>
            <a:r>
              <a:rPr lang="ar-EG" sz="2400" dirty="0" smtClean="0">
                <a:latin typeface="Simplified Arabic" panose="02020603050405020304" pitchFamily="18" charset="-78"/>
                <a:ea typeface="Calibri" panose="020F0502020204030204" pitchFamily="34" charset="0"/>
                <a:cs typeface="Akhbar MT"/>
              </a:rPr>
              <a:t>بافتراض ارتفاع سعر الجنيه ( أي انخفاض سعر الدينار)</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     فأصبح </a:t>
            </a:r>
            <a:r>
              <a:rPr lang="ar-EG" sz="2400" b="1" dirty="0" smtClean="0">
                <a:latin typeface="Simplified Arabic" panose="02020603050405020304" pitchFamily="18" charset="-78"/>
                <a:ea typeface="Calibri" panose="020F0502020204030204" pitchFamily="34" charset="0"/>
                <a:cs typeface="Akhbar MT"/>
              </a:rPr>
              <a:t>الدينار العراقي = 10 جنيه مصري</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ويريد التاجر المصري شراء نفس الكمية (10 وحدات) من نفس السلعة التي مازال سعرها كما هو في العراق =5 دينار، وبالتالي مازال التاجر المصري يحتاج 50 دينار لإتمام عملية الشراء من العراق، ولكن مع تغير سعر الصرف فإن:</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 سعر الصادرات العراقية بالجنيه =50*10 = 500 جنيه مصري</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أي يحتاج التاجر المصري الآن 500 جنيه فقط ليحولهم إلي 50 دينار حتي يتمكن من شراء نفس الكمية التي يريدها من السلعة من العراق، بدلا من 1000 جنيه في الحالة السابقة، أي ما حدث كأن سعر السلعة في العراق انخفض بالنسبة للتاجر المصري بعد أن حول ثمنها إلي الجنيه.</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ويترتب علي ذلك زيادة طلب التاجر المصري علي السلعة العراقية، </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فيقوم بشراء 12 وحدة بدلا من 10 وحدات.( هناك علاقة عكسية بين</a:t>
            </a:r>
          </a:p>
          <a:p>
            <a:pPr algn="just" rtl="1">
              <a:lnSpc>
                <a:spcPct val="115000"/>
              </a:lnSpc>
              <a:spcAft>
                <a:spcPts val="1000"/>
              </a:spcAft>
            </a:pPr>
            <a:r>
              <a:rPr lang="ar-EG" sz="2400" dirty="0" smtClean="0">
                <a:latin typeface="Simplified Arabic" panose="02020603050405020304" pitchFamily="18" charset="-78"/>
                <a:ea typeface="Calibri" panose="020F0502020204030204" pitchFamily="34" charset="0"/>
                <a:cs typeface="Akhbar MT"/>
              </a:rPr>
              <a:t> الكمية المطلوبة من السلعة وسعرها وفقا لقانون الطلب )</a:t>
            </a:r>
          </a:p>
          <a:p>
            <a:pPr algn="just" rtl="1">
              <a:lnSpc>
                <a:spcPct val="115000"/>
              </a:lnSpc>
              <a:spcAft>
                <a:spcPts val="1000"/>
              </a:spcAft>
            </a:pPr>
            <a:endParaRPr lang="ar-EG" sz="2400" dirty="0" smtClean="0">
              <a:latin typeface="Simplified Arabic" panose="02020603050405020304" pitchFamily="18" charset="-78"/>
              <a:ea typeface="Calibri" panose="020F0502020204030204" pitchFamily="34" charset="0"/>
              <a:cs typeface="Akhbar MT"/>
            </a:endParaRPr>
          </a:p>
          <a:p>
            <a:pPr algn="just" rtl="1">
              <a:lnSpc>
                <a:spcPct val="115000"/>
              </a:lnSpc>
              <a:spcAft>
                <a:spcPts val="1000"/>
              </a:spcAft>
            </a:pPr>
            <a:endPar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934048820"/>
              </p:ext>
            </p:extLst>
          </p:nvPr>
        </p:nvGraphicFramePr>
        <p:xfrm>
          <a:off x="322215" y="4476206"/>
          <a:ext cx="2272938" cy="1243623"/>
        </p:xfrm>
        <a:graphic>
          <a:graphicData uri="http://schemas.openxmlformats.org/drawingml/2006/table">
            <a:tbl>
              <a:tblPr firstRow="1" bandRow="1">
                <a:tableStyleId>{5C22544A-7EE6-4342-B048-85BDC9FD1C3A}</a:tableStyleId>
              </a:tblPr>
              <a:tblGrid>
                <a:gridCol w="1088573">
                  <a:extLst>
                    <a:ext uri="{9D8B030D-6E8A-4147-A177-3AD203B41FA5}">
                      <a16:colId xmlns:a16="http://schemas.microsoft.com/office/drawing/2014/main" xmlns="" val="514259659"/>
                    </a:ext>
                  </a:extLst>
                </a:gridCol>
                <a:gridCol w="1184365">
                  <a:extLst>
                    <a:ext uri="{9D8B030D-6E8A-4147-A177-3AD203B41FA5}">
                      <a16:colId xmlns:a16="http://schemas.microsoft.com/office/drawing/2014/main" xmlns="" val="248646043"/>
                    </a:ext>
                  </a:extLst>
                </a:gridCol>
              </a:tblGrid>
              <a:tr h="414541">
                <a:tc>
                  <a:txBody>
                    <a:bodyPr/>
                    <a:lstStyle/>
                    <a:p>
                      <a:pPr algn="ctr"/>
                      <a:r>
                        <a:rPr lang="ar-EG" dirty="0" smtClean="0"/>
                        <a:t>الجنيه</a:t>
                      </a:r>
                      <a:endParaRPr lang="en-US" dirty="0"/>
                    </a:p>
                  </a:txBody>
                  <a:tcPr/>
                </a:tc>
                <a:tc>
                  <a:txBody>
                    <a:bodyPr/>
                    <a:lstStyle/>
                    <a:p>
                      <a:pPr algn="ctr"/>
                      <a:r>
                        <a:rPr lang="ar-EG" dirty="0" smtClean="0"/>
                        <a:t>الدينار</a:t>
                      </a:r>
                      <a:endParaRPr lang="en-US" dirty="0"/>
                    </a:p>
                  </a:txBody>
                  <a:tcPr/>
                </a:tc>
                <a:extLst>
                  <a:ext uri="{0D108BD9-81ED-4DB2-BD59-A6C34878D82A}">
                    <a16:rowId xmlns:a16="http://schemas.microsoft.com/office/drawing/2014/main" xmlns="" val="210607837"/>
                  </a:ext>
                </a:extLst>
              </a:tr>
              <a:tr h="414541">
                <a:tc>
                  <a:txBody>
                    <a:bodyPr/>
                    <a:lstStyle/>
                    <a:p>
                      <a:pPr algn="ctr"/>
                      <a:r>
                        <a:rPr lang="ar-EG" dirty="0" smtClean="0"/>
                        <a:t>10</a:t>
                      </a:r>
                      <a:endParaRPr lang="en-US" dirty="0"/>
                    </a:p>
                  </a:txBody>
                  <a:tcPr/>
                </a:tc>
                <a:tc>
                  <a:txBody>
                    <a:bodyPr/>
                    <a:lstStyle/>
                    <a:p>
                      <a:pPr algn="ctr"/>
                      <a:r>
                        <a:rPr lang="ar-EG" dirty="0" smtClean="0"/>
                        <a:t>1</a:t>
                      </a:r>
                      <a:endParaRPr lang="en-US" dirty="0"/>
                    </a:p>
                  </a:txBody>
                  <a:tcPr/>
                </a:tc>
                <a:extLst>
                  <a:ext uri="{0D108BD9-81ED-4DB2-BD59-A6C34878D82A}">
                    <a16:rowId xmlns:a16="http://schemas.microsoft.com/office/drawing/2014/main" xmlns="" val="1437189547"/>
                  </a:ext>
                </a:extLst>
              </a:tr>
              <a:tr h="414541">
                <a:tc>
                  <a:txBody>
                    <a:bodyPr/>
                    <a:lstStyle/>
                    <a:p>
                      <a:pPr algn="ctr"/>
                      <a:r>
                        <a:rPr lang="en-US" dirty="0" smtClean="0"/>
                        <a:t>?</a:t>
                      </a:r>
                      <a:endParaRPr lang="en-US" dirty="0"/>
                    </a:p>
                  </a:txBody>
                  <a:tcPr/>
                </a:tc>
                <a:tc>
                  <a:txBody>
                    <a:bodyPr/>
                    <a:lstStyle/>
                    <a:p>
                      <a:pPr algn="ctr"/>
                      <a:r>
                        <a:rPr lang="ar-EG" dirty="0" smtClean="0"/>
                        <a:t>50</a:t>
                      </a:r>
                      <a:endParaRPr lang="en-US" dirty="0"/>
                    </a:p>
                  </a:txBody>
                  <a:tcPr/>
                </a:tc>
                <a:extLst>
                  <a:ext uri="{0D108BD9-81ED-4DB2-BD59-A6C34878D82A}">
                    <a16:rowId xmlns:a16="http://schemas.microsoft.com/office/drawing/2014/main" xmlns="" val="1993068099"/>
                  </a:ext>
                </a:extLst>
              </a:tr>
            </a:tbl>
          </a:graphicData>
        </a:graphic>
      </p:graphicFrame>
    </p:spTree>
    <p:extLst>
      <p:ext uri="{BB962C8B-B14F-4D97-AF65-F5344CB8AC3E}">
        <p14:creationId xmlns:p14="http://schemas.microsoft.com/office/powerpoint/2010/main" xmlns="" val="507439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4751" y="269967"/>
            <a:ext cx="8596668" cy="5640768"/>
          </a:xfrm>
        </p:spPr>
        <p:txBody>
          <a:bodyPr>
            <a:normAutofit/>
          </a:bodyPr>
          <a:lstStyle/>
          <a:p>
            <a:r>
              <a:rPr lang="ar-EG" sz="2400" dirty="0" smtClean="0"/>
              <a:t>كي يشتري التاجر المصري كمية أكبر من السلعة (12 وحدة)التي سعرها 5 دينار، فهو يحتاج الآن 60 دينار.</a:t>
            </a:r>
          </a:p>
          <a:p>
            <a:r>
              <a:rPr lang="ar-EG" sz="2400" dirty="0" smtClean="0"/>
              <a:t>أي يطلب التاجر المصري الآن 60 دينار بدلا من50 دينار، أي يزيد عرض الجنيهات المصرية </a:t>
            </a:r>
          </a:p>
          <a:p>
            <a:r>
              <a:rPr lang="ar-EG" sz="2400" dirty="0" smtClean="0"/>
              <a:t>الخلاصة: مع ارتفاع سعر الجنيه ( العملة الأجنبية) نجد أنع زاد عرض الجنيه، أي أن </a:t>
            </a:r>
            <a:r>
              <a:rPr lang="ar-EG" sz="2400" b="1" dirty="0" smtClean="0"/>
              <a:t>هناك علاقة طردية بين سعر الجنيه (العملة  الأجنبية) والكمية المعروضة منه بافتراض ثبات العوامل الأخري المؤثرة علي العرض.</a:t>
            </a:r>
          </a:p>
          <a:p>
            <a:endParaRPr lang="ar-EG" sz="2400" b="1" dirty="0" smtClean="0"/>
          </a:p>
          <a:p>
            <a:r>
              <a:rPr lang="ar-EG" sz="2400" dirty="0" smtClean="0"/>
              <a:t>نستنتج من هذا المثال أن العملة الأجنبية مثل أي سلعة أخري تخضع لقانون العرض</a:t>
            </a:r>
            <a:endParaRPr lang="en-US" sz="2400" dirty="0"/>
          </a:p>
        </p:txBody>
      </p:sp>
    </p:spTree>
    <p:extLst>
      <p:ext uri="{BB962C8B-B14F-4D97-AF65-F5344CB8AC3E}">
        <p14:creationId xmlns:p14="http://schemas.microsoft.com/office/powerpoint/2010/main" xmlns="" val="2602691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6174" y="203654"/>
            <a:ext cx="8596668" cy="5614642"/>
          </a:xfrm>
        </p:spPr>
        <p:txBody>
          <a:bodyPr>
            <a:normAutofit/>
          </a:bodyPr>
          <a:lstStyle/>
          <a:p>
            <a:r>
              <a:rPr lang="ar-EG" sz="2000" b="1" dirty="0" smtClean="0">
                <a:solidFill>
                  <a:schemeClr val="accent2"/>
                </a:solidFill>
              </a:rPr>
              <a:t>منحني عرض العملة الأجنبية( الجنيه المصري في المثال)</a:t>
            </a:r>
          </a:p>
          <a:p>
            <a:r>
              <a:rPr lang="ar-EG" sz="2000" dirty="0" smtClean="0"/>
              <a:t>هو نفسه منحني طلب العملة المحلية( الدينار العراقي في المثال)</a:t>
            </a:r>
          </a:p>
          <a:p>
            <a:r>
              <a:rPr lang="ar-EG" sz="2000" dirty="0" smtClean="0"/>
              <a:t>يعكس المنحني العلاقة الطردية بين سعر الجنيه والكمية المعروضة منه بافتراض ثبات العوامل الأخري المؤثرة علي العرض</a:t>
            </a:r>
          </a:p>
          <a:p>
            <a:r>
              <a:rPr lang="ar-EG" sz="2000" dirty="0" smtClean="0"/>
              <a:t>منحني عرض الجنيه ( العملة الأجنبية) له ميل موجب ( المنحني ط )، ونلاحظ أن هو نفسه منحني الطلب علي العملة المحلية ( الدينار العراقي)</a:t>
            </a:r>
          </a:p>
          <a:p>
            <a:r>
              <a:rPr lang="ar-EG" sz="2000" dirty="0" smtClean="0"/>
              <a:t>عند تغير سعر الصرف ( عند تغير سعر الجنيه المصري) ننتقل من نقطة إلي أخري علي نفس منحني عرض العملة الأجنبية ( أي منحني عرض الجنيه)</a:t>
            </a:r>
          </a:p>
          <a:p>
            <a:endParaRPr lang="en-US" sz="2000" dirty="0"/>
          </a:p>
        </p:txBody>
      </p:sp>
      <p:grpSp>
        <p:nvGrpSpPr>
          <p:cNvPr id="23" name="Group 998">
            <a:extLst>
              <a:ext uri="{FF2B5EF4-FFF2-40B4-BE49-F238E27FC236}">
                <a16:creationId xmlns:a16="http://schemas.microsoft.com/office/drawing/2014/main" xmlns="" id="{33D24331-E1A9-4AEC-8066-CED566B55688}"/>
              </a:ext>
            </a:extLst>
          </p:cNvPr>
          <p:cNvGrpSpPr>
            <a:grpSpLocks/>
          </p:cNvGrpSpPr>
          <p:nvPr/>
        </p:nvGrpSpPr>
        <p:grpSpPr bwMode="auto">
          <a:xfrm>
            <a:off x="2607889" y="3344092"/>
            <a:ext cx="4752975" cy="3248297"/>
            <a:chOff x="1080" y="5760"/>
            <a:chExt cx="9359" cy="7740"/>
          </a:xfrm>
        </p:grpSpPr>
        <p:sp>
          <p:nvSpPr>
            <p:cNvPr id="27" name="Line 962">
              <a:extLst>
                <a:ext uri="{FF2B5EF4-FFF2-40B4-BE49-F238E27FC236}">
                  <a16:creationId xmlns:a16="http://schemas.microsoft.com/office/drawing/2014/main" xmlns="" id="{1D314A11-57E8-4AA5-BB4B-9389B09B5D54}"/>
                </a:ext>
              </a:extLst>
            </p:cNvPr>
            <p:cNvSpPr>
              <a:spLocks noChangeShapeType="1"/>
            </p:cNvSpPr>
            <p:nvPr/>
          </p:nvSpPr>
          <p:spPr bwMode="auto">
            <a:xfrm>
              <a:off x="2160" y="6480"/>
              <a:ext cx="0" cy="576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8" name="Line 963">
              <a:extLst>
                <a:ext uri="{FF2B5EF4-FFF2-40B4-BE49-F238E27FC236}">
                  <a16:creationId xmlns:a16="http://schemas.microsoft.com/office/drawing/2014/main" xmlns="" id="{F5CC3168-EFB9-42D0-9E1E-28B59F5F4A3F}"/>
                </a:ext>
              </a:extLst>
            </p:cNvPr>
            <p:cNvSpPr>
              <a:spLocks noChangeShapeType="1"/>
            </p:cNvSpPr>
            <p:nvPr/>
          </p:nvSpPr>
          <p:spPr bwMode="auto">
            <a:xfrm flipH="1" flipV="1">
              <a:off x="2220" y="12240"/>
              <a:ext cx="768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9" name="Line 964">
              <a:extLst>
                <a:ext uri="{FF2B5EF4-FFF2-40B4-BE49-F238E27FC236}">
                  <a16:creationId xmlns:a16="http://schemas.microsoft.com/office/drawing/2014/main" xmlns="" id="{0495C522-BD64-4D41-8142-CF5B636B5A50}"/>
                </a:ext>
              </a:extLst>
            </p:cNvPr>
            <p:cNvSpPr>
              <a:spLocks noChangeShapeType="1"/>
            </p:cNvSpPr>
            <p:nvPr/>
          </p:nvSpPr>
          <p:spPr bwMode="auto">
            <a:xfrm flipH="1">
              <a:off x="2160" y="10260"/>
              <a:ext cx="288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0" name="Line 965">
              <a:extLst>
                <a:ext uri="{FF2B5EF4-FFF2-40B4-BE49-F238E27FC236}">
                  <a16:creationId xmlns:a16="http://schemas.microsoft.com/office/drawing/2014/main" xmlns="" id="{37D55CD7-F590-4760-BC84-2FC52FDF8F1F}"/>
                </a:ext>
              </a:extLst>
            </p:cNvPr>
            <p:cNvSpPr>
              <a:spLocks noChangeShapeType="1"/>
            </p:cNvSpPr>
            <p:nvPr/>
          </p:nvSpPr>
          <p:spPr bwMode="auto">
            <a:xfrm flipH="1">
              <a:off x="2160" y="9360"/>
              <a:ext cx="378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1" name="Line 966">
              <a:extLst>
                <a:ext uri="{FF2B5EF4-FFF2-40B4-BE49-F238E27FC236}">
                  <a16:creationId xmlns:a16="http://schemas.microsoft.com/office/drawing/2014/main" xmlns="" id="{40E0ECAA-982C-484D-8C45-7F67189E22D7}"/>
                </a:ext>
              </a:extLst>
            </p:cNvPr>
            <p:cNvSpPr>
              <a:spLocks noChangeShapeType="1"/>
            </p:cNvSpPr>
            <p:nvPr/>
          </p:nvSpPr>
          <p:spPr bwMode="auto">
            <a:xfrm flipH="1" flipV="1">
              <a:off x="2160" y="8640"/>
              <a:ext cx="432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5" name="Freeform 976">
              <a:extLst>
                <a:ext uri="{FF2B5EF4-FFF2-40B4-BE49-F238E27FC236}">
                  <a16:creationId xmlns:a16="http://schemas.microsoft.com/office/drawing/2014/main" xmlns="" id="{506F807B-304D-4B0F-9C64-F396B904D531}"/>
                </a:ext>
              </a:extLst>
            </p:cNvPr>
            <p:cNvSpPr>
              <a:spLocks/>
            </p:cNvSpPr>
            <p:nvPr/>
          </p:nvSpPr>
          <p:spPr bwMode="auto">
            <a:xfrm>
              <a:off x="2880" y="7560"/>
              <a:ext cx="3780" cy="3600"/>
            </a:xfrm>
            <a:custGeom>
              <a:avLst/>
              <a:gdLst>
                <a:gd name="T0" fmla="*/ 3780 w 3780"/>
                <a:gd name="T1" fmla="*/ 0 h 3600"/>
                <a:gd name="T2" fmla="*/ 3240 w 3780"/>
                <a:gd name="T3" fmla="*/ 1620 h 3600"/>
                <a:gd name="T4" fmla="*/ 1620 w 3780"/>
                <a:gd name="T5" fmla="*/ 3060 h 3600"/>
                <a:gd name="T6" fmla="*/ 0 w 3780"/>
                <a:gd name="T7" fmla="*/ 3600 h 3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80" h="3600">
                  <a:moveTo>
                    <a:pt x="3780" y="0"/>
                  </a:moveTo>
                  <a:cubicBezTo>
                    <a:pt x="3690" y="555"/>
                    <a:pt x="3600" y="1110"/>
                    <a:pt x="3240" y="1620"/>
                  </a:cubicBezTo>
                  <a:cubicBezTo>
                    <a:pt x="2880" y="2130"/>
                    <a:pt x="2160" y="2730"/>
                    <a:pt x="1620" y="3060"/>
                  </a:cubicBezTo>
                  <a:cubicBezTo>
                    <a:pt x="1080" y="3390"/>
                    <a:pt x="270" y="3510"/>
                    <a:pt x="0" y="36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6" name="Rectangle 979">
              <a:extLst>
                <a:ext uri="{FF2B5EF4-FFF2-40B4-BE49-F238E27FC236}">
                  <a16:creationId xmlns:a16="http://schemas.microsoft.com/office/drawing/2014/main" xmlns="" id="{AC63F728-80B6-4920-9B2B-8A7951D39DA5}"/>
                </a:ext>
              </a:extLst>
            </p:cNvPr>
            <p:cNvSpPr>
              <a:spLocks noChangeArrowheads="1"/>
            </p:cNvSpPr>
            <p:nvPr/>
          </p:nvSpPr>
          <p:spPr bwMode="auto">
            <a:xfrm>
              <a:off x="1080" y="8280"/>
              <a:ext cx="90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37" name="Rectangle 980">
              <a:extLst>
                <a:ext uri="{FF2B5EF4-FFF2-40B4-BE49-F238E27FC236}">
                  <a16:creationId xmlns:a16="http://schemas.microsoft.com/office/drawing/2014/main" xmlns="" id="{11F5104F-7E2C-4345-BC87-503E4EC2974D}"/>
                </a:ext>
              </a:extLst>
            </p:cNvPr>
            <p:cNvSpPr>
              <a:spLocks noChangeArrowheads="1"/>
            </p:cNvSpPr>
            <p:nvPr/>
          </p:nvSpPr>
          <p:spPr bwMode="auto">
            <a:xfrm>
              <a:off x="1080" y="9180"/>
              <a:ext cx="90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38" name="Rectangle 981">
              <a:extLst>
                <a:ext uri="{FF2B5EF4-FFF2-40B4-BE49-F238E27FC236}">
                  <a16:creationId xmlns:a16="http://schemas.microsoft.com/office/drawing/2014/main" xmlns="" id="{131EDED0-E743-44E3-B1CC-DC925BF42175}"/>
                </a:ext>
              </a:extLst>
            </p:cNvPr>
            <p:cNvSpPr>
              <a:spLocks noChangeArrowheads="1"/>
            </p:cNvSpPr>
            <p:nvPr/>
          </p:nvSpPr>
          <p:spPr bwMode="auto">
            <a:xfrm>
              <a:off x="1080" y="10080"/>
              <a:ext cx="90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39" name="Rectangle 982">
              <a:extLst>
                <a:ext uri="{FF2B5EF4-FFF2-40B4-BE49-F238E27FC236}">
                  <a16:creationId xmlns:a16="http://schemas.microsoft.com/office/drawing/2014/main" xmlns="" id="{BAA78249-D8D7-446C-B291-BDC7FA1006F4}"/>
                </a:ext>
              </a:extLst>
            </p:cNvPr>
            <p:cNvSpPr>
              <a:spLocks noChangeArrowheads="1"/>
            </p:cNvSpPr>
            <p:nvPr/>
          </p:nvSpPr>
          <p:spPr bwMode="auto">
            <a:xfrm>
              <a:off x="6216" y="6863"/>
              <a:ext cx="900" cy="8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0" name="Rectangle 983">
              <a:extLst>
                <a:ext uri="{FF2B5EF4-FFF2-40B4-BE49-F238E27FC236}">
                  <a16:creationId xmlns:a16="http://schemas.microsoft.com/office/drawing/2014/main" xmlns="" id="{1876E07E-C7F3-445F-BD1F-8F0F66AB0BF2}"/>
                </a:ext>
              </a:extLst>
            </p:cNvPr>
            <p:cNvSpPr>
              <a:spLocks noChangeArrowheads="1"/>
            </p:cNvSpPr>
            <p:nvPr/>
          </p:nvSpPr>
          <p:spPr bwMode="auto">
            <a:xfrm>
              <a:off x="9180" y="9720"/>
              <a:ext cx="9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1" name="Rectangle 984">
              <a:extLst>
                <a:ext uri="{FF2B5EF4-FFF2-40B4-BE49-F238E27FC236}">
                  <a16:creationId xmlns:a16="http://schemas.microsoft.com/office/drawing/2014/main" xmlns="" id="{781855A6-29F8-4BBC-A5AC-E40934376E7F}"/>
                </a:ext>
              </a:extLst>
            </p:cNvPr>
            <p:cNvSpPr>
              <a:spLocks noChangeArrowheads="1"/>
            </p:cNvSpPr>
            <p:nvPr/>
          </p:nvSpPr>
          <p:spPr bwMode="auto">
            <a:xfrm>
              <a:off x="8640" y="10440"/>
              <a:ext cx="9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2" name="Rectangle 985">
              <a:extLst>
                <a:ext uri="{FF2B5EF4-FFF2-40B4-BE49-F238E27FC236}">
                  <a16:creationId xmlns:a16="http://schemas.microsoft.com/office/drawing/2014/main" xmlns="" id="{206A3FCD-EE1F-4123-8DD5-8B690280A38B}"/>
                </a:ext>
              </a:extLst>
            </p:cNvPr>
            <p:cNvSpPr>
              <a:spLocks noChangeArrowheads="1"/>
            </p:cNvSpPr>
            <p:nvPr/>
          </p:nvSpPr>
          <p:spPr bwMode="auto">
            <a:xfrm>
              <a:off x="7463" y="10553"/>
              <a:ext cx="9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3" name="Rectangle 986">
              <a:extLst>
                <a:ext uri="{FF2B5EF4-FFF2-40B4-BE49-F238E27FC236}">
                  <a16:creationId xmlns:a16="http://schemas.microsoft.com/office/drawing/2014/main" xmlns="" id="{DBFF5F28-F36C-49C6-A8E9-C2803EBDDD19}"/>
                </a:ext>
              </a:extLst>
            </p:cNvPr>
            <p:cNvSpPr>
              <a:spLocks noChangeArrowheads="1"/>
            </p:cNvSpPr>
            <p:nvPr/>
          </p:nvSpPr>
          <p:spPr bwMode="auto">
            <a:xfrm>
              <a:off x="9359" y="12420"/>
              <a:ext cx="1080" cy="608"/>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الكمية</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4" name="Rectangle 989">
              <a:extLst>
                <a:ext uri="{FF2B5EF4-FFF2-40B4-BE49-F238E27FC236}">
                  <a16:creationId xmlns:a16="http://schemas.microsoft.com/office/drawing/2014/main" xmlns="" id="{805860BA-109B-4C0C-821A-C24A8F137F85}"/>
                </a:ext>
              </a:extLst>
            </p:cNvPr>
            <p:cNvSpPr>
              <a:spLocks noChangeArrowheads="1"/>
            </p:cNvSpPr>
            <p:nvPr/>
          </p:nvSpPr>
          <p:spPr bwMode="auto">
            <a:xfrm>
              <a:off x="1080" y="5760"/>
              <a:ext cx="1620" cy="667"/>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السعر الصرف</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5" name="Rectangle 990">
              <a:extLst>
                <a:ext uri="{FF2B5EF4-FFF2-40B4-BE49-F238E27FC236}">
                  <a16:creationId xmlns:a16="http://schemas.microsoft.com/office/drawing/2014/main" xmlns="" id="{710A6F51-B205-4F67-ABEB-691381F1D960}"/>
                </a:ext>
              </a:extLst>
            </p:cNvPr>
            <p:cNvSpPr>
              <a:spLocks noChangeArrowheads="1"/>
            </p:cNvSpPr>
            <p:nvPr/>
          </p:nvSpPr>
          <p:spPr bwMode="auto">
            <a:xfrm>
              <a:off x="4500" y="12783"/>
              <a:ext cx="2160" cy="717"/>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(2)</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xmlns="" val="36931015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7987" y="91241"/>
            <a:ext cx="9297236" cy="5597225"/>
          </a:xfrm>
        </p:spPr>
        <p:txBody>
          <a:bodyPr/>
          <a:lstStyle/>
          <a:p>
            <a:pPr marL="0" indent="0">
              <a:buNone/>
            </a:pPr>
            <a:r>
              <a:rPr lang="ar-EG" sz="2400" b="1" dirty="0" smtClean="0">
                <a:solidFill>
                  <a:schemeClr val="accent2"/>
                </a:solidFill>
              </a:rPr>
              <a:t>العوامل الأخري التي تؤثر علي عرض العملة الأجنبية </a:t>
            </a:r>
          </a:p>
          <a:p>
            <a:r>
              <a:rPr lang="ar-EG" sz="2000" dirty="0" smtClean="0"/>
              <a:t>هي </a:t>
            </a:r>
            <a:r>
              <a:rPr lang="ar-EG" sz="2000" dirty="0"/>
              <a:t>العوامل الأخري التي تؤثر علي </a:t>
            </a:r>
            <a:r>
              <a:rPr lang="ar-EG" sz="2000" dirty="0" smtClean="0"/>
              <a:t>عرض الجنيه المصري في مثالنا، ونلاحظ أن سعر الصرف نفترض هنا أنه ثابت لا يتغير</a:t>
            </a:r>
          </a:p>
          <a:p>
            <a:r>
              <a:rPr lang="ar-EG" sz="2000" b="1" dirty="0" smtClean="0"/>
              <a:t>1- سعر السلعة في الدولة المصدرة: في المثال سعر السلعة في العراق</a:t>
            </a:r>
          </a:p>
          <a:p>
            <a:r>
              <a:rPr lang="ar-EG" sz="2000" b="1" dirty="0" smtClean="0"/>
              <a:t>2- </a:t>
            </a:r>
            <a:r>
              <a:rPr lang="ar-EG" sz="2000" b="1" dirty="0"/>
              <a:t>تغير طلب الأجانب علي السلعة </a:t>
            </a:r>
            <a:r>
              <a:rPr lang="ar-EG" sz="2000" b="1" dirty="0" smtClean="0"/>
              <a:t>: في المثال تغير طلب المصريين علي السلعة العراقية </a:t>
            </a:r>
            <a:r>
              <a:rPr lang="ar-EG" sz="2000" dirty="0" smtClean="0"/>
              <a:t>( نتيجة تغير أيا من عوامل الطلب علي السلعة في مصر مثل الدخل أو الذوق أو أسعار السلع البديلة أو المكملة وغيرها من العوامل)</a:t>
            </a:r>
          </a:p>
          <a:p>
            <a:r>
              <a:rPr lang="ar-EG" sz="2000" dirty="0" smtClean="0"/>
              <a:t>إذا تغيرت أيا من هذه العوامل نجد أن منحني عرض العملة الأجنبية ينتقل : إما إلي اليمين في حالة زيادة عرض العملة الأجنبية( </a:t>
            </a:r>
            <a:r>
              <a:rPr lang="ar-EG" sz="1600" dirty="0" smtClean="0"/>
              <a:t>ع1</a:t>
            </a:r>
            <a:r>
              <a:rPr lang="ar-EG" sz="2000" dirty="0" smtClean="0"/>
              <a:t>) ، أو إلي اليسار في حالة انخفاض عرض العملة الأجنبية (</a:t>
            </a:r>
            <a:r>
              <a:rPr lang="ar-EG" sz="1600" dirty="0" smtClean="0"/>
              <a:t>ع2</a:t>
            </a:r>
            <a:r>
              <a:rPr lang="ar-EG" sz="2000" dirty="0" smtClean="0"/>
              <a:t>)</a:t>
            </a:r>
          </a:p>
          <a:p>
            <a:endParaRPr lang="en-US" dirty="0"/>
          </a:p>
        </p:txBody>
      </p:sp>
      <p:grpSp>
        <p:nvGrpSpPr>
          <p:cNvPr id="29" name="Group 239">
            <a:extLst>
              <a:ext uri="{FF2B5EF4-FFF2-40B4-BE49-F238E27FC236}">
                <a16:creationId xmlns:a16="http://schemas.microsoft.com/office/drawing/2014/main" xmlns="" id="{94CEA546-E899-47CD-A4CE-74B18E335C58}"/>
              </a:ext>
            </a:extLst>
          </p:cNvPr>
          <p:cNvGrpSpPr>
            <a:grpSpLocks/>
          </p:cNvGrpSpPr>
          <p:nvPr/>
        </p:nvGrpSpPr>
        <p:grpSpPr bwMode="auto">
          <a:xfrm>
            <a:off x="2139029" y="3683726"/>
            <a:ext cx="4962525" cy="3065417"/>
            <a:chOff x="0" y="0"/>
            <a:chExt cx="49627" cy="49467"/>
          </a:xfrm>
        </p:grpSpPr>
        <p:sp>
          <p:nvSpPr>
            <p:cNvPr id="30" name="Line 993">
              <a:extLst>
                <a:ext uri="{FF2B5EF4-FFF2-40B4-BE49-F238E27FC236}">
                  <a16:creationId xmlns:a16="http://schemas.microsoft.com/office/drawing/2014/main" xmlns="" id="{85404A9E-8922-4204-A0F8-2095DB92729F}"/>
                </a:ext>
              </a:extLst>
            </p:cNvPr>
            <p:cNvSpPr>
              <a:spLocks noChangeShapeType="1"/>
            </p:cNvSpPr>
            <p:nvPr/>
          </p:nvSpPr>
          <p:spPr bwMode="auto">
            <a:xfrm>
              <a:off x="7974" y="4572"/>
              <a:ext cx="0" cy="37719"/>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1" name="Line 994">
              <a:extLst>
                <a:ext uri="{FF2B5EF4-FFF2-40B4-BE49-F238E27FC236}">
                  <a16:creationId xmlns:a16="http://schemas.microsoft.com/office/drawing/2014/main" xmlns="" id="{A50A793D-C6BC-4C1A-B20B-891A6366124C}"/>
                </a:ext>
              </a:extLst>
            </p:cNvPr>
            <p:cNvSpPr>
              <a:spLocks noChangeShapeType="1"/>
            </p:cNvSpPr>
            <p:nvPr/>
          </p:nvSpPr>
          <p:spPr bwMode="auto">
            <a:xfrm flipH="1">
              <a:off x="7974" y="42317"/>
              <a:ext cx="36576"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2" name="Line 997">
              <a:extLst>
                <a:ext uri="{FF2B5EF4-FFF2-40B4-BE49-F238E27FC236}">
                  <a16:creationId xmlns:a16="http://schemas.microsoft.com/office/drawing/2014/main" xmlns="" id="{86E1B537-D3C3-4022-812D-E5FAC9FF6E9B}"/>
                </a:ext>
              </a:extLst>
            </p:cNvPr>
            <p:cNvSpPr>
              <a:spLocks noChangeShapeType="1"/>
            </p:cNvSpPr>
            <p:nvPr/>
          </p:nvSpPr>
          <p:spPr bwMode="auto">
            <a:xfrm>
              <a:off x="7974" y="26262"/>
              <a:ext cx="21717"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3" name="Line 999">
              <a:extLst>
                <a:ext uri="{FF2B5EF4-FFF2-40B4-BE49-F238E27FC236}">
                  <a16:creationId xmlns:a16="http://schemas.microsoft.com/office/drawing/2014/main" xmlns="" id="{4628886D-3F8A-4023-B417-39D7FD7468CA}"/>
                </a:ext>
              </a:extLst>
            </p:cNvPr>
            <p:cNvSpPr>
              <a:spLocks noChangeShapeType="1"/>
            </p:cNvSpPr>
            <p:nvPr/>
          </p:nvSpPr>
          <p:spPr bwMode="auto">
            <a:xfrm>
              <a:off x="7974" y="22860"/>
              <a:ext cx="16002"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4" name="Line 1000">
              <a:extLst>
                <a:ext uri="{FF2B5EF4-FFF2-40B4-BE49-F238E27FC236}">
                  <a16:creationId xmlns:a16="http://schemas.microsoft.com/office/drawing/2014/main" xmlns="" id="{EADD45E5-5B1F-4076-A7C5-6552C8E686FB}"/>
                </a:ext>
              </a:extLst>
            </p:cNvPr>
            <p:cNvSpPr>
              <a:spLocks noChangeShapeType="1"/>
            </p:cNvSpPr>
            <p:nvPr/>
          </p:nvSpPr>
          <p:spPr bwMode="auto">
            <a:xfrm>
              <a:off x="7974" y="19457"/>
              <a:ext cx="12573"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6" name="Freeform 1010">
              <a:extLst>
                <a:ext uri="{FF2B5EF4-FFF2-40B4-BE49-F238E27FC236}">
                  <a16:creationId xmlns:a16="http://schemas.microsoft.com/office/drawing/2014/main" xmlns="" id="{4CC70D6F-C29D-4DE4-A027-DC3100B55273}"/>
                </a:ext>
              </a:extLst>
            </p:cNvPr>
            <p:cNvSpPr>
              <a:spLocks/>
            </p:cNvSpPr>
            <p:nvPr/>
          </p:nvSpPr>
          <p:spPr bwMode="auto">
            <a:xfrm>
              <a:off x="7974" y="12546"/>
              <a:ext cx="25146" cy="25146"/>
            </a:xfrm>
            <a:custGeom>
              <a:avLst/>
              <a:gdLst>
                <a:gd name="T0" fmla="*/ 2514600 w 4140"/>
                <a:gd name="T1" fmla="*/ 0 h 3600"/>
                <a:gd name="T2" fmla="*/ 1967948 w 4140"/>
                <a:gd name="T3" fmla="*/ 1634490 h 3600"/>
                <a:gd name="T4" fmla="*/ 0 w 4140"/>
                <a:gd name="T5" fmla="*/ 2514600 h 3600"/>
                <a:gd name="T6" fmla="*/ 0 60000 65536"/>
                <a:gd name="T7" fmla="*/ 0 60000 65536"/>
                <a:gd name="T8" fmla="*/ 0 60000 65536"/>
              </a:gdLst>
              <a:ahLst/>
              <a:cxnLst>
                <a:cxn ang="T6">
                  <a:pos x="T0" y="T1"/>
                </a:cxn>
                <a:cxn ang="T7">
                  <a:pos x="T2" y="T3"/>
                </a:cxn>
                <a:cxn ang="T8">
                  <a:pos x="T4" y="T5"/>
                </a:cxn>
              </a:cxnLst>
              <a:rect l="0" t="0" r="r" b="b"/>
              <a:pathLst>
                <a:path w="4140" h="3600">
                  <a:moveTo>
                    <a:pt x="4140" y="0"/>
                  </a:moveTo>
                  <a:cubicBezTo>
                    <a:pt x="4035" y="870"/>
                    <a:pt x="3930" y="1740"/>
                    <a:pt x="3240" y="2340"/>
                  </a:cubicBezTo>
                  <a:cubicBezTo>
                    <a:pt x="2550" y="2940"/>
                    <a:pt x="540" y="3390"/>
                    <a:pt x="0" y="36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7" name="Freeform 1017">
              <a:extLst>
                <a:ext uri="{FF2B5EF4-FFF2-40B4-BE49-F238E27FC236}">
                  <a16:creationId xmlns:a16="http://schemas.microsoft.com/office/drawing/2014/main" xmlns="" id="{1B5C1ECA-B2C0-4CBD-A008-58C26EE42CB7}"/>
                </a:ext>
              </a:extLst>
            </p:cNvPr>
            <p:cNvSpPr>
              <a:spLocks/>
            </p:cNvSpPr>
            <p:nvPr/>
          </p:nvSpPr>
          <p:spPr bwMode="auto">
            <a:xfrm>
              <a:off x="6273" y="11483"/>
              <a:ext cx="22288" cy="22860"/>
            </a:xfrm>
            <a:custGeom>
              <a:avLst/>
              <a:gdLst>
                <a:gd name="T0" fmla="*/ 2228850 w 3510"/>
                <a:gd name="T1" fmla="*/ 0 h 3600"/>
                <a:gd name="T2" fmla="*/ 1771650 w 3510"/>
                <a:gd name="T3" fmla="*/ 1143000 h 3600"/>
                <a:gd name="T4" fmla="*/ 171450 w 3510"/>
                <a:gd name="T5" fmla="*/ 2171700 h 3600"/>
                <a:gd name="T6" fmla="*/ 742950 w 3510"/>
                <a:gd name="T7" fmla="*/ 1828800 h 3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10" h="3600">
                  <a:moveTo>
                    <a:pt x="3510" y="0"/>
                  </a:moveTo>
                  <a:cubicBezTo>
                    <a:pt x="3420" y="615"/>
                    <a:pt x="3330" y="1230"/>
                    <a:pt x="2790" y="1800"/>
                  </a:cubicBezTo>
                  <a:cubicBezTo>
                    <a:pt x="2250" y="2370"/>
                    <a:pt x="540" y="3240"/>
                    <a:pt x="270" y="3420"/>
                  </a:cubicBezTo>
                  <a:cubicBezTo>
                    <a:pt x="0" y="3600"/>
                    <a:pt x="1020" y="2970"/>
                    <a:pt x="1170" y="288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8" name="Freeform 1018">
              <a:extLst>
                <a:ext uri="{FF2B5EF4-FFF2-40B4-BE49-F238E27FC236}">
                  <a16:creationId xmlns:a16="http://schemas.microsoft.com/office/drawing/2014/main" xmlns="" id="{9B324626-1819-41C3-B58C-CD445F76F5E7}"/>
                </a:ext>
              </a:extLst>
            </p:cNvPr>
            <p:cNvSpPr>
              <a:spLocks/>
            </p:cNvSpPr>
            <p:nvPr/>
          </p:nvSpPr>
          <p:spPr bwMode="auto">
            <a:xfrm>
              <a:off x="7974" y="10313"/>
              <a:ext cx="16002" cy="16002"/>
            </a:xfrm>
            <a:custGeom>
              <a:avLst/>
              <a:gdLst>
                <a:gd name="T0" fmla="*/ 1600200 w 2520"/>
                <a:gd name="T1" fmla="*/ 0 h 2520"/>
                <a:gd name="T2" fmla="*/ 1257300 w 2520"/>
                <a:gd name="T3" fmla="*/ 1028700 h 2520"/>
                <a:gd name="T4" fmla="*/ 0 w 2520"/>
                <a:gd name="T5" fmla="*/ 1600200 h 2520"/>
                <a:gd name="T6" fmla="*/ 0 60000 65536"/>
                <a:gd name="T7" fmla="*/ 0 60000 65536"/>
                <a:gd name="T8" fmla="*/ 0 60000 65536"/>
              </a:gdLst>
              <a:ahLst/>
              <a:cxnLst>
                <a:cxn ang="T6">
                  <a:pos x="T0" y="T1"/>
                </a:cxn>
                <a:cxn ang="T7">
                  <a:pos x="T2" y="T3"/>
                </a:cxn>
                <a:cxn ang="T8">
                  <a:pos x="T4" y="T5"/>
                </a:cxn>
              </a:cxnLst>
              <a:rect l="0" t="0" r="r" b="b"/>
              <a:pathLst>
                <a:path w="2520" h="2520">
                  <a:moveTo>
                    <a:pt x="2520" y="0"/>
                  </a:moveTo>
                  <a:cubicBezTo>
                    <a:pt x="2460" y="600"/>
                    <a:pt x="2400" y="1200"/>
                    <a:pt x="1980" y="1620"/>
                  </a:cubicBezTo>
                  <a:cubicBezTo>
                    <a:pt x="1560" y="2040"/>
                    <a:pt x="330" y="2370"/>
                    <a:pt x="0" y="252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9" name="Rectangle 1021">
              <a:extLst>
                <a:ext uri="{FF2B5EF4-FFF2-40B4-BE49-F238E27FC236}">
                  <a16:creationId xmlns:a16="http://schemas.microsoft.com/office/drawing/2014/main" xmlns="" id="{803E6092-F558-4A8E-BE8F-6EE80F7A9A07}"/>
                </a:ext>
              </a:extLst>
            </p:cNvPr>
            <p:cNvSpPr>
              <a:spLocks noChangeArrowheads="1"/>
            </p:cNvSpPr>
            <p:nvPr/>
          </p:nvSpPr>
          <p:spPr bwMode="auto">
            <a:xfrm>
              <a:off x="39340" y="43061"/>
              <a:ext cx="10287"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كمية</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0" name="Rectangle 1022">
              <a:extLst>
                <a:ext uri="{FF2B5EF4-FFF2-40B4-BE49-F238E27FC236}">
                  <a16:creationId xmlns:a16="http://schemas.microsoft.com/office/drawing/2014/main" xmlns="" id="{035C3E36-EF46-41FF-BF52-BEF9B223594A}"/>
                </a:ext>
              </a:extLst>
            </p:cNvPr>
            <p:cNvSpPr>
              <a:spLocks noChangeArrowheads="1"/>
            </p:cNvSpPr>
            <p:nvPr/>
          </p:nvSpPr>
          <p:spPr bwMode="auto">
            <a:xfrm>
              <a:off x="19563" y="46038"/>
              <a:ext cx="14859"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(3)</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1" name="Rectangle 1024">
              <a:extLst>
                <a:ext uri="{FF2B5EF4-FFF2-40B4-BE49-F238E27FC236}">
                  <a16:creationId xmlns:a16="http://schemas.microsoft.com/office/drawing/2014/main" xmlns="" id="{AA8EE483-2841-488E-A989-2C3C7F8967AE}"/>
                </a:ext>
              </a:extLst>
            </p:cNvPr>
            <p:cNvSpPr>
              <a:spLocks noChangeArrowheads="1"/>
            </p:cNvSpPr>
            <p:nvPr/>
          </p:nvSpPr>
          <p:spPr bwMode="auto">
            <a:xfrm>
              <a:off x="30728" y="9356"/>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200" dirty="0" smtClean="0">
                  <a:latin typeface="Arial" panose="020B0604020202020204" pitchFamily="34" charset="0"/>
                  <a:cs typeface="Arial" panose="020B0604020202020204" pitchFamily="34" charset="0"/>
                </a:rPr>
                <a:t>ع1</a:t>
              </a: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2" name="Rectangle 1025">
              <a:extLst>
                <a:ext uri="{FF2B5EF4-FFF2-40B4-BE49-F238E27FC236}">
                  <a16:creationId xmlns:a16="http://schemas.microsoft.com/office/drawing/2014/main" xmlns="" id="{349567EA-6D01-4C96-8AB8-6F96C93E69D4}"/>
                </a:ext>
              </a:extLst>
            </p:cNvPr>
            <p:cNvSpPr>
              <a:spLocks noChangeArrowheads="1"/>
            </p:cNvSpPr>
            <p:nvPr/>
          </p:nvSpPr>
          <p:spPr bwMode="auto">
            <a:xfrm>
              <a:off x="25624" y="765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3" name="Rectangle 1026">
              <a:extLst>
                <a:ext uri="{FF2B5EF4-FFF2-40B4-BE49-F238E27FC236}">
                  <a16:creationId xmlns:a16="http://schemas.microsoft.com/office/drawing/2014/main" xmlns="" id="{9F19A863-00F0-46B1-9C48-8BC8EBDAEE43}"/>
                </a:ext>
              </a:extLst>
            </p:cNvPr>
            <p:cNvSpPr>
              <a:spLocks noChangeArrowheads="1"/>
            </p:cNvSpPr>
            <p:nvPr/>
          </p:nvSpPr>
          <p:spPr bwMode="auto">
            <a:xfrm>
              <a:off x="20414" y="7123"/>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300" b="1" dirty="0" smtClean="0">
                  <a:latin typeface="Calibri" panose="020F0502020204030204" pitchFamily="34" charset="0"/>
                  <a:cs typeface="Arial" panose="020B0604020202020204" pitchFamily="34" charset="0"/>
                </a:rPr>
                <a:t>ع2</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5" name="Rectangle 1028">
              <a:extLst>
                <a:ext uri="{FF2B5EF4-FFF2-40B4-BE49-F238E27FC236}">
                  <a16:creationId xmlns:a16="http://schemas.microsoft.com/office/drawing/2014/main" xmlns="" id="{D5DE1DDA-1A57-4DA3-B54D-227C9688B91A}"/>
                </a:ext>
              </a:extLst>
            </p:cNvPr>
            <p:cNvSpPr>
              <a:spLocks noChangeArrowheads="1"/>
            </p:cNvSpPr>
            <p:nvPr/>
          </p:nvSpPr>
          <p:spPr bwMode="auto">
            <a:xfrm>
              <a:off x="2232" y="20627"/>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6" name="Rectangle 1029">
              <a:extLst>
                <a:ext uri="{FF2B5EF4-FFF2-40B4-BE49-F238E27FC236}">
                  <a16:creationId xmlns:a16="http://schemas.microsoft.com/office/drawing/2014/main" xmlns="" id="{A0AA0752-61A9-4040-94DE-388896C011E4}"/>
                </a:ext>
              </a:extLst>
            </p:cNvPr>
            <p:cNvSpPr>
              <a:spLocks noChangeArrowheads="1"/>
            </p:cNvSpPr>
            <p:nvPr/>
          </p:nvSpPr>
          <p:spPr bwMode="auto">
            <a:xfrm>
              <a:off x="2232" y="25199"/>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7" name="Rectangle 1030">
              <a:extLst>
                <a:ext uri="{FF2B5EF4-FFF2-40B4-BE49-F238E27FC236}">
                  <a16:creationId xmlns:a16="http://schemas.microsoft.com/office/drawing/2014/main" xmlns="" id="{E7FD39F9-7220-4FC8-A25B-A7415CAF6155}"/>
                </a:ext>
              </a:extLst>
            </p:cNvPr>
            <p:cNvSpPr>
              <a:spLocks noChangeArrowheads="1"/>
            </p:cNvSpPr>
            <p:nvPr/>
          </p:nvSpPr>
          <p:spPr bwMode="auto">
            <a:xfrm>
              <a:off x="0" y="0"/>
              <a:ext cx="12573"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xmlns="" val="35725535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48641"/>
            <a:ext cx="8596668" cy="5492722"/>
          </a:xfrm>
        </p:spPr>
        <p:txBody>
          <a:bodyPr/>
          <a:lstStyle/>
          <a:p>
            <a:r>
              <a:rPr lang="ar-EG" sz="2400" b="1" dirty="0" smtClean="0">
                <a:solidFill>
                  <a:schemeClr val="accent2"/>
                </a:solidFill>
              </a:rPr>
              <a:t>العامل الأول : سعر السلعة في الدولة المصدرة</a:t>
            </a:r>
            <a:endParaRPr lang="ar-EG" sz="2400" b="1" dirty="0">
              <a:solidFill>
                <a:schemeClr val="accent2"/>
              </a:solidFill>
            </a:endParaRPr>
          </a:p>
          <a:p>
            <a:r>
              <a:rPr lang="ar-EG" sz="2000" b="1" dirty="0" smtClean="0">
                <a:solidFill>
                  <a:schemeClr val="tx1"/>
                </a:solidFill>
              </a:rPr>
              <a:t>في المثال إذا انخفض سعر السلعة في العراق </a:t>
            </a:r>
            <a:r>
              <a:rPr lang="ar-EG" sz="2000" dirty="0" smtClean="0">
                <a:solidFill>
                  <a:schemeClr val="tx1"/>
                </a:solidFill>
              </a:rPr>
              <a:t>يؤدي هذا إلي زيادة الكمية التي يطلبها التاجر المصري من السلعة، وبالتالي يطلب التاجر المصري كمية أكبر من الدينارات، أي يعرض كمية أكبر من الجنيهات ، أي يزيد عرض العملة الأجنبية وينتقل منحني العرض علي العملة الأجنبية إلي اليمين (ع1)</a:t>
            </a:r>
          </a:p>
          <a:p>
            <a:endParaRPr lang="en-US" dirty="0" smtClean="0">
              <a:solidFill>
                <a:schemeClr val="tx1"/>
              </a:solidFill>
            </a:endParaRPr>
          </a:p>
          <a:p>
            <a:endParaRPr lang="en-US" dirty="0">
              <a:solidFill>
                <a:schemeClr val="tx1"/>
              </a:solidFill>
            </a:endParaRPr>
          </a:p>
          <a:p>
            <a:endParaRPr lang="en-US" dirty="0">
              <a:solidFill>
                <a:schemeClr val="tx1"/>
              </a:solidFill>
            </a:endParaRPr>
          </a:p>
        </p:txBody>
      </p:sp>
      <p:grpSp>
        <p:nvGrpSpPr>
          <p:cNvPr id="27" name="Group 240">
            <a:extLst>
              <a:ext uri="{FF2B5EF4-FFF2-40B4-BE49-F238E27FC236}">
                <a16:creationId xmlns:a16="http://schemas.microsoft.com/office/drawing/2014/main" xmlns="" id="{02AF7356-C40A-4121-AE38-E579317FB983}"/>
              </a:ext>
            </a:extLst>
          </p:cNvPr>
          <p:cNvGrpSpPr>
            <a:grpSpLocks/>
          </p:cNvGrpSpPr>
          <p:nvPr/>
        </p:nvGrpSpPr>
        <p:grpSpPr bwMode="auto">
          <a:xfrm>
            <a:off x="2365452" y="2804160"/>
            <a:ext cx="4962525" cy="3065417"/>
            <a:chOff x="0" y="0"/>
            <a:chExt cx="49627" cy="49467"/>
          </a:xfrm>
        </p:grpSpPr>
        <p:sp>
          <p:nvSpPr>
            <p:cNvPr id="28" name="Rectangle 1023">
              <a:extLst>
                <a:ext uri="{FF2B5EF4-FFF2-40B4-BE49-F238E27FC236}">
                  <a16:creationId xmlns:a16="http://schemas.microsoft.com/office/drawing/2014/main" xmlns="" id="{439840D6-34DF-499D-A64A-5EE9FC44B6FC}"/>
                </a:ext>
              </a:extLst>
            </p:cNvPr>
            <p:cNvSpPr>
              <a:spLocks noChangeArrowheads="1"/>
            </p:cNvSpPr>
            <p:nvPr/>
          </p:nvSpPr>
          <p:spPr bwMode="auto">
            <a:xfrm>
              <a:off x="41892" y="2849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29" name="Group 239">
              <a:extLst>
                <a:ext uri="{FF2B5EF4-FFF2-40B4-BE49-F238E27FC236}">
                  <a16:creationId xmlns:a16="http://schemas.microsoft.com/office/drawing/2014/main" xmlns="" id="{94CEA546-E899-47CD-A4CE-74B18E335C58}"/>
                </a:ext>
              </a:extLst>
            </p:cNvPr>
            <p:cNvGrpSpPr>
              <a:grpSpLocks/>
            </p:cNvGrpSpPr>
            <p:nvPr/>
          </p:nvGrpSpPr>
          <p:grpSpPr bwMode="auto">
            <a:xfrm>
              <a:off x="0" y="0"/>
              <a:ext cx="49627" cy="49467"/>
              <a:chOff x="0" y="0"/>
              <a:chExt cx="49627" cy="49467"/>
            </a:xfrm>
          </p:grpSpPr>
          <p:sp>
            <p:nvSpPr>
              <p:cNvPr id="30" name="Line 993">
                <a:extLst>
                  <a:ext uri="{FF2B5EF4-FFF2-40B4-BE49-F238E27FC236}">
                    <a16:creationId xmlns:a16="http://schemas.microsoft.com/office/drawing/2014/main" xmlns="" id="{85404A9E-8922-4204-A0F8-2095DB92729F}"/>
                  </a:ext>
                </a:extLst>
              </p:cNvPr>
              <p:cNvSpPr>
                <a:spLocks noChangeShapeType="1"/>
              </p:cNvSpPr>
              <p:nvPr/>
            </p:nvSpPr>
            <p:spPr bwMode="auto">
              <a:xfrm>
                <a:off x="7974" y="4572"/>
                <a:ext cx="0" cy="37719"/>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1" name="Line 994">
                <a:extLst>
                  <a:ext uri="{FF2B5EF4-FFF2-40B4-BE49-F238E27FC236}">
                    <a16:creationId xmlns:a16="http://schemas.microsoft.com/office/drawing/2014/main" xmlns="" id="{A50A793D-C6BC-4C1A-B20B-891A6366124C}"/>
                  </a:ext>
                </a:extLst>
              </p:cNvPr>
              <p:cNvSpPr>
                <a:spLocks noChangeShapeType="1"/>
              </p:cNvSpPr>
              <p:nvPr/>
            </p:nvSpPr>
            <p:spPr bwMode="auto">
              <a:xfrm flipH="1">
                <a:off x="7974" y="42317"/>
                <a:ext cx="36576"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2" name="Line 997">
                <a:extLst>
                  <a:ext uri="{FF2B5EF4-FFF2-40B4-BE49-F238E27FC236}">
                    <a16:creationId xmlns:a16="http://schemas.microsoft.com/office/drawing/2014/main" xmlns="" id="{86E1B537-D3C3-4022-812D-E5FAC9FF6E9B}"/>
                  </a:ext>
                </a:extLst>
              </p:cNvPr>
              <p:cNvSpPr>
                <a:spLocks noChangeShapeType="1"/>
              </p:cNvSpPr>
              <p:nvPr/>
            </p:nvSpPr>
            <p:spPr bwMode="auto">
              <a:xfrm>
                <a:off x="7974" y="26262"/>
                <a:ext cx="21717"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3" name="Line 999">
                <a:extLst>
                  <a:ext uri="{FF2B5EF4-FFF2-40B4-BE49-F238E27FC236}">
                    <a16:creationId xmlns:a16="http://schemas.microsoft.com/office/drawing/2014/main" xmlns="" id="{4628886D-3F8A-4023-B417-39D7FD7468CA}"/>
                  </a:ext>
                </a:extLst>
              </p:cNvPr>
              <p:cNvSpPr>
                <a:spLocks noChangeShapeType="1"/>
              </p:cNvSpPr>
              <p:nvPr/>
            </p:nvSpPr>
            <p:spPr bwMode="auto">
              <a:xfrm>
                <a:off x="7974" y="22860"/>
                <a:ext cx="16002"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5" name="Freeform 1010">
                <a:extLst>
                  <a:ext uri="{FF2B5EF4-FFF2-40B4-BE49-F238E27FC236}">
                    <a16:creationId xmlns:a16="http://schemas.microsoft.com/office/drawing/2014/main" xmlns="" id="{4CC70D6F-C29D-4DE4-A027-DC3100B55273}"/>
                  </a:ext>
                </a:extLst>
              </p:cNvPr>
              <p:cNvSpPr>
                <a:spLocks/>
              </p:cNvSpPr>
              <p:nvPr/>
            </p:nvSpPr>
            <p:spPr bwMode="auto">
              <a:xfrm>
                <a:off x="7974" y="12546"/>
                <a:ext cx="25146" cy="25146"/>
              </a:xfrm>
              <a:custGeom>
                <a:avLst/>
                <a:gdLst>
                  <a:gd name="T0" fmla="*/ 2514600 w 4140"/>
                  <a:gd name="T1" fmla="*/ 0 h 3600"/>
                  <a:gd name="T2" fmla="*/ 1967948 w 4140"/>
                  <a:gd name="T3" fmla="*/ 1634490 h 3600"/>
                  <a:gd name="T4" fmla="*/ 0 w 4140"/>
                  <a:gd name="T5" fmla="*/ 2514600 h 3600"/>
                  <a:gd name="T6" fmla="*/ 0 60000 65536"/>
                  <a:gd name="T7" fmla="*/ 0 60000 65536"/>
                  <a:gd name="T8" fmla="*/ 0 60000 65536"/>
                </a:gdLst>
                <a:ahLst/>
                <a:cxnLst>
                  <a:cxn ang="T6">
                    <a:pos x="T0" y="T1"/>
                  </a:cxn>
                  <a:cxn ang="T7">
                    <a:pos x="T2" y="T3"/>
                  </a:cxn>
                  <a:cxn ang="T8">
                    <a:pos x="T4" y="T5"/>
                  </a:cxn>
                </a:cxnLst>
                <a:rect l="0" t="0" r="r" b="b"/>
                <a:pathLst>
                  <a:path w="4140" h="3600">
                    <a:moveTo>
                      <a:pt x="4140" y="0"/>
                    </a:moveTo>
                    <a:cubicBezTo>
                      <a:pt x="4035" y="870"/>
                      <a:pt x="3930" y="1740"/>
                      <a:pt x="3240" y="2340"/>
                    </a:cubicBezTo>
                    <a:cubicBezTo>
                      <a:pt x="2550" y="2940"/>
                      <a:pt x="540" y="3390"/>
                      <a:pt x="0" y="36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6" name="Freeform 1017">
                <a:extLst>
                  <a:ext uri="{FF2B5EF4-FFF2-40B4-BE49-F238E27FC236}">
                    <a16:creationId xmlns:a16="http://schemas.microsoft.com/office/drawing/2014/main" xmlns="" id="{1B5C1ECA-B2C0-4CBD-A008-58C26EE42CB7}"/>
                  </a:ext>
                </a:extLst>
              </p:cNvPr>
              <p:cNvSpPr>
                <a:spLocks/>
              </p:cNvSpPr>
              <p:nvPr/>
            </p:nvSpPr>
            <p:spPr bwMode="auto">
              <a:xfrm>
                <a:off x="6273" y="11483"/>
                <a:ext cx="22288" cy="22860"/>
              </a:xfrm>
              <a:custGeom>
                <a:avLst/>
                <a:gdLst>
                  <a:gd name="T0" fmla="*/ 2228850 w 3510"/>
                  <a:gd name="T1" fmla="*/ 0 h 3600"/>
                  <a:gd name="T2" fmla="*/ 1771650 w 3510"/>
                  <a:gd name="T3" fmla="*/ 1143000 h 3600"/>
                  <a:gd name="T4" fmla="*/ 171450 w 3510"/>
                  <a:gd name="T5" fmla="*/ 2171700 h 3600"/>
                  <a:gd name="T6" fmla="*/ 742950 w 3510"/>
                  <a:gd name="T7" fmla="*/ 1828800 h 3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10" h="3600">
                    <a:moveTo>
                      <a:pt x="3510" y="0"/>
                    </a:moveTo>
                    <a:cubicBezTo>
                      <a:pt x="3420" y="615"/>
                      <a:pt x="3330" y="1230"/>
                      <a:pt x="2790" y="1800"/>
                    </a:cubicBezTo>
                    <a:cubicBezTo>
                      <a:pt x="2250" y="2370"/>
                      <a:pt x="540" y="3240"/>
                      <a:pt x="270" y="3420"/>
                    </a:cubicBezTo>
                    <a:cubicBezTo>
                      <a:pt x="0" y="3600"/>
                      <a:pt x="1020" y="2970"/>
                      <a:pt x="1170" y="288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8" name="Rectangle 1021">
                <a:extLst>
                  <a:ext uri="{FF2B5EF4-FFF2-40B4-BE49-F238E27FC236}">
                    <a16:creationId xmlns:a16="http://schemas.microsoft.com/office/drawing/2014/main" xmlns="" id="{803E6092-F558-4A8E-BE8F-6EE80F7A9A07}"/>
                  </a:ext>
                </a:extLst>
              </p:cNvPr>
              <p:cNvSpPr>
                <a:spLocks noChangeArrowheads="1"/>
              </p:cNvSpPr>
              <p:nvPr/>
            </p:nvSpPr>
            <p:spPr bwMode="auto">
              <a:xfrm>
                <a:off x="39340" y="43061"/>
                <a:ext cx="10287"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كمية</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39" name="Rectangle 1022">
                <a:extLst>
                  <a:ext uri="{FF2B5EF4-FFF2-40B4-BE49-F238E27FC236}">
                    <a16:creationId xmlns:a16="http://schemas.microsoft.com/office/drawing/2014/main" xmlns="" id="{035C3E36-EF46-41FF-BF52-BEF9B223594A}"/>
                  </a:ext>
                </a:extLst>
              </p:cNvPr>
              <p:cNvSpPr>
                <a:spLocks noChangeArrowheads="1"/>
              </p:cNvSpPr>
              <p:nvPr/>
            </p:nvSpPr>
            <p:spPr bwMode="auto">
              <a:xfrm>
                <a:off x="19563" y="46038"/>
                <a:ext cx="14859"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(3)</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0" name="Rectangle 1024">
                <a:extLst>
                  <a:ext uri="{FF2B5EF4-FFF2-40B4-BE49-F238E27FC236}">
                    <a16:creationId xmlns:a16="http://schemas.microsoft.com/office/drawing/2014/main" xmlns="" id="{AA8EE483-2841-488E-A989-2C3C7F8967AE}"/>
                  </a:ext>
                </a:extLst>
              </p:cNvPr>
              <p:cNvSpPr>
                <a:spLocks noChangeArrowheads="1"/>
              </p:cNvSpPr>
              <p:nvPr/>
            </p:nvSpPr>
            <p:spPr bwMode="auto">
              <a:xfrm>
                <a:off x="30728" y="9356"/>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200" dirty="0" smtClean="0">
                    <a:latin typeface="Arial" panose="020B0604020202020204" pitchFamily="34" charset="0"/>
                    <a:cs typeface="Arial" panose="020B0604020202020204" pitchFamily="34" charset="0"/>
                  </a:rPr>
                  <a:t>ع1</a:t>
                </a: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1" name="Rectangle 1025">
                <a:extLst>
                  <a:ext uri="{FF2B5EF4-FFF2-40B4-BE49-F238E27FC236}">
                    <a16:creationId xmlns:a16="http://schemas.microsoft.com/office/drawing/2014/main" xmlns="" id="{349567EA-6D01-4C96-8AB8-6F96C93E69D4}"/>
                  </a:ext>
                </a:extLst>
              </p:cNvPr>
              <p:cNvSpPr>
                <a:spLocks noChangeArrowheads="1"/>
              </p:cNvSpPr>
              <p:nvPr/>
            </p:nvSpPr>
            <p:spPr bwMode="auto">
              <a:xfrm>
                <a:off x="25624" y="765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2" name="Rectangle 1026">
                <a:extLst>
                  <a:ext uri="{FF2B5EF4-FFF2-40B4-BE49-F238E27FC236}">
                    <a16:creationId xmlns:a16="http://schemas.microsoft.com/office/drawing/2014/main" xmlns="" id="{9F19A863-00F0-46B1-9C48-8BC8EBDAEE43}"/>
                  </a:ext>
                </a:extLst>
              </p:cNvPr>
              <p:cNvSpPr>
                <a:spLocks noChangeArrowheads="1"/>
              </p:cNvSpPr>
              <p:nvPr/>
            </p:nvSpPr>
            <p:spPr bwMode="auto">
              <a:xfrm>
                <a:off x="20414" y="7123"/>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3" name="Rectangle 1028">
                <a:extLst>
                  <a:ext uri="{FF2B5EF4-FFF2-40B4-BE49-F238E27FC236}">
                    <a16:creationId xmlns:a16="http://schemas.microsoft.com/office/drawing/2014/main" xmlns="" id="{D5DE1DDA-1A57-4DA3-B54D-227C9688B91A}"/>
                  </a:ext>
                </a:extLst>
              </p:cNvPr>
              <p:cNvSpPr>
                <a:spLocks noChangeArrowheads="1"/>
              </p:cNvSpPr>
              <p:nvPr/>
            </p:nvSpPr>
            <p:spPr bwMode="auto">
              <a:xfrm>
                <a:off x="2232" y="20627"/>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4" name="Rectangle 1029">
                <a:extLst>
                  <a:ext uri="{FF2B5EF4-FFF2-40B4-BE49-F238E27FC236}">
                    <a16:creationId xmlns:a16="http://schemas.microsoft.com/office/drawing/2014/main" xmlns="" id="{A0AA0752-61A9-4040-94DE-388896C011E4}"/>
                  </a:ext>
                </a:extLst>
              </p:cNvPr>
              <p:cNvSpPr>
                <a:spLocks noChangeArrowheads="1"/>
              </p:cNvSpPr>
              <p:nvPr/>
            </p:nvSpPr>
            <p:spPr bwMode="auto">
              <a:xfrm>
                <a:off x="2232" y="25199"/>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5" name="Rectangle 1030">
                <a:extLst>
                  <a:ext uri="{FF2B5EF4-FFF2-40B4-BE49-F238E27FC236}">
                    <a16:creationId xmlns:a16="http://schemas.microsoft.com/office/drawing/2014/main" xmlns="" id="{E7FD39F9-7220-4FC8-A25B-A7415CAF6155}"/>
                  </a:ext>
                </a:extLst>
              </p:cNvPr>
              <p:cNvSpPr>
                <a:spLocks noChangeArrowheads="1"/>
              </p:cNvSpPr>
              <p:nvPr/>
            </p:nvSpPr>
            <p:spPr bwMode="auto">
              <a:xfrm>
                <a:off x="0" y="0"/>
                <a:ext cx="12573"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xmlns="" val="91761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304800"/>
            <a:ext cx="7620000" cy="6248400"/>
          </a:xfrm>
        </p:spPr>
        <p:txBody>
          <a:bodyPr>
            <a:normAutofit lnSpcReduction="10000"/>
          </a:bodyPr>
          <a:lstStyle/>
          <a:p>
            <a:pPr algn="r" rtl="1"/>
            <a:r>
              <a:rPr lang="ar-EG" sz="2400" dirty="0"/>
              <a:t>فبالنسبة </a:t>
            </a:r>
            <a:r>
              <a:rPr lang="ar-EG" sz="2400" b="1" dirty="0"/>
              <a:t>للمعرفة الفنية </a:t>
            </a:r>
            <a:r>
              <a:rPr lang="ar-EG" sz="2400" dirty="0"/>
              <a:t>فيمكن أن تحصل عليها الدولة النامية من الدول الأخري الأكثر تقدما إما </a:t>
            </a:r>
            <a:r>
              <a:rPr lang="ar-EG" sz="2400" b="1" dirty="0"/>
              <a:t>باستيراد خدمات الخبراء الأجانب أو بإرسال مواطنيها لاكتساب هذه الخبرات من الخارج</a:t>
            </a:r>
            <a:r>
              <a:rPr lang="ar-EG" sz="2400" dirty="0"/>
              <a:t>، أما بالنسبة </a:t>
            </a:r>
            <a:r>
              <a:rPr lang="ar-EG" sz="2400" b="1" dirty="0"/>
              <a:t>لرأس المال</a:t>
            </a:r>
            <a:r>
              <a:rPr lang="ar-EG" sz="2400" dirty="0"/>
              <a:t> سواء في </a:t>
            </a:r>
            <a:r>
              <a:rPr lang="ar-EG" sz="2400" b="1" dirty="0"/>
              <a:t>صورته النقدية أو العينية </a:t>
            </a:r>
            <a:r>
              <a:rPr lang="ar-EG" sz="2400" dirty="0"/>
              <a:t>فيمكن أن توفره الدولة النامية إما عن طريق </a:t>
            </a:r>
            <a:r>
              <a:rPr lang="ar-EG" sz="2400" b="1" dirty="0"/>
              <a:t>خلق فائض في ميزان مدفوعاتها </a:t>
            </a:r>
            <a:r>
              <a:rPr lang="ar-EG" sz="2400" dirty="0"/>
              <a:t>أو عن طريق </a:t>
            </a:r>
            <a:r>
              <a:rPr lang="ar-EG" sz="2400" b="1" dirty="0"/>
              <a:t>الاقتراض من الدول الأخري و المؤسسات الدولية </a:t>
            </a:r>
            <a:r>
              <a:rPr lang="ar-EG" sz="2400" dirty="0"/>
              <a:t>او</a:t>
            </a:r>
            <a:r>
              <a:rPr lang="ar-EG" sz="2400" b="1" dirty="0"/>
              <a:t> اجتذاب الاستثمار المباشر </a:t>
            </a:r>
            <a:r>
              <a:rPr lang="ar-EG" sz="2400" dirty="0"/>
              <a:t>من الدول المختلفة</a:t>
            </a:r>
            <a:r>
              <a:rPr lang="ar-EG" sz="2400" b="1" dirty="0"/>
              <a:t>.</a:t>
            </a:r>
          </a:p>
          <a:p>
            <a:pPr algn="r" rtl="1"/>
            <a:r>
              <a:rPr lang="ar-EG" sz="2400" dirty="0"/>
              <a:t>وإذا تتبعنا تاريخ البشرية نجد أن الإنسان عرف من قديم الزمن </a:t>
            </a:r>
            <a:r>
              <a:rPr lang="ar-EG" sz="2400" b="1" dirty="0"/>
              <a:t>التبادل التجاري بين الدول </a:t>
            </a:r>
            <a:r>
              <a:rPr lang="ar-EG" sz="2400" dirty="0"/>
              <a:t>ولكن كان ذلك في مجموعة محدودة من السلع، ولكن بمرور الوقت </a:t>
            </a:r>
            <a:r>
              <a:rPr lang="ar-EG" sz="2400" b="1" dirty="0"/>
              <a:t>وتحسن وسائل المواصلات </a:t>
            </a:r>
            <a:r>
              <a:rPr lang="ar-EG" sz="2400" dirty="0"/>
              <a:t>بالإضافة إلي </a:t>
            </a:r>
            <a:r>
              <a:rPr lang="ar-EG" sz="2400" b="1" dirty="0"/>
              <a:t>التقدم الكبير الذي حدث في الفن الإنتاجي</a:t>
            </a:r>
            <a:r>
              <a:rPr lang="ar-EG" sz="2400" dirty="0"/>
              <a:t> </a:t>
            </a:r>
            <a:r>
              <a:rPr lang="ar-EG" sz="2400" b="1" dirty="0"/>
              <a:t>وظهور الإنتاج الكبير </a:t>
            </a:r>
            <a:r>
              <a:rPr lang="ar-EG" sz="2400" dirty="0"/>
              <a:t>وما صاحبه من إنتاج كميات من السلع تفوق الحاجات المحلية ورغبة المنتجين في إيجاد </a:t>
            </a:r>
            <a:r>
              <a:rPr lang="ar-EG" sz="2400" b="1" dirty="0"/>
              <a:t>اسواق جديدة </a:t>
            </a:r>
            <a:r>
              <a:rPr lang="ar-EG" sz="2400" dirty="0"/>
              <a:t>يصرفون فيها هذا الفائض، كل هذه العوامل أدت إلي </a:t>
            </a:r>
            <a:r>
              <a:rPr lang="ar-EG" sz="2400" b="1" dirty="0"/>
              <a:t>اتساع التجارة الدولية </a:t>
            </a:r>
            <a:r>
              <a:rPr lang="ar-EG" sz="2400" dirty="0"/>
              <a:t>إلي عدد هائل من السلع والخدمات.</a:t>
            </a:r>
          </a:p>
          <a:p>
            <a:pPr algn="r" rtl="1"/>
            <a:endParaRPr lang="en-US" dirty="0"/>
          </a:p>
          <a:p>
            <a:pPr algn="r" rtl="1"/>
            <a:endParaRPr lang="en-US" dirty="0"/>
          </a:p>
        </p:txBody>
      </p:sp>
    </p:spTree>
    <p:extLst>
      <p:ext uri="{BB962C8B-B14F-4D97-AF65-F5344CB8AC3E}">
        <p14:creationId xmlns:p14="http://schemas.microsoft.com/office/powerpoint/2010/main" xmlns="" val="3287988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48641"/>
            <a:ext cx="8596668" cy="5492722"/>
          </a:xfrm>
        </p:spPr>
        <p:txBody>
          <a:bodyPr/>
          <a:lstStyle/>
          <a:p>
            <a:r>
              <a:rPr lang="ar-EG" sz="2400" b="1" dirty="0" smtClean="0">
                <a:solidFill>
                  <a:schemeClr val="accent2"/>
                </a:solidFill>
              </a:rPr>
              <a:t>تابع العامل الأول : سعر السلعة في الدولة المصدرة</a:t>
            </a:r>
            <a:endParaRPr lang="ar-EG" sz="2400" b="1" dirty="0">
              <a:solidFill>
                <a:schemeClr val="accent2"/>
              </a:solidFill>
            </a:endParaRPr>
          </a:p>
          <a:p>
            <a:r>
              <a:rPr lang="ar-EG" sz="2000" b="1" dirty="0" smtClean="0">
                <a:solidFill>
                  <a:schemeClr val="tx1"/>
                </a:solidFill>
              </a:rPr>
              <a:t>في المثال إذا ارتفع سعر السلعة في العراق </a:t>
            </a:r>
            <a:r>
              <a:rPr lang="ar-EG" sz="2000" dirty="0" smtClean="0">
                <a:solidFill>
                  <a:schemeClr val="tx1"/>
                </a:solidFill>
              </a:rPr>
              <a:t>يؤدي هذا إلي انخفاض الكمية التي يطلبها التاجر المصري من السلعة، وبالتالي يطلب التاجر المصري كمية أقل من الدينارات، أي يقل عرض الجنيهات، أي يقل عرض العملة الأجنبية وينتقل منحني عرض  العملة الأجنبية إلي اليسار (ع2)</a:t>
            </a:r>
          </a:p>
          <a:p>
            <a:endParaRPr lang="ar-EG" dirty="0" smtClean="0">
              <a:solidFill>
                <a:schemeClr val="tx1"/>
              </a:solidFill>
            </a:endParaRPr>
          </a:p>
          <a:p>
            <a:endParaRPr lang="en-US" dirty="0" smtClean="0">
              <a:solidFill>
                <a:schemeClr val="tx1"/>
              </a:solidFill>
            </a:endParaRPr>
          </a:p>
          <a:p>
            <a:endParaRPr lang="en-US" dirty="0">
              <a:solidFill>
                <a:schemeClr val="tx1"/>
              </a:solidFill>
            </a:endParaRPr>
          </a:p>
          <a:p>
            <a:endParaRPr lang="en-US" dirty="0">
              <a:solidFill>
                <a:schemeClr val="tx1"/>
              </a:solidFill>
            </a:endParaRPr>
          </a:p>
        </p:txBody>
      </p:sp>
      <p:grpSp>
        <p:nvGrpSpPr>
          <p:cNvPr id="25" name="Group 239">
            <a:extLst>
              <a:ext uri="{FF2B5EF4-FFF2-40B4-BE49-F238E27FC236}">
                <a16:creationId xmlns:a16="http://schemas.microsoft.com/office/drawing/2014/main" xmlns="" id="{94CEA546-E899-47CD-A4CE-74B18E335C58}"/>
              </a:ext>
            </a:extLst>
          </p:cNvPr>
          <p:cNvGrpSpPr>
            <a:grpSpLocks/>
          </p:cNvGrpSpPr>
          <p:nvPr/>
        </p:nvGrpSpPr>
        <p:grpSpPr bwMode="auto">
          <a:xfrm>
            <a:off x="2217406" y="2830286"/>
            <a:ext cx="4962525" cy="3065417"/>
            <a:chOff x="0" y="0"/>
            <a:chExt cx="49627" cy="49467"/>
          </a:xfrm>
        </p:grpSpPr>
        <p:sp>
          <p:nvSpPr>
            <p:cNvPr id="26" name="Line 993">
              <a:extLst>
                <a:ext uri="{FF2B5EF4-FFF2-40B4-BE49-F238E27FC236}">
                  <a16:creationId xmlns:a16="http://schemas.microsoft.com/office/drawing/2014/main" xmlns="" id="{85404A9E-8922-4204-A0F8-2095DB92729F}"/>
                </a:ext>
              </a:extLst>
            </p:cNvPr>
            <p:cNvSpPr>
              <a:spLocks noChangeShapeType="1"/>
            </p:cNvSpPr>
            <p:nvPr/>
          </p:nvSpPr>
          <p:spPr bwMode="auto">
            <a:xfrm>
              <a:off x="7974" y="4572"/>
              <a:ext cx="0" cy="37719"/>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46" name="Line 994">
              <a:extLst>
                <a:ext uri="{FF2B5EF4-FFF2-40B4-BE49-F238E27FC236}">
                  <a16:creationId xmlns:a16="http://schemas.microsoft.com/office/drawing/2014/main" xmlns="" id="{A50A793D-C6BC-4C1A-B20B-891A6366124C}"/>
                </a:ext>
              </a:extLst>
            </p:cNvPr>
            <p:cNvSpPr>
              <a:spLocks noChangeShapeType="1"/>
            </p:cNvSpPr>
            <p:nvPr/>
          </p:nvSpPr>
          <p:spPr bwMode="auto">
            <a:xfrm flipH="1">
              <a:off x="7974" y="42317"/>
              <a:ext cx="36576"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1" name="Line 999">
              <a:extLst>
                <a:ext uri="{FF2B5EF4-FFF2-40B4-BE49-F238E27FC236}">
                  <a16:creationId xmlns:a16="http://schemas.microsoft.com/office/drawing/2014/main" xmlns="" id="{4628886D-3F8A-4023-B417-39D7FD7468CA}"/>
                </a:ext>
              </a:extLst>
            </p:cNvPr>
            <p:cNvSpPr>
              <a:spLocks noChangeShapeType="1"/>
            </p:cNvSpPr>
            <p:nvPr/>
          </p:nvSpPr>
          <p:spPr bwMode="auto">
            <a:xfrm>
              <a:off x="7974" y="22860"/>
              <a:ext cx="16002"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2" name="Line 1000">
              <a:extLst>
                <a:ext uri="{FF2B5EF4-FFF2-40B4-BE49-F238E27FC236}">
                  <a16:creationId xmlns:a16="http://schemas.microsoft.com/office/drawing/2014/main" xmlns="" id="{EADD45E5-5B1F-4076-A7C5-6552C8E686FB}"/>
                </a:ext>
              </a:extLst>
            </p:cNvPr>
            <p:cNvSpPr>
              <a:spLocks noChangeShapeType="1"/>
            </p:cNvSpPr>
            <p:nvPr/>
          </p:nvSpPr>
          <p:spPr bwMode="auto">
            <a:xfrm>
              <a:off x="7974" y="19457"/>
              <a:ext cx="12573"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4" name="Freeform 1017">
              <a:extLst>
                <a:ext uri="{FF2B5EF4-FFF2-40B4-BE49-F238E27FC236}">
                  <a16:creationId xmlns:a16="http://schemas.microsoft.com/office/drawing/2014/main" xmlns="" id="{1B5C1ECA-B2C0-4CBD-A008-58C26EE42CB7}"/>
                </a:ext>
              </a:extLst>
            </p:cNvPr>
            <p:cNvSpPr>
              <a:spLocks/>
            </p:cNvSpPr>
            <p:nvPr/>
          </p:nvSpPr>
          <p:spPr bwMode="auto">
            <a:xfrm>
              <a:off x="6273" y="11483"/>
              <a:ext cx="22288" cy="22860"/>
            </a:xfrm>
            <a:custGeom>
              <a:avLst/>
              <a:gdLst>
                <a:gd name="T0" fmla="*/ 2228850 w 3510"/>
                <a:gd name="T1" fmla="*/ 0 h 3600"/>
                <a:gd name="T2" fmla="*/ 1771650 w 3510"/>
                <a:gd name="T3" fmla="*/ 1143000 h 3600"/>
                <a:gd name="T4" fmla="*/ 171450 w 3510"/>
                <a:gd name="T5" fmla="*/ 2171700 h 3600"/>
                <a:gd name="T6" fmla="*/ 742950 w 3510"/>
                <a:gd name="T7" fmla="*/ 1828800 h 3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10" h="3600">
                  <a:moveTo>
                    <a:pt x="3510" y="0"/>
                  </a:moveTo>
                  <a:cubicBezTo>
                    <a:pt x="3420" y="615"/>
                    <a:pt x="3330" y="1230"/>
                    <a:pt x="2790" y="1800"/>
                  </a:cubicBezTo>
                  <a:cubicBezTo>
                    <a:pt x="2250" y="2370"/>
                    <a:pt x="540" y="3240"/>
                    <a:pt x="270" y="3420"/>
                  </a:cubicBezTo>
                  <a:cubicBezTo>
                    <a:pt x="0" y="3600"/>
                    <a:pt x="1020" y="2970"/>
                    <a:pt x="1170" y="288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5" name="Freeform 1018">
              <a:extLst>
                <a:ext uri="{FF2B5EF4-FFF2-40B4-BE49-F238E27FC236}">
                  <a16:creationId xmlns:a16="http://schemas.microsoft.com/office/drawing/2014/main" xmlns="" id="{9B324626-1819-41C3-B58C-CD445F76F5E7}"/>
                </a:ext>
              </a:extLst>
            </p:cNvPr>
            <p:cNvSpPr>
              <a:spLocks/>
            </p:cNvSpPr>
            <p:nvPr/>
          </p:nvSpPr>
          <p:spPr bwMode="auto">
            <a:xfrm>
              <a:off x="7974" y="10313"/>
              <a:ext cx="16002" cy="16002"/>
            </a:xfrm>
            <a:custGeom>
              <a:avLst/>
              <a:gdLst>
                <a:gd name="T0" fmla="*/ 1600200 w 2520"/>
                <a:gd name="T1" fmla="*/ 0 h 2520"/>
                <a:gd name="T2" fmla="*/ 1257300 w 2520"/>
                <a:gd name="T3" fmla="*/ 1028700 h 2520"/>
                <a:gd name="T4" fmla="*/ 0 w 2520"/>
                <a:gd name="T5" fmla="*/ 1600200 h 2520"/>
                <a:gd name="T6" fmla="*/ 0 60000 65536"/>
                <a:gd name="T7" fmla="*/ 0 60000 65536"/>
                <a:gd name="T8" fmla="*/ 0 60000 65536"/>
              </a:gdLst>
              <a:ahLst/>
              <a:cxnLst>
                <a:cxn ang="T6">
                  <a:pos x="T0" y="T1"/>
                </a:cxn>
                <a:cxn ang="T7">
                  <a:pos x="T2" y="T3"/>
                </a:cxn>
                <a:cxn ang="T8">
                  <a:pos x="T4" y="T5"/>
                </a:cxn>
              </a:cxnLst>
              <a:rect l="0" t="0" r="r" b="b"/>
              <a:pathLst>
                <a:path w="2520" h="2520">
                  <a:moveTo>
                    <a:pt x="2520" y="0"/>
                  </a:moveTo>
                  <a:cubicBezTo>
                    <a:pt x="2460" y="600"/>
                    <a:pt x="2400" y="1200"/>
                    <a:pt x="1980" y="1620"/>
                  </a:cubicBezTo>
                  <a:cubicBezTo>
                    <a:pt x="1560" y="2040"/>
                    <a:pt x="330" y="2370"/>
                    <a:pt x="0" y="252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6" name="Rectangle 1021">
              <a:extLst>
                <a:ext uri="{FF2B5EF4-FFF2-40B4-BE49-F238E27FC236}">
                  <a16:creationId xmlns:a16="http://schemas.microsoft.com/office/drawing/2014/main" xmlns="" id="{803E6092-F558-4A8E-BE8F-6EE80F7A9A07}"/>
                </a:ext>
              </a:extLst>
            </p:cNvPr>
            <p:cNvSpPr>
              <a:spLocks noChangeArrowheads="1"/>
            </p:cNvSpPr>
            <p:nvPr/>
          </p:nvSpPr>
          <p:spPr bwMode="auto">
            <a:xfrm>
              <a:off x="39340" y="43061"/>
              <a:ext cx="10287"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كمية</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57" name="Rectangle 1022">
              <a:extLst>
                <a:ext uri="{FF2B5EF4-FFF2-40B4-BE49-F238E27FC236}">
                  <a16:creationId xmlns:a16="http://schemas.microsoft.com/office/drawing/2014/main" xmlns="" id="{035C3E36-EF46-41FF-BF52-BEF9B223594A}"/>
                </a:ext>
              </a:extLst>
            </p:cNvPr>
            <p:cNvSpPr>
              <a:spLocks noChangeArrowheads="1"/>
            </p:cNvSpPr>
            <p:nvPr/>
          </p:nvSpPr>
          <p:spPr bwMode="auto">
            <a:xfrm>
              <a:off x="19563" y="46038"/>
              <a:ext cx="14859"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(3)</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8" name="Rectangle 1024">
              <a:extLst>
                <a:ext uri="{FF2B5EF4-FFF2-40B4-BE49-F238E27FC236}">
                  <a16:creationId xmlns:a16="http://schemas.microsoft.com/office/drawing/2014/main" xmlns="" id="{AA8EE483-2841-488E-A989-2C3C7F8967AE}"/>
                </a:ext>
              </a:extLst>
            </p:cNvPr>
            <p:cNvSpPr>
              <a:spLocks noChangeArrowheads="1"/>
            </p:cNvSpPr>
            <p:nvPr/>
          </p:nvSpPr>
          <p:spPr bwMode="auto">
            <a:xfrm>
              <a:off x="30728" y="9356"/>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9" name="Rectangle 1025">
              <a:extLst>
                <a:ext uri="{FF2B5EF4-FFF2-40B4-BE49-F238E27FC236}">
                  <a16:creationId xmlns:a16="http://schemas.microsoft.com/office/drawing/2014/main" xmlns="" id="{349567EA-6D01-4C96-8AB8-6F96C93E69D4}"/>
                </a:ext>
              </a:extLst>
            </p:cNvPr>
            <p:cNvSpPr>
              <a:spLocks noChangeArrowheads="1"/>
            </p:cNvSpPr>
            <p:nvPr/>
          </p:nvSpPr>
          <p:spPr bwMode="auto">
            <a:xfrm>
              <a:off x="25624" y="765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60" name="Rectangle 1026">
              <a:extLst>
                <a:ext uri="{FF2B5EF4-FFF2-40B4-BE49-F238E27FC236}">
                  <a16:creationId xmlns:a16="http://schemas.microsoft.com/office/drawing/2014/main" xmlns="" id="{9F19A863-00F0-46B1-9C48-8BC8EBDAEE43}"/>
                </a:ext>
              </a:extLst>
            </p:cNvPr>
            <p:cNvSpPr>
              <a:spLocks noChangeArrowheads="1"/>
            </p:cNvSpPr>
            <p:nvPr/>
          </p:nvSpPr>
          <p:spPr bwMode="auto">
            <a:xfrm>
              <a:off x="20414" y="7123"/>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300" b="1" dirty="0" smtClean="0">
                  <a:latin typeface="Calibri" panose="020F0502020204030204" pitchFamily="34" charset="0"/>
                  <a:cs typeface="Arial" panose="020B0604020202020204" pitchFamily="34" charset="0"/>
                </a:rPr>
                <a:t>ع2</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1" name="Rectangle 1028">
              <a:extLst>
                <a:ext uri="{FF2B5EF4-FFF2-40B4-BE49-F238E27FC236}">
                  <a16:creationId xmlns:a16="http://schemas.microsoft.com/office/drawing/2014/main" xmlns="" id="{D5DE1DDA-1A57-4DA3-B54D-227C9688B91A}"/>
                </a:ext>
              </a:extLst>
            </p:cNvPr>
            <p:cNvSpPr>
              <a:spLocks noChangeArrowheads="1"/>
            </p:cNvSpPr>
            <p:nvPr/>
          </p:nvSpPr>
          <p:spPr bwMode="auto">
            <a:xfrm>
              <a:off x="2232" y="20627"/>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2" name="Rectangle 1029">
              <a:extLst>
                <a:ext uri="{FF2B5EF4-FFF2-40B4-BE49-F238E27FC236}">
                  <a16:creationId xmlns:a16="http://schemas.microsoft.com/office/drawing/2014/main" xmlns="" id="{A0AA0752-61A9-4040-94DE-388896C011E4}"/>
                </a:ext>
              </a:extLst>
            </p:cNvPr>
            <p:cNvSpPr>
              <a:spLocks noChangeArrowheads="1"/>
            </p:cNvSpPr>
            <p:nvPr/>
          </p:nvSpPr>
          <p:spPr bwMode="auto">
            <a:xfrm>
              <a:off x="2232" y="25199"/>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3" name="Rectangle 1030">
              <a:extLst>
                <a:ext uri="{FF2B5EF4-FFF2-40B4-BE49-F238E27FC236}">
                  <a16:creationId xmlns:a16="http://schemas.microsoft.com/office/drawing/2014/main" xmlns="" id="{E7FD39F9-7220-4FC8-A25B-A7415CAF6155}"/>
                </a:ext>
              </a:extLst>
            </p:cNvPr>
            <p:cNvSpPr>
              <a:spLocks noChangeArrowheads="1"/>
            </p:cNvSpPr>
            <p:nvPr/>
          </p:nvSpPr>
          <p:spPr bwMode="auto">
            <a:xfrm>
              <a:off x="0" y="0"/>
              <a:ext cx="12573"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xmlns="" val="18101739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48641"/>
            <a:ext cx="8596668" cy="5492722"/>
          </a:xfrm>
        </p:spPr>
        <p:txBody>
          <a:bodyPr/>
          <a:lstStyle/>
          <a:p>
            <a:r>
              <a:rPr lang="ar-EG" sz="2400" b="1" dirty="0" smtClean="0">
                <a:solidFill>
                  <a:schemeClr val="accent2"/>
                </a:solidFill>
              </a:rPr>
              <a:t>العامل الثاني: </a:t>
            </a:r>
            <a:r>
              <a:rPr lang="ar-EG" sz="2400" b="1" dirty="0"/>
              <a:t>تغير طلب </a:t>
            </a:r>
            <a:r>
              <a:rPr lang="ar-EG" sz="2400" b="1" dirty="0" smtClean="0"/>
              <a:t>الأجانب </a:t>
            </a:r>
            <a:r>
              <a:rPr lang="ar-EG" sz="2400" b="1" dirty="0"/>
              <a:t>علي السلعة </a:t>
            </a:r>
            <a:endParaRPr lang="ar-EG" sz="2400" b="1" dirty="0" smtClean="0"/>
          </a:p>
          <a:p>
            <a:r>
              <a:rPr lang="ar-EG" sz="2000" b="1" dirty="0" smtClean="0"/>
              <a:t>في المثال تغير </a:t>
            </a:r>
            <a:r>
              <a:rPr lang="ar-EG" sz="2000" b="1" dirty="0"/>
              <a:t>طلب </a:t>
            </a:r>
            <a:r>
              <a:rPr lang="ar-EG" sz="2000" b="1" dirty="0" smtClean="0"/>
              <a:t>المصريين </a:t>
            </a:r>
            <a:r>
              <a:rPr lang="ar-EG" sz="2000" b="1" dirty="0"/>
              <a:t>علي السلعة </a:t>
            </a:r>
            <a:r>
              <a:rPr lang="ar-EG" sz="2000" b="1" dirty="0" smtClean="0"/>
              <a:t>العراقية </a:t>
            </a:r>
            <a:r>
              <a:rPr lang="ar-EG" sz="2000" dirty="0"/>
              <a:t>( نتيجة تغير أيا من عوامل الطلب علي السلعة </a:t>
            </a:r>
            <a:r>
              <a:rPr lang="ar-EG" sz="2000" dirty="0" smtClean="0"/>
              <a:t>في مصر مثل </a:t>
            </a:r>
            <a:r>
              <a:rPr lang="ar-EG" sz="2000" dirty="0"/>
              <a:t>الدخل أو الذوق أو أسعار السلع البديلة أو المكملة وغيرها من العوامل)</a:t>
            </a:r>
          </a:p>
          <a:p>
            <a:r>
              <a:rPr lang="ar-EG" b="1" dirty="0" smtClean="0">
                <a:solidFill>
                  <a:schemeClr val="tx1"/>
                </a:solidFill>
              </a:rPr>
              <a:t>مثلا إذا ارتفع طلب المصريين علي السلعة في العراق ( نتيجة تغير ذوق المصريين في صالح السلعة مثلا أو ارتفاع الدخل في مصر أو أيا من عوامل زيادة الطلب علي السلعة ) </a:t>
            </a:r>
            <a:r>
              <a:rPr lang="ar-EG" dirty="0" smtClean="0">
                <a:solidFill>
                  <a:schemeClr val="tx1"/>
                </a:solidFill>
              </a:rPr>
              <a:t>يؤدي هذا إلي زيادة الكمية التي يطلبها التاجر المصري من السلعة، وبالتالي يطلب التاجر المصري كمية أكبر من الدينارات العراقية، أي يزيد عرض الجنيه (العملة الأجنبية) وينتقل منحني عرض العملة الأجنبية إلي اليمين (ع1)</a:t>
            </a:r>
          </a:p>
          <a:p>
            <a:endParaRPr lang="en-US" dirty="0" smtClean="0">
              <a:solidFill>
                <a:schemeClr val="tx1"/>
              </a:solidFill>
            </a:endParaRPr>
          </a:p>
          <a:p>
            <a:endParaRPr lang="en-US" dirty="0">
              <a:solidFill>
                <a:schemeClr val="tx1"/>
              </a:solidFill>
            </a:endParaRPr>
          </a:p>
          <a:p>
            <a:endParaRPr lang="en-US" dirty="0">
              <a:solidFill>
                <a:schemeClr val="tx1"/>
              </a:solidFill>
            </a:endParaRPr>
          </a:p>
        </p:txBody>
      </p:sp>
      <p:grpSp>
        <p:nvGrpSpPr>
          <p:cNvPr id="27" name="Group 240">
            <a:extLst>
              <a:ext uri="{FF2B5EF4-FFF2-40B4-BE49-F238E27FC236}">
                <a16:creationId xmlns:a16="http://schemas.microsoft.com/office/drawing/2014/main" xmlns="" id="{02AF7356-C40A-4121-AE38-E579317FB983}"/>
              </a:ext>
            </a:extLst>
          </p:cNvPr>
          <p:cNvGrpSpPr>
            <a:grpSpLocks/>
          </p:cNvGrpSpPr>
          <p:nvPr/>
        </p:nvGrpSpPr>
        <p:grpSpPr bwMode="auto">
          <a:xfrm>
            <a:off x="2494405" y="3614057"/>
            <a:ext cx="4962525" cy="3065417"/>
            <a:chOff x="0" y="0"/>
            <a:chExt cx="49627" cy="49467"/>
          </a:xfrm>
        </p:grpSpPr>
        <p:sp>
          <p:nvSpPr>
            <p:cNvPr id="28" name="Rectangle 1023">
              <a:extLst>
                <a:ext uri="{FF2B5EF4-FFF2-40B4-BE49-F238E27FC236}">
                  <a16:creationId xmlns:a16="http://schemas.microsoft.com/office/drawing/2014/main" xmlns="" id="{439840D6-34DF-499D-A64A-5EE9FC44B6FC}"/>
                </a:ext>
              </a:extLst>
            </p:cNvPr>
            <p:cNvSpPr>
              <a:spLocks noChangeArrowheads="1"/>
            </p:cNvSpPr>
            <p:nvPr/>
          </p:nvSpPr>
          <p:spPr bwMode="auto">
            <a:xfrm>
              <a:off x="41892" y="2849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29" name="Group 239">
              <a:extLst>
                <a:ext uri="{FF2B5EF4-FFF2-40B4-BE49-F238E27FC236}">
                  <a16:creationId xmlns:a16="http://schemas.microsoft.com/office/drawing/2014/main" xmlns="" id="{94CEA546-E899-47CD-A4CE-74B18E335C58}"/>
                </a:ext>
              </a:extLst>
            </p:cNvPr>
            <p:cNvGrpSpPr>
              <a:grpSpLocks/>
            </p:cNvGrpSpPr>
            <p:nvPr/>
          </p:nvGrpSpPr>
          <p:grpSpPr bwMode="auto">
            <a:xfrm>
              <a:off x="0" y="0"/>
              <a:ext cx="49627" cy="49467"/>
              <a:chOff x="0" y="0"/>
              <a:chExt cx="49627" cy="49467"/>
            </a:xfrm>
          </p:grpSpPr>
          <p:sp>
            <p:nvSpPr>
              <p:cNvPr id="30" name="Line 993">
                <a:extLst>
                  <a:ext uri="{FF2B5EF4-FFF2-40B4-BE49-F238E27FC236}">
                    <a16:creationId xmlns:a16="http://schemas.microsoft.com/office/drawing/2014/main" xmlns="" id="{85404A9E-8922-4204-A0F8-2095DB92729F}"/>
                  </a:ext>
                </a:extLst>
              </p:cNvPr>
              <p:cNvSpPr>
                <a:spLocks noChangeShapeType="1"/>
              </p:cNvSpPr>
              <p:nvPr/>
            </p:nvSpPr>
            <p:spPr bwMode="auto">
              <a:xfrm>
                <a:off x="7974" y="4572"/>
                <a:ext cx="0" cy="37719"/>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1" name="Line 994">
                <a:extLst>
                  <a:ext uri="{FF2B5EF4-FFF2-40B4-BE49-F238E27FC236}">
                    <a16:creationId xmlns:a16="http://schemas.microsoft.com/office/drawing/2014/main" xmlns="" id="{A50A793D-C6BC-4C1A-B20B-891A6366124C}"/>
                  </a:ext>
                </a:extLst>
              </p:cNvPr>
              <p:cNvSpPr>
                <a:spLocks noChangeShapeType="1"/>
              </p:cNvSpPr>
              <p:nvPr/>
            </p:nvSpPr>
            <p:spPr bwMode="auto">
              <a:xfrm flipH="1">
                <a:off x="7974" y="42317"/>
                <a:ext cx="36576"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2" name="Line 997">
                <a:extLst>
                  <a:ext uri="{FF2B5EF4-FFF2-40B4-BE49-F238E27FC236}">
                    <a16:creationId xmlns:a16="http://schemas.microsoft.com/office/drawing/2014/main" xmlns="" id="{86E1B537-D3C3-4022-812D-E5FAC9FF6E9B}"/>
                  </a:ext>
                </a:extLst>
              </p:cNvPr>
              <p:cNvSpPr>
                <a:spLocks noChangeShapeType="1"/>
              </p:cNvSpPr>
              <p:nvPr/>
            </p:nvSpPr>
            <p:spPr bwMode="auto">
              <a:xfrm>
                <a:off x="7974" y="26262"/>
                <a:ext cx="21717"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3" name="Line 999">
                <a:extLst>
                  <a:ext uri="{FF2B5EF4-FFF2-40B4-BE49-F238E27FC236}">
                    <a16:creationId xmlns:a16="http://schemas.microsoft.com/office/drawing/2014/main" xmlns="" id="{4628886D-3F8A-4023-B417-39D7FD7468CA}"/>
                  </a:ext>
                </a:extLst>
              </p:cNvPr>
              <p:cNvSpPr>
                <a:spLocks noChangeShapeType="1"/>
              </p:cNvSpPr>
              <p:nvPr/>
            </p:nvSpPr>
            <p:spPr bwMode="auto">
              <a:xfrm>
                <a:off x="7974" y="22860"/>
                <a:ext cx="16002"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4" name="Freeform 1010">
                <a:extLst>
                  <a:ext uri="{FF2B5EF4-FFF2-40B4-BE49-F238E27FC236}">
                    <a16:creationId xmlns:a16="http://schemas.microsoft.com/office/drawing/2014/main" xmlns="" id="{4CC70D6F-C29D-4DE4-A027-DC3100B55273}"/>
                  </a:ext>
                </a:extLst>
              </p:cNvPr>
              <p:cNvSpPr>
                <a:spLocks/>
              </p:cNvSpPr>
              <p:nvPr/>
            </p:nvSpPr>
            <p:spPr bwMode="auto">
              <a:xfrm>
                <a:off x="7974" y="12546"/>
                <a:ext cx="25146" cy="25146"/>
              </a:xfrm>
              <a:custGeom>
                <a:avLst/>
                <a:gdLst>
                  <a:gd name="T0" fmla="*/ 2514600 w 4140"/>
                  <a:gd name="T1" fmla="*/ 0 h 3600"/>
                  <a:gd name="T2" fmla="*/ 1967948 w 4140"/>
                  <a:gd name="T3" fmla="*/ 1634490 h 3600"/>
                  <a:gd name="T4" fmla="*/ 0 w 4140"/>
                  <a:gd name="T5" fmla="*/ 2514600 h 3600"/>
                  <a:gd name="T6" fmla="*/ 0 60000 65536"/>
                  <a:gd name="T7" fmla="*/ 0 60000 65536"/>
                  <a:gd name="T8" fmla="*/ 0 60000 65536"/>
                </a:gdLst>
                <a:ahLst/>
                <a:cxnLst>
                  <a:cxn ang="T6">
                    <a:pos x="T0" y="T1"/>
                  </a:cxn>
                  <a:cxn ang="T7">
                    <a:pos x="T2" y="T3"/>
                  </a:cxn>
                  <a:cxn ang="T8">
                    <a:pos x="T4" y="T5"/>
                  </a:cxn>
                </a:cxnLst>
                <a:rect l="0" t="0" r="r" b="b"/>
                <a:pathLst>
                  <a:path w="4140" h="3600">
                    <a:moveTo>
                      <a:pt x="4140" y="0"/>
                    </a:moveTo>
                    <a:cubicBezTo>
                      <a:pt x="4035" y="870"/>
                      <a:pt x="3930" y="1740"/>
                      <a:pt x="3240" y="2340"/>
                    </a:cubicBezTo>
                    <a:cubicBezTo>
                      <a:pt x="2550" y="2940"/>
                      <a:pt x="540" y="3390"/>
                      <a:pt x="0" y="36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5" name="Freeform 1017">
                <a:extLst>
                  <a:ext uri="{FF2B5EF4-FFF2-40B4-BE49-F238E27FC236}">
                    <a16:creationId xmlns:a16="http://schemas.microsoft.com/office/drawing/2014/main" xmlns="" id="{1B5C1ECA-B2C0-4CBD-A008-58C26EE42CB7}"/>
                  </a:ext>
                </a:extLst>
              </p:cNvPr>
              <p:cNvSpPr>
                <a:spLocks/>
              </p:cNvSpPr>
              <p:nvPr/>
            </p:nvSpPr>
            <p:spPr bwMode="auto">
              <a:xfrm>
                <a:off x="6273" y="11483"/>
                <a:ext cx="22288" cy="22860"/>
              </a:xfrm>
              <a:custGeom>
                <a:avLst/>
                <a:gdLst>
                  <a:gd name="T0" fmla="*/ 2228850 w 3510"/>
                  <a:gd name="T1" fmla="*/ 0 h 3600"/>
                  <a:gd name="T2" fmla="*/ 1771650 w 3510"/>
                  <a:gd name="T3" fmla="*/ 1143000 h 3600"/>
                  <a:gd name="T4" fmla="*/ 171450 w 3510"/>
                  <a:gd name="T5" fmla="*/ 2171700 h 3600"/>
                  <a:gd name="T6" fmla="*/ 742950 w 3510"/>
                  <a:gd name="T7" fmla="*/ 1828800 h 3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10" h="3600">
                    <a:moveTo>
                      <a:pt x="3510" y="0"/>
                    </a:moveTo>
                    <a:cubicBezTo>
                      <a:pt x="3420" y="615"/>
                      <a:pt x="3330" y="1230"/>
                      <a:pt x="2790" y="1800"/>
                    </a:cubicBezTo>
                    <a:cubicBezTo>
                      <a:pt x="2250" y="2370"/>
                      <a:pt x="540" y="3240"/>
                      <a:pt x="270" y="3420"/>
                    </a:cubicBezTo>
                    <a:cubicBezTo>
                      <a:pt x="0" y="3600"/>
                      <a:pt x="1020" y="2970"/>
                      <a:pt x="1170" y="288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6" name="Rectangle 1021">
                <a:extLst>
                  <a:ext uri="{FF2B5EF4-FFF2-40B4-BE49-F238E27FC236}">
                    <a16:creationId xmlns:a16="http://schemas.microsoft.com/office/drawing/2014/main" xmlns="" id="{803E6092-F558-4A8E-BE8F-6EE80F7A9A07}"/>
                  </a:ext>
                </a:extLst>
              </p:cNvPr>
              <p:cNvSpPr>
                <a:spLocks noChangeArrowheads="1"/>
              </p:cNvSpPr>
              <p:nvPr/>
            </p:nvSpPr>
            <p:spPr bwMode="auto">
              <a:xfrm>
                <a:off x="39340" y="43061"/>
                <a:ext cx="10287"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كمية</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37" name="Rectangle 1022">
                <a:extLst>
                  <a:ext uri="{FF2B5EF4-FFF2-40B4-BE49-F238E27FC236}">
                    <a16:creationId xmlns:a16="http://schemas.microsoft.com/office/drawing/2014/main" xmlns="" id="{035C3E36-EF46-41FF-BF52-BEF9B223594A}"/>
                  </a:ext>
                </a:extLst>
              </p:cNvPr>
              <p:cNvSpPr>
                <a:spLocks noChangeArrowheads="1"/>
              </p:cNvSpPr>
              <p:nvPr/>
            </p:nvSpPr>
            <p:spPr bwMode="auto">
              <a:xfrm>
                <a:off x="19563" y="46038"/>
                <a:ext cx="14859"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(3)</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8" name="Rectangle 1024">
                <a:extLst>
                  <a:ext uri="{FF2B5EF4-FFF2-40B4-BE49-F238E27FC236}">
                    <a16:creationId xmlns:a16="http://schemas.microsoft.com/office/drawing/2014/main" xmlns="" id="{AA8EE483-2841-488E-A989-2C3C7F8967AE}"/>
                  </a:ext>
                </a:extLst>
              </p:cNvPr>
              <p:cNvSpPr>
                <a:spLocks noChangeArrowheads="1"/>
              </p:cNvSpPr>
              <p:nvPr/>
            </p:nvSpPr>
            <p:spPr bwMode="auto">
              <a:xfrm>
                <a:off x="30728" y="9356"/>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200" dirty="0" smtClean="0">
                    <a:latin typeface="Arial" panose="020B0604020202020204" pitchFamily="34" charset="0"/>
                    <a:cs typeface="Arial" panose="020B0604020202020204" pitchFamily="34" charset="0"/>
                  </a:rPr>
                  <a:t>ع1</a:t>
                </a: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9" name="Rectangle 1025">
                <a:extLst>
                  <a:ext uri="{FF2B5EF4-FFF2-40B4-BE49-F238E27FC236}">
                    <a16:creationId xmlns:a16="http://schemas.microsoft.com/office/drawing/2014/main" xmlns="" id="{349567EA-6D01-4C96-8AB8-6F96C93E69D4}"/>
                  </a:ext>
                </a:extLst>
              </p:cNvPr>
              <p:cNvSpPr>
                <a:spLocks noChangeArrowheads="1"/>
              </p:cNvSpPr>
              <p:nvPr/>
            </p:nvSpPr>
            <p:spPr bwMode="auto">
              <a:xfrm>
                <a:off x="25624" y="765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0" name="Rectangle 1026">
                <a:extLst>
                  <a:ext uri="{FF2B5EF4-FFF2-40B4-BE49-F238E27FC236}">
                    <a16:creationId xmlns:a16="http://schemas.microsoft.com/office/drawing/2014/main" xmlns="" id="{9F19A863-00F0-46B1-9C48-8BC8EBDAEE43}"/>
                  </a:ext>
                </a:extLst>
              </p:cNvPr>
              <p:cNvSpPr>
                <a:spLocks noChangeArrowheads="1"/>
              </p:cNvSpPr>
              <p:nvPr/>
            </p:nvSpPr>
            <p:spPr bwMode="auto">
              <a:xfrm>
                <a:off x="20414" y="7123"/>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1" name="Rectangle 1028">
                <a:extLst>
                  <a:ext uri="{FF2B5EF4-FFF2-40B4-BE49-F238E27FC236}">
                    <a16:creationId xmlns:a16="http://schemas.microsoft.com/office/drawing/2014/main" xmlns="" id="{D5DE1DDA-1A57-4DA3-B54D-227C9688B91A}"/>
                  </a:ext>
                </a:extLst>
              </p:cNvPr>
              <p:cNvSpPr>
                <a:spLocks noChangeArrowheads="1"/>
              </p:cNvSpPr>
              <p:nvPr/>
            </p:nvSpPr>
            <p:spPr bwMode="auto">
              <a:xfrm>
                <a:off x="2232" y="20627"/>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2" name="Rectangle 1029">
                <a:extLst>
                  <a:ext uri="{FF2B5EF4-FFF2-40B4-BE49-F238E27FC236}">
                    <a16:creationId xmlns:a16="http://schemas.microsoft.com/office/drawing/2014/main" xmlns="" id="{A0AA0752-61A9-4040-94DE-388896C011E4}"/>
                  </a:ext>
                </a:extLst>
              </p:cNvPr>
              <p:cNvSpPr>
                <a:spLocks noChangeArrowheads="1"/>
              </p:cNvSpPr>
              <p:nvPr/>
            </p:nvSpPr>
            <p:spPr bwMode="auto">
              <a:xfrm>
                <a:off x="2232" y="25199"/>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3" name="Rectangle 1030">
                <a:extLst>
                  <a:ext uri="{FF2B5EF4-FFF2-40B4-BE49-F238E27FC236}">
                    <a16:creationId xmlns:a16="http://schemas.microsoft.com/office/drawing/2014/main" xmlns="" id="{E7FD39F9-7220-4FC8-A25B-A7415CAF6155}"/>
                  </a:ext>
                </a:extLst>
              </p:cNvPr>
              <p:cNvSpPr>
                <a:spLocks noChangeArrowheads="1"/>
              </p:cNvSpPr>
              <p:nvPr/>
            </p:nvSpPr>
            <p:spPr bwMode="auto">
              <a:xfrm>
                <a:off x="0" y="0"/>
                <a:ext cx="12573"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xmlns="" val="7261773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48641"/>
            <a:ext cx="8596668" cy="5492722"/>
          </a:xfrm>
        </p:spPr>
        <p:txBody>
          <a:bodyPr/>
          <a:lstStyle/>
          <a:p>
            <a:r>
              <a:rPr lang="ar-EG" sz="2400" b="1" dirty="0" smtClean="0">
                <a:solidFill>
                  <a:schemeClr val="accent2"/>
                </a:solidFill>
              </a:rPr>
              <a:t>تابع العامل الثاني: </a:t>
            </a:r>
            <a:r>
              <a:rPr lang="ar-EG" sz="2400" b="1" dirty="0"/>
              <a:t>تغير طلب </a:t>
            </a:r>
            <a:r>
              <a:rPr lang="ar-EG" sz="2400" b="1" dirty="0" smtClean="0"/>
              <a:t>الأجانب </a:t>
            </a:r>
            <a:r>
              <a:rPr lang="ar-EG" sz="2400" b="1" dirty="0"/>
              <a:t>علي السلعة </a:t>
            </a:r>
            <a:endParaRPr lang="ar-EG" sz="2400" b="1" dirty="0" smtClean="0"/>
          </a:p>
          <a:p>
            <a:r>
              <a:rPr lang="ar-EG" sz="2000" b="1" dirty="0" smtClean="0">
                <a:solidFill>
                  <a:schemeClr val="tx1"/>
                </a:solidFill>
              </a:rPr>
              <a:t>أما إذا انخفض طلب المصريين علي السلعة في العراق ( نتيجة تغير ذوق المصريين في غير صالح السلعة مثلا أو انخفاض الدخل في مصر أو أيا من عوامل انخفاض الطلب علي السلعة ) </a:t>
            </a:r>
            <a:r>
              <a:rPr lang="ar-EG" sz="2000" dirty="0" smtClean="0">
                <a:solidFill>
                  <a:schemeClr val="tx1"/>
                </a:solidFill>
              </a:rPr>
              <a:t>يؤدي هذا إلي انخفاض الكمية التي يطلبها التاجر المصري من السلعة، وبالتالي يطلب التاجر المصري كمية أقل من الدينارات العراقية ، أي يقل عرض الجنيه (العملة الأجنبية)، وينتقل منحني عرض العملة الأجنبية إلي اليسار (ع2)</a:t>
            </a:r>
          </a:p>
          <a:p>
            <a:endParaRPr lang="ar-EG" dirty="0" smtClean="0">
              <a:solidFill>
                <a:schemeClr val="tx1"/>
              </a:solidFill>
            </a:endParaRPr>
          </a:p>
          <a:p>
            <a:endParaRPr lang="ar-EG" dirty="0" smtClean="0">
              <a:solidFill>
                <a:schemeClr val="tx1"/>
              </a:solidFill>
            </a:endParaRPr>
          </a:p>
          <a:p>
            <a:endParaRPr lang="en-US" dirty="0" smtClean="0">
              <a:solidFill>
                <a:schemeClr val="tx1"/>
              </a:solidFill>
            </a:endParaRPr>
          </a:p>
          <a:p>
            <a:endParaRPr lang="en-US" dirty="0">
              <a:solidFill>
                <a:schemeClr val="tx1"/>
              </a:solidFill>
            </a:endParaRPr>
          </a:p>
          <a:p>
            <a:endParaRPr lang="en-US" dirty="0">
              <a:solidFill>
                <a:schemeClr val="tx1"/>
              </a:solidFill>
            </a:endParaRPr>
          </a:p>
        </p:txBody>
      </p:sp>
      <p:grpSp>
        <p:nvGrpSpPr>
          <p:cNvPr id="25" name="Group 239">
            <a:extLst>
              <a:ext uri="{FF2B5EF4-FFF2-40B4-BE49-F238E27FC236}">
                <a16:creationId xmlns:a16="http://schemas.microsoft.com/office/drawing/2014/main" xmlns="" id="{94CEA546-E899-47CD-A4CE-74B18E335C58}"/>
              </a:ext>
            </a:extLst>
          </p:cNvPr>
          <p:cNvGrpSpPr>
            <a:grpSpLocks/>
          </p:cNvGrpSpPr>
          <p:nvPr/>
        </p:nvGrpSpPr>
        <p:grpSpPr bwMode="auto">
          <a:xfrm>
            <a:off x="2095486" y="3596641"/>
            <a:ext cx="4962525" cy="3065417"/>
            <a:chOff x="0" y="0"/>
            <a:chExt cx="49627" cy="49467"/>
          </a:xfrm>
        </p:grpSpPr>
        <p:sp>
          <p:nvSpPr>
            <p:cNvPr id="26" name="Line 993">
              <a:extLst>
                <a:ext uri="{FF2B5EF4-FFF2-40B4-BE49-F238E27FC236}">
                  <a16:creationId xmlns:a16="http://schemas.microsoft.com/office/drawing/2014/main" xmlns="" id="{85404A9E-8922-4204-A0F8-2095DB92729F}"/>
                </a:ext>
              </a:extLst>
            </p:cNvPr>
            <p:cNvSpPr>
              <a:spLocks noChangeShapeType="1"/>
            </p:cNvSpPr>
            <p:nvPr/>
          </p:nvSpPr>
          <p:spPr bwMode="auto">
            <a:xfrm>
              <a:off x="7974" y="4572"/>
              <a:ext cx="0" cy="37719"/>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49" name="Line 994">
              <a:extLst>
                <a:ext uri="{FF2B5EF4-FFF2-40B4-BE49-F238E27FC236}">
                  <a16:creationId xmlns:a16="http://schemas.microsoft.com/office/drawing/2014/main" xmlns="" id="{A50A793D-C6BC-4C1A-B20B-891A6366124C}"/>
                </a:ext>
              </a:extLst>
            </p:cNvPr>
            <p:cNvSpPr>
              <a:spLocks noChangeShapeType="1"/>
            </p:cNvSpPr>
            <p:nvPr/>
          </p:nvSpPr>
          <p:spPr bwMode="auto">
            <a:xfrm flipH="1">
              <a:off x="7974" y="42317"/>
              <a:ext cx="36576"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0" name="Line 999">
              <a:extLst>
                <a:ext uri="{FF2B5EF4-FFF2-40B4-BE49-F238E27FC236}">
                  <a16:creationId xmlns:a16="http://schemas.microsoft.com/office/drawing/2014/main" xmlns="" id="{4628886D-3F8A-4023-B417-39D7FD7468CA}"/>
                </a:ext>
              </a:extLst>
            </p:cNvPr>
            <p:cNvSpPr>
              <a:spLocks noChangeShapeType="1"/>
            </p:cNvSpPr>
            <p:nvPr/>
          </p:nvSpPr>
          <p:spPr bwMode="auto">
            <a:xfrm>
              <a:off x="7974" y="22860"/>
              <a:ext cx="16002"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1" name="Line 1000">
              <a:extLst>
                <a:ext uri="{FF2B5EF4-FFF2-40B4-BE49-F238E27FC236}">
                  <a16:creationId xmlns:a16="http://schemas.microsoft.com/office/drawing/2014/main" xmlns="" id="{EADD45E5-5B1F-4076-A7C5-6552C8E686FB}"/>
                </a:ext>
              </a:extLst>
            </p:cNvPr>
            <p:cNvSpPr>
              <a:spLocks noChangeShapeType="1"/>
            </p:cNvSpPr>
            <p:nvPr/>
          </p:nvSpPr>
          <p:spPr bwMode="auto">
            <a:xfrm>
              <a:off x="7974" y="19457"/>
              <a:ext cx="12573"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2" name="Freeform 1017">
              <a:extLst>
                <a:ext uri="{FF2B5EF4-FFF2-40B4-BE49-F238E27FC236}">
                  <a16:creationId xmlns:a16="http://schemas.microsoft.com/office/drawing/2014/main" xmlns="" id="{1B5C1ECA-B2C0-4CBD-A008-58C26EE42CB7}"/>
                </a:ext>
              </a:extLst>
            </p:cNvPr>
            <p:cNvSpPr>
              <a:spLocks/>
            </p:cNvSpPr>
            <p:nvPr/>
          </p:nvSpPr>
          <p:spPr bwMode="auto">
            <a:xfrm>
              <a:off x="6273" y="11483"/>
              <a:ext cx="22288" cy="22860"/>
            </a:xfrm>
            <a:custGeom>
              <a:avLst/>
              <a:gdLst>
                <a:gd name="T0" fmla="*/ 2228850 w 3510"/>
                <a:gd name="T1" fmla="*/ 0 h 3600"/>
                <a:gd name="T2" fmla="*/ 1771650 w 3510"/>
                <a:gd name="T3" fmla="*/ 1143000 h 3600"/>
                <a:gd name="T4" fmla="*/ 171450 w 3510"/>
                <a:gd name="T5" fmla="*/ 2171700 h 3600"/>
                <a:gd name="T6" fmla="*/ 742950 w 3510"/>
                <a:gd name="T7" fmla="*/ 1828800 h 3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10" h="3600">
                  <a:moveTo>
                    <a:pt x="3510" y="0"/>
                  </a:moveTo>
                  <a:cubicBezTo>
                    <a:pt x="3420" y="615"/>
                    <a:pt x="3330" y="1230"/>
                    <a:pt x="2790" y="1800"/>
                  </a:cubicBezTo>
                  <a:cubicBezTo>
                    <a:pt x="2250" y="2370"/>
                    <a:pt x="540" y="3240"/>
                    <a:pt x="270" y="3420"/>
                  </a:cubicBezTo>
                  <a:cubicBezTo>
                    <a:pt x="0" y="3600"/>
                    <a:pt x="1020" y="2970"/>
                    <a:pt x="1170" y="288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3" name="Freeform 1018">
              <a:extLst>
                <a:ext uri="{FF2B5EF4-FFF2-40B4-BE49-F238E27FC236}">
                  <a16:creationId xmlns:a16="http://schemas.microsoft.com/office/drawing/2014/main" xmlns="" id="{9B324626-1819-41C3-B58C-CD445F76F5E7}"/>
                </a:ext>
              </a:extLst>
            </p:cNvPr>
            <p:cNvSpPr>
              <a:spLocks/>
            </p:cNvSpPr>
            <p:nvPr/>
          </p:nvSpPr>
          <p:spPr bwMode="auto">
            <a:xfrm>
              <a:off x="7974" y="10313"/>
              <a:ext cx="16002" cy="16002"/>
            </a:xfrm>
            <a:custGeom>
              <a:avLst/>
              <a:gdLst>
                <a:gd name="T0" fmla="*/ 1600200 w 2520"/>
                <a:gd name="T1" fmla="*/ 0 h 2520"/>
                <a:gd name="T2" fmla="*/ 1257300 w 2520"/>
                <a:gd name="T3" fmla="*/ 1028700 h 2520"/>
                <a:gd name="T4" fmla="*/ 0 w 2520"/>
                <a:gd name="T5" fmla="*/ 1600200 h 2520"/>
                <a:gd name="T6" fmla="*/ 0 60000 65536"/>
                <a:gd name="T7" fmla="*/ 0 60000 65536"/>
                <a:gd name="T8" fmla="*/ 0 60000 65536"/>
              </a:gdLst>
              <a:ahLst/>
              <a:cxnLst>
                <a:cxn ang="T6">
                  <a:pos x="T0" y="T1"/>
                </a:cxn>
                <a:cxn ang="T7">
                  <a:pos x="T2" y="T3"/>
                </a:cxn>
                <a:cxn ang="T8">
                  <a:pos x="T4" y="T5"/>
                </a:cxn>
              </a:cxnLst>
              <a:rect l="0" t="0" r="r" b="b"/>
              <a:pathLst>
                <a:path w="2520" h="2520">
                  <a:moveTo>
                    <a:pt x="2520" y="0"/>
                  </a:moveTo>
                  <a:cubicBezTo>
                    <a:pt x="2460" y="600"/>
                    <a:pt x="2400" y="1200"/>
                    <a:pt x="1980" y="1620"/>
                  </a:cubicBezTo>
                  <a:cubicBezTo>
                    <a:pt x="1560" y="2040"/>
                    <a:pt x="330" y="2370"/>
                    <a:pt x="0" y="252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54" name="Rectangle 1021">
              <a:extLst>
                <a:ext uri="{FF2B5EF4-FFF2-40B4-BE49-F238E27FC236}">
                  <a16:creationId xmlns:a16="http://schemas.microsoft.com/office/drawing/2014/main" xmlns="" id="{803E6092-F558-4A8E-BE8F-6EE80F7A9A07}"/>
                </a:ext>
              </a:extLst>
            </p:cNvPr>
            <p:cNvSpPr>
              <a:spLocks noChangeArrowheads="1"/>
            </p:cNvSpPr>
            <p:nvPr/>
          </p:nvSpPr>
          <p:spPr bwMode="auto">
            <a:xfrm>
              <a:off x="39340" y="43061"/>
              <a:ext cx="10287"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كمية</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55" name="Rectangle 1022">
              <a:extLst>
                <a:ext uri="{FF2B5EF4-FFF2-40B4-BE49-F238E27FC236}">
                  <a16:creationId xmlns:a16="http://schemas.microsoft.com/office/drawing/2014/main" xmlns="" id="{035C3E36-EF46-41FF-BF52-BEF9B223594A}"/>
                </a:ext>
              </a:extLst>
            </p:cNvPr>
            <p:cNvSpPr>
              <a:spLocks noChangeArrowheads="1"/>
            </p:cNvSpPr>
            <p:nvPr/>
          </p:nvSpPr>
          <p:spPr bwMode="auto">
            <a:xfrm>
              <a:off x="19563" y="46038"/>
              <a:ext cx="14859"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(3)</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6" name="Rectangle 1024">
              <a:extLst>
                <a:ext uri="{FF2B5EF4-FFF2-40B4-BE49-F238E27FC236}">
                  <a16:creationId xmlns:a16="http://schemas.microsoft.com/office/drawing/2014/main" xmlns="" id="{AA8EE483-2841-488E-A989-2C3C7F8967AE}"/>
                </a:ext>
              </a:extLst>
            </p:cNvPr>
            <p:cNvSpPr>
              <a:spLocks noChangeArrowheads="1"/>
            </p:cNvSpPr>
            <p:nvPr/>
          </p:nvSpPr>
          <p:spPr bwMode="auto">
            <a:xfrm>
              <a:off x="30728" y="9356"/>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7" name="Rectangle 1025">
              <a:extLst>
                <a:ext uri="{FF2B5EF4-FFF2-40B4-BE49-F238E27FC236}">
                  <a16:creationId xmlns:a16="http://schemas.microsoft.com/office/drawing/2014/main" xmlns="" id="{349567EA-6D01-4C96-8AB8-6F96C93E69D4}"/>
                </a:ext>
              </a:extLst>
            </p:cNvPr>
            <p:cNvSpPr>
              <a:spLocks noChangeArrowheads="1"/>
            </p:cNvSpPr>
            <p:nvPr/>
          </p:nvSpPr>
          <p:spPr bwMode="auto">
            <a:xfrm>
              <a:off x="25624" y="765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58" name="Rectangle 1026">
              <a:extLst>
                <a:ext uri="{FF2B5EF4-FFF2-40B4-BE49-F238E27FC236}">
                  <a16:creationId xmlns:a16="http://schemas.microsoft.com/office/drawing/2014/main" xmlns="" id="{9F19A863-00F0-46B1-9C48-8BC8EBDAEE43}"/>
                </a:ext>
              </a:extLst>
            </p:cNvPr>
            <p:cNvSpPr>
              <a:spLocks noChangeArrowheads="1"/>
            </p:cNvSpPr>
            <p:nvPr/>
          </p:nvSpPr>
          <p:spPr bwMode="auto">
            <a:xfrm>
              <a:off x="20414" y="7123"/>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300" b="1" dirty="0" smtClean="0">
                  <a:latin typeface="Calibri" panose="020F0502020204030204" pitchFamily="34" charset="0"/>
                  <a:cs typeface="Arial" panose="020B0604020202020204" pitchFamily="34" charset="0"/>
                </a:rPr>
                <a:t>ع2</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9" name="Rectangle 1028">
              <a:extLst>
                <a:ext uri="{FF2B5EF4-FFF2-40B4-BE49-F238E27FC236}">
                  <a16:creationId xmlns:a16="http://schemas.microsoft.com/office/drawing/2014/main" xmlns="" id="{D5DE1DDA-1A57-4DA3-B54D-227C9688B91A}"/>
                </a:ext>
              </a:extLst>
            </p:cNvPr>
            <p:cNvSpPr>
              <a:spLocks noChangeArrowheads="1"/>
            </p:cNvSpPr>
            <p:nvPr/>
          </p:nvSpPr>
          <p:spPr bwMode="auto">
            <a:xfrm>
              <a:off x="2232" y="20627"/>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0" name="Rectangle 1029">
              <a:extLst>
                <a:ext uri="{FF2B5EF4-FFF2-40B4-BE49-F238E27FC236}">
                  <a16:creationId xmlns:a16="http://schemas.microsoft.com/office/drawing/2014/main" xmlns="" id="{A0AA0752-61A9-4040-94DE-388896C011E4}"/>
                </a:ext>
              </a:extLst>
            </p:cNvPr>
            <p:cNvSpPr>
              <a:spLocks noChangeArrowheads="1"/>
            </p:cNvSpPr>
            <p:nvPr/>
          </p:nvSpPr>
          <p:spPr bwMode="auto">
            <a:xfrm>
              <a:off x="2232" y="25199"/>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1" name="Rectangle 1030">
              <a:extLst>
                <a:ext uri="{FF2B5EF4-FFF2-40B4-BE49-F238E27FC236}">
                  <a16:creationId xmlns:a16="http://schemas.microsoft.com/office/drawing/2014/main" xmlns="" id="{E7FD39F9-7220-4FC8-A25B-A7415CAF6155}"/>
                </a:ext>
              </a:extLst>
            </p:cNvPr>
            <p:cNvSpPr>
              <a:spLocks noChangeArrowheads="1"/>
            </p:cNvSpPr>
            <p:nvPr/>
          </p:nvSpPr>
          <p:spPr bwMode="auto">
            <a:xfrm>
              <a:off x="0" y="0"/>
              <a:ext cx="12573"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xmlns="" val="17999265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8956" y="191588"/>
            <a:ext cx="8596668" cy="731521"/>
          </a:xfrm>
        </p:spPr>
        <p:txBody>
          <a:bodyPr/>
          <a:lstStyle/>
          <a:p>
            <a:pPr algn="r"/>
            <a:r>
              <a:rPr lang="ar-EG" b="1" dirty="0" smtClean="0"/>
              <a:t>ثالثا سعر الصرف التوازني:</a:t>
            </a:r>
            <a:endParaRPr lang="en-US" b="1" dirty="0"/>
          </a:p>
        </p:txBody>
      </p:sp>
      <p:sp>
        <p:nvSpPr>
          <p:cNvPr id="3" name="Content Placeholder 2"/>
          <p:cNvSpPr>
            <a:spLocks noGrp="1"/>
          </p:cNvSpPr>
          <p:nvPr>
            <p:ph idx="1"/>
          </p:nvPr>
        </p:nvSpPr>
        <p:spPr>
          <a:xfrm>
            <a:off x="703610" y="853441"/>
            <a:ext cx="8596668" cy="5118253"/>
          </a:xfrm>
        </p:spPr>
        <p:txBody>
          <a:bodyPr/>
          <a:lstStyle/>
          <a:p>
            <a:r>
              <a:rPr lang="ar-EG" sz="2000" dirty="0" smtClean="0"/>
              <a:t>يتحدد سعر الصرف التوازني بناء علي العلاقة بين الطلب علي العملة الأجنبية ، وعرضها، حيث يتحدد سعر الصرف التوازني عند تقاطع منحني </a:t>
            </a:r>
            <a:r>
              <a:rPr lang="ar-EG" sz="2000" dirty="0"/>
              <a:t>الطلب علي العملة الأجنبية ( طلب العراقيين علي الجنيه المصري في المثال) </a:t>
            </a:r>
            <a:r>
              <a:rPr lang="ar-EG" sz="2000" dirty="0" smtClean="0"/>
              <a:t>، ومنحني عرض العملة </a:t>
            </a:r>
            <a:r>
              <a:rPr lang="ar-EG" sz="2000" dirty="0"/>
              <a:t>الأجنبية ( عرض المصريين للجنيه المصري مقابل شراء الدينار العراقي في المثال)</a:t>
            </a:r>
            <a:r>
              <a:rPr lang="ar-EG" sz="2000" dirty="0" smtClean="0"/>
              <a:t>، أي عند السعر س ( السعر التوازني للجنيه )</a:t>
            </a:r>
          </a:p>
          <a:p>
            <a:endParaRPr lang="ar-EG" dirty="0"/>
          </a:p>
          <a:p>
            <a:endParaRPr lang="ar-EG" dirty="0" smtClean="0"/>
          </a:p>
          <a:p>
            <a:endParaRPr lang="ar-EG" dirty="0"/>
          </a:p>
          <a:p>
            <a:endParaRPr lang="ar-EG" dirty="0" smtClean="0"/>
          </a:p>
        </p:txBody>
      </p:sp>
      <p:grpSp>
        <p:nvGrpSpPr>
          <p:cNvPr id="5" name="Group 998">
            <a:extLst>
              <a:ext uri="{FF2B5EF4-FFF2-40B4-BE49-F238E27FC236}">
                <a16:creationId xmlns:a16="http://schemas.microsoft.com/office/drawing/2014/main" xmlns="" id="{33D24331-E1A9-4AEC-8066-CED566B55688}"/>
              </a:ext>
            </a:extLst>
          </p:cNvPr>
          <p:cNvGrpSpPr>
            <a:grpSpLocks/>
          </p:cNvGrpSpPr>
          <p:nvPr/>
        </p:nvGrpSpPr>
        <p:grpSpPr bwMode="auto">
          <a:xfrm>
            <a:off x="2625456" y="3027290"/>
            <a:ext cx="4752975" cy="3702050"/>
            <a:chOff x="1080" y="5760"/>
            <a:chExt cx="9359" cy="7740"/>
          </a:xfrm>
        </p:grpSpPr>
        <p:sp>
          <p:nvSpPr>
            <p:cNvPr id="6" name="Line 962">
              <a:extLst>
                <a:ext uri="{FF2B5EF4-FFF2-40B4-BE49-F238E27FC236}">
                  <a16:creationId xmlns:a16="http://schemas.microsoft.com/office/drawing/2014/main" xmlns="" id="{1D314A11-57E8-4AA5-BB4B-9389B09B5D54}"/>
                </a:ext>
              </a:extLst>
            </p:cNvPr>
            <p:cNvSpPr>
              <a:spLocks noChangeShapeType="1"/>
            </p:cNvSpPr>
            <p:nvPr/>
          </p:nvSpPr>
          <p:spPr bwMode="auto">
            <a:xfrm>
              <a:off x="2160" y="6480"/>
              <a:ext cx="0" cy="576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7" name="Line 963">
              <a:extLst>
                <a:ext uri="{FF2B5EF4-FFF2-40B4-BE49-F238E27FC236}">
                  <a16:creationId xmlns:a16="http://schemas.microsoft.com/office/drawing/2014/main" xmlns="" id="{F5CC3168-EFB9-42D0-9E1E-28B59F5F4A3F}"/>
                </a:ext>
              </a:extLst>
            </p:cNvPr>
            <p:cNvSpPr>
              <a:spLocks noChangeShapeType="1"/>
            </p:cNvSpPr>
            <p:nvPr/>
          </p:nvSpPr>
          <p:spPr bwMode="auto">
            <a:xfrm flipH="1" flipV="1">
              <a:off x="2220" y="12240"/>
              <a:ext cx="768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8" name="Line 964">
              <a:extLst>
                <a:ext uri="{FF2B5EF4-FFF2-40B4-BE49-F238E27FC236}">
                  <a16:creationId xmlns:a16="http://schemas.microsoft.com/office/drawing/2014/main" xmlns="" id="{0495C522-BD64-4D41-8142-CF5B636B5A50}"/>
                </a:ext>
              </a:extLst>
            </p:cNvPr>
            <p:cNvSpPr>
              <a:spLocks noChangeShapeType="1"/>
            </p:cNvSpPr>
            <p:nvPr/>
          </p:nvSpPr>
          <p:spPr bwMode="auto">
            <a:xfrm flipH="1">
              <a:off x="2160" y="10260"/>
              <a:ext cx="288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9" name="Line 965">
              <a:extLst>
                <a:ext uri="{FF2B5EF4-FFF2-40B4-BE49-F238E27FC236}">
                  <a16:creationId xmlns:a16="http://schemas.microsoft.com/office/drawing/2014/main" xmlns="" id="{37D55CD7-F590-4760-BC84-2FC52FDF8F1F}"/>
                </a:ext>
              </a:extLst>
            </p:cNvPr>
            <p:cNvSpPr>
              <a:spLocks noChangeShapeType="1"/>
            </p:cNvSpPr>
            <p:nvPr/>
          </p:nvSpPr>
          <p:spPr bwMode="auto">
            <a:xfrm flipH="1">
              <a:off x="2160" y="9360"/>
              <a:ext cx="378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0" name="Line 966">
              <a:extLst>
                <a:ext uri="{FF2B5EF4-FFF2-40B4-BE49-F238E27FC236}">
                  <a16:creationId xmlns:a16="http://schemas.microsoft.com/office/drawing/2014/main" xmlns="" id="{40E0ECAA-982C-484D-8C45-7F67189E22D7}"/>
                </a:ext>
              </a:extLst>
            </p:cNvPr>
            <p:cNvSpPr>
              <a:spLocks noChangeShapeType="1"/>
            </p:cNvSpPr>
            <p:nvPr/>
          </p:nvSpPr>
          <p:spPr bwMode="auto">
            <a:xfrm flipH="1" flipV="1">
              <a:off x="2160" y="8640"/>
              <a:ext cx="432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2" name="Freeform 968">
              <a:extLst>
                <a:ext uri="{FF2B5EF4-FFF2-40B4-BE49-F238E27FC236}">
                  <a16:creationId xmlns:a16="http://schemas.microsoft.com/office/drawing/2014/main" xmlns="" id="{C66B4C62-FE70-4888-8F16-48C34EAB4742}"/>
                </a:ext>
              </a:extLst>
            </p:cNvPr>
            <p:cNvSpPr>
              <a:spLocks/>
            </p:cNvSpPr>
            <p:nvPr/>
          </p:nvSpPr>
          <p:spPr bwMode="auto">
            <a:xfrm>
              <a:off x="4500" y="7740"/>
              <a:ext cx="4140" cy="2880"/>
            </a:xfrm>
            <a:custGeom>
              <a:avLst/>
              <a:gdLst>
                <a:gd name="T0" fmla="*/ 0 w 3600"/>
                <a:gd name="T1" fmla="*/ 0 h 2700"/>
                <a:gd name="T2" fmla="*/ 1656 w 3600"/>
                <a:gd name="T3" fmla="*/ 1728 h 2700"/>
                <a:gd name="T4" fmla="*/ 4140 w 3600"/>
                <a:gd name="T5" fmla="*/ 2880 h 2700"/>
                <a:gd name="T6" fmla="*/ 0 60000 65536"/>
                <a:gd name="T7" fmla="*/ 0 60000 65536"/>
                <a:gd name="T8" fmla="*/ 0 60000 65536"/>
              </a:gdLst>
              <a:ahLst/>
              <a:cxnLst>
                <a:cxn ang="T6">
                  <a:pos x="T0" y="T1"/>
                </a:cxn>
                <a:cxn ang="T7">
                  <a:pos x="T2" y="T3"/>
                </a:cxn>
                <a:cxn ang="T8">
                  <a:pos x="T4" y="T5"/>
                </a:cxn>
              </a:cxnLst>
              <a:rect l="0" t="0" r="r" b="b"/>
              <a:pathLst>
                <a:path w="3600" h="2700">
                  <a:moveTo>
                    <a:pt x="0" y="0"/>
                  </a:moveTo>
                  <a:cubicBezTo>
                    <a:pt x="420" y="585"/>
                    <a:pt x="840" y="1170"/>
                    <a:pt x="1440" y="1620"/>
                  </a:cubicBezTo>
                  <a:cubicBezTo>
                    <a:pt x="2040" y="2070"/>
                    <a:pt x="3240" y="2520"/>
                    <a:pt x="3600" y="27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4" name="Freeform 976">
              <a:extLst>
                <a:ext uri="{FF2B5EF4-FFF2-40B4-BE49-F238E27FC236}">
                  <a16:creationId xmlns:a16="http://schemas.microsoft.com/office/drawing/2014/main" xmlns="" id="{506F807B-304D-4B0F-9C64-F396B904D531}"/>
                </a:ext>
              </a:extLst>
            </p:cNvPr>
            <p:cNvSpPr>
              <a:spLocks/>
            </p:cNvSpPr>
            <p:nvPr/>
          </p:nvSpPr>
          <p:spPr bwMode="auto">
            <a:xfrm>
              <a:off x="2880" y="7560"/>
              <a:ext cx="3780" cy="3600"/>
            </a:xfrm>
            <a:custGeom>
              <a:avLst/>
              <a:gdLst>
                <a:gd name="T0" fmla="*/ 3780 w 3780"/>
                <a:gd name="T1" fmla="*/ 0 h 3600"/>
                <a:gd name="T2" fmla="*/ 3240 w 3780"/>
                <a:gd name="T3" fmla="*/ 1620 h 3600"/>
                <a:gd name="T4" fmla="*/ 1620 w 3780"/>
                <a:gd name="T5" fmla="*/ 3060 h 3600"/>
                <a:gd name="T6" fmla="*/ 0 w 3780"/>
                <a:gd name="T7" fmla="*/ 3600 h 3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80" h="3600">
                  <a:moveTo>
                    <a:pt x="3780" y="0"/>
                  </a:moveTo>
                  <a:cubicBezTo>
                    <a:pt x="3690" y="555"/>
                    <a:pt x="3600" y="1110"/>
                    <a:pt x="3240" y="1620"/>
                  </a:cubicBezTo>
                  <a:cubicBezTo>
                    <a:pt x="2880" y="2130"/>
                    <a:pt x="2160" y="2730"/>
                    <a:pt x="1620" y="3060"/>
                  </a:cubicBezTo>
                  <a:cubicBezTo>
                    <a:pt x="1080" y="3390"/>
                    <a:pt x="270" y="3510"/>
                    <a:pt x="0" y="36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5" name="Rectangle 979">
              <a:extLst>
                <a:ext uri="{FF2B5EF4-FFF2-40B4-BE49-F238E27FC236}">
                  <a16:creationId xmlns:a16="http://schemas.microsoft.com/office/drawing/2014/main" xmlns="" id="{AC63F728-80B6-4920-9B2B-8A7951D39DA5}"/>
                </a:ext>
              </a:extLst>
            </p:cNvPr>
            <p:cNvSpPr>
              <a:spLocks noChangeArrowheads="1"/>
            </p:cNvSpPr>
            <p:nvPr/>
          </p:nvSpPr>
          <p:spPr bwMode="auto">
            <a:xfrm>
              <a:off x="1080" y="8280"/>
              <a:ext cx="90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6" name="Rectangle 980">
              <a:extLst>
                <a:ext uri="{FF2B5EF4-FFF2-40B4-BE49-F238E27FC236}">
                  <a16:creationId xmlns:a16="http://schemas.microsoft.com/office/drawing/2014/main" xmlns="" id="{11F5104F-7E2C-4345-BC87-503E4EC2974D}"/>
                </a:ext>
              </a:extLst>
            </p:cNvPr>
            <p:cNvSpPr>
              <a:spLocks noChangeArrowheads="1"/>
            </p:cNvSpPr>
            <p:nvPr/>
          </p:nvSpPr>
          <p:spPr bwMode="auto">
            <a:xfrm>
              <a:off x="1080" y="9180"/>
              <a:ext cx="90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17" name="Rectangle 981">
              <a:extLst>
                <a:ext uri="{FF2B5EF4-FFF2-40B4-BE49-F238E27FC236}">
                  <a16:creationId xmlns:a16="http://schemas.microsoft.com/office/drawing/2014/main" xmlns="" id="{131EDED0-E743-44E3-B1CC-DC925BF42175}"/>
                </a:ext>
              </a:extLst>
            </p:cNvPr>
            <p:cNvSpPr>
              <a:spLocks noChangeArrowheads="1"/>
            </p:cNvSpPr>
            <p:nvPr/>
          </p:nvSpPr>
          <p:spPr bwMode="auto">
            <a:xfrm>
              <a:off x="1080" y="10080"/>
              <a:ext cx="90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8" name="Rectangle 982">
              <a:extLst>
                <a:ext uri="{FF2B5EF4-FFF2-40B4-BE49-F238E27FC236}">
                  <a16:creationId xmlns:a16="http://schemas.microsoft.com/office/drawing/2014/main" xmlns="" id="{BAA78249-D8D7-446C-B291-BDC7FA1006F4}"/>
                </a:ext>
              </a:extLst>
            </p:cNvPr>
            <p:cNvSpPr>
              <a:spLocks noChangeArrowheads="1"/>
            </p:cNvSpPr>
            <p:nvPr/>
          </p:nvSpPr>
          <p:spPr bwMode="auto">
            <a:xfrm>
              <a:off x="6216" y="6863"/>
              <a:ext cx="900" cy="8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0" name="Rectangle 984">
              <a:extLst>
                <a:ext uri="{FF2B5EF4-FFF2-40B4-BE49-F238E27FC236}">
                  <a16:creationId xmlns:a16="http://schemas.microsoft.com/office/drawing/2014/main" xmlns="" id="{781855A6-29F8-4BBC-A5AC-E40934376E7F}"/>
                </a:ext>
              </a:extLst>
            </p:cNvPr>
            <p:cNvSpPr>
              <a:spLocks noChangeArrowheads="1"/>
            </p:cNvSpPr>
            <p:nvPr/>
          </p:nvSpPr>
          <p:spPr bwMode="auto">
            <a:xfrm>
              <a:off x="8640" y="10440"/>
              <a:ext cx="9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ط</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1" name="Rectangle 985">
              <a:extLst>
                <a:ext uri="{FF2B5EF4-FFF2-40B4-BE49-F238E27FC236}">
                  <a16:creationId xmlns:a16="http://schemas.microsoft.com/office/drawing/2014/main" xmlns="" id="{206A3FCD-EE1F-4123-8DD5-8B690280A38B}"/>
                </a:ext>
              </a:extLst>
            </p:cNvPr>
            <p:cNvSpPr>
              <a:spLocks noChangeArrowheads="1"/>
            </p:cNvSpPr>
            <p:nvPr/>
          </p:nvSpPr>
          <p:spPr bwMode="auto">
            <a:xfrm>
              <a:off x="7920" y="11160"/>
              <a:ext cx="9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2" name="Rectangle 986">
              <a:extLst>
                <a:ext uri="{FF2B5EF4-FFF2-40B4-BE49-F238E27FC236}">
                  <a16:creationId xmlns:a16="http://schemas.microsoft.com/office/drawing/2014/main" xmlns="" id="{DBFF5F28-F36C-49C6-A8E9-C2803EBDDD19}"/>
                </a:ext>
              </a:extLst>
            </p:cNvPr>
            <p:cNvSpPr>
              <a:spLocks noChangeArrowheads="1"/>
            </p:cNvSpPr>
            <p:nvPr/>
          </p:nvSpPr>
          <p:spPr bwMode="auto">
            <a:xfrm>
              <a:off x="9359" y="12420"/>
              <a:ext cx="1080" cy="608"/>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الكمية</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3" name="Rectangle 989">
              <a:extLst>
                <a:ext uri="{FF2B5EF4-FFF2-40B4-BE49-F238E27FC236}">
                  <a16:creationId xmlns:a16="http://schemas.microsoft.com/office/drawing/2014/main" xmlns="" id="{805860BA-109B-4C0C-821A-C24A8F137F85}"/>
                </a:ext>
              </a:extLst>
            </p:cNvPr>
            <p:cNvSpPr>
              <a:spLocks noChangeArrowheads="1"/>
            </p:cNvSpPr>
            <p:nvPr/>
          </p:nvSpPr>
          <p:spPr bwMode="auto">
            <a:xfrm>
              <a:off x="1080" y="5760"/>
              <a:ext cx="1620" cy="667"/>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السعر الصرف</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4" name="Rectangle 990">
              <a:extLst>
                <a:ext uri="{FF2B5EF4-FFF2-40B4-BE49-F238E27FC236}">
                  <a16:creationId xmlns:a16="http://schemas.microsoft.com/office/drawing/2014/main" xmlns="" id="{710A6F51-B205-4F67-ABEB-691381F1D960}"/>
                </a:ext>
              </a:extLst>
            </p:cNvPr>
            <p:cNvSpPr>
              <a:spLocks noChangeArrowheads="1"/>
            </p:cNvSpPr>
            <p:nvPr/>
          </p:nvSpPr>
          <p:spPr bwMode="auto">
            <a:xfrm>
              <a:off x="4500" y="12783"/>
              <a:ext cx="2160" cy="717"/>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(2)</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xmlns="" val="21115321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D146BBA-A728-4AA4-838B-F3B44E5F7E04}"/>
              </a:ext>
            </a:extLst>
          </p:cNvPr>
          <p:cNvSpPr/>
          <p:nvPr/>
        </p:nvSpPr>
        <p:spPr>
          <a:xfrm>
            <a:off x="457200" y="620002"/>
            <a:ext cx="9529482" cy="5998052"/>
          </a:xfrm>
          <a:prstGeom prst="rect">
            <a:avLst/>
          </a:prstGeom>
        </p:spPr>
        <p:txBody>
          <a:bodyPr wrap="square">
            <a:spAutoFit/>
          </a:bodyPr>
          <a:lstStyle/>
          <a:p>
            <a:pPr algn="r" rtl="1">
              <a:lnSpc>
                <a:spcPct val="115000"/>
              </a:lnSpc>
              <a:spcAft>
                <a:spcPts val="1000"/>
              </a:spcAft>
              <a:tabLst>
                <a:tab pos="871220" algn="l"/>
              </a:tabLst>
            </a:pPr>
            <a:r>
              <a:rPr lang="ar-EG" sz="1600" dirty="0">
                <a:latin typeface="Calibri" panose="020F0502020204030204" pitchFamily="34" charset="0"/>
                <a:ea typeface="Calibri" panose="020F0502020204030204" pitchFamily="34" charset="0"/>
                <a:cs typeface="Simplified Arabic" panose="02020603050405020304" pitchFamily="18" charset="-78"/>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EG" sz="1600" dirty="0">
                <a:latin typeface="Calibri" panose="020F0502020204030204" pitchFamily="34" charset="0"/>
                <a:ea typeface="Calibri" panose="020F0502020204030204" pitchFamily="34" charset="0"/>
                <a:cs typeface="Simplified Arabic" panose="02020603050405020304" pitchFamily="18" charset="-78"/>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EG" sz="1600" dirty="0">
                <a:latin typeface="Calibri" panose="020F0502020204030204" pitchFamily="34" charset="0"/>
                <a:ea typeface="Calibri" panose="020F0502020204030204" pitchFamily="34" charset="0"/>
                <a:cs typeface="Simplified Arabic" panose="02020603050405020304" pitchFamily="18" charset="-78"/>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EG" sz="1600" dirty="0">
                <a:latin typeface="Calibri" panose="020F0502020204030204" pitchFamily="34" charset="0"/>
                <a:ea typeface="Calibri" panose="020F0502020204030204" pitchFamily="34" charset="0"/>
                <a:cs typeface="Simplified Arabic" panose="02020603050405020304" pitchFamily="18" charset="-78"/>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EG" sz="1600" dirty="0">
                <a:latin typeface="Calibri" panose="020F0502020204030204" pitchFamily="34" charset="0"/>
                <a:ea typeface="Calibri" panose="020F0502020204030204" pitchFamily="34" charset="0"/>
                <a:cs typeface="Simplified Arabic" panose="02020603050405020304" pitchFamily="18" charset="-78"/>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EG" sz="1600" dirty="0">
                <a:latin typeface="Calibri" panose="020F0502020204030204" pitchFamily="34" charset="0"/>
                <a:ea typeface="Calibri" panose="020F0502020204030204" pitchFamily="34" charset="0"/>
                <a:cs typeface="Simplified Arabic" panose="02020603050405020304" pitchFamily="18" charset="-78"/>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EG" sz="1600" dirty="0">
                <a:latin typeface="Calibri" panose="020F0502020204030204" pitchFamily="34" charset="0"/>
                <a:ea typeface="Calibri" panose="020F0502020204030204" pitchFamily="34" charset="0"/>
                <a:cs typeface="Simplified Arabic" panose="02020603050405020304" pitchFamily="18" charset="-78"/>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1000"/>
              </a:spcAft>
            </a:pPr>
            <a:r>
              <a:rPr lang="ar-EG" sz="1600" dirty="0">
                <a:latin typeface="Calibri" panose="020F0502020204030204" pitchFamily="34" charset="0"/>
                <a:ea typeface="Calibri" panose="020F0502020204030204" pitchFamily="34" charset="0"/>
                <a:cs typeface="Simplified Arabic" panose="02020603050405020304" pitchFamily="18" charset="-78"/>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indent="457200" algn="just" rtl="1">
              <a:lnSpc>
                <a:spcPct val="115000"/>
              </a:lnSpc>
              <a:spcAft>
                <a:spcPts val="1000"/>
              </a:spcAft>
            </a:pPr>
            <a:r>
              <a:rPr lang="ar-EG" dirty="0" smtClean="0">
                <a:latin typeface="Simplified Arabic" panose="02020603050405020304" pitchFamily="18" charset="-78"/>
                <a:ea typeface="Calibri" panose="020F0502020204030204" pitchFamily="34" charset="0"/>
                <a:cs typeface="+mj-cs"/>
              </a:rPr>
              <a:t>يتغير </a:t>
            </a:r>
            <a:r>
              <a:rPr lang="ar-EG" dirty="0">
                <a:latin typeface="Simplified Arabic" panose="02020603050405020304" pitchFamily="18" charset="-78"/>
                <a:ea typeface="Calibri" panose="020F0502020204030204" pitchFamily="34" charset="0"/>
                <a:cs typeface="+mj-cs"/>
              </a:rPr>
              <a:t>السعر التوازني ارتفاعاً أو انخفاضاً، حسب تغير أي من الطلب </a:t>
            </a:r>
            <a:r>
              <a:rPr lang="ar-EG" dirty="0" smtClean="0">
                <a:latin typeface="Simplified Arabic" panose="02020603050405020304" pitchFamily="18" charset="-78"/>
                <a:ea typeface="Calibri" panose="020F0502020204030204" pitchFamily="34" charset="0"/>
                <a:cs typeface="+mj-cs"/>
              </a:rPr>
              <a:t>المحلي على </a:t>
            </a:r>
            <a:r>
              <a:rPr lang="ar-EG" dirty="0">
                <a:latin typeface="Simplified Arabic" panose="02020603050405020304" pitchFamily="18" charset="-78"/>
                <a:ea typeface="Calibri" panose="020F0502020204030204" pitchFamily="34" charset="0"/>
                <a:cs typeface="+mj-cs"/>
              </a:rPr>
              <a:t>العملة الأجنبية، أو عرض العملة الأجنبية عن طريق طلب الأجانب للعملة المحلية</a:t>
            </a:r>
            <a:r>
              <a:rPr lang="ar-EG" dirty="0" smtClean="0">
                <a:latin typeface="Simplified Arabic" panose="02020603050405020304" pitchFamily="18" charset="-78"/>
                <a:ea typeface="Calibri" panose="020F0502020204030204" pitchFamily="34" charset="0"/>
                <a:cs typeface="+mj-cs"/>
              </a:rPr>
              <a:t>.</a:t>
            </a:r>
          </a:p>
          <a:p>
            <a:pPr indent="457200" algn="just" rtl="1">
              <a:lnSpc>
                <a:spcPct val="115000"/>
              </a:lnSpc>
              <a:spcAft>
                <a:spcPts val="1000"/>
              </a:spcAft>
            </a:pPr>
            <a:r>
              <a:rPr lang="ar-EG" b="1" dirty="0" smtClean="0">
                <a:latin typeface="Simplified Arabic" panose="02020603050405020304" pitchFamily="18" charset="-78"/>
                <a:ea typeface="Calibri" panose="020F0502020204030204" pitchFamily="34" charset="0"/>
                <a:cs typeface="+mj-cs"/>
              </a:rPr>
              <a:t>أولا:</a:t>
            </a:r>
            <a:r>
              <a:rPr lang="ar-EG" b="1" dirty="0">
                <a:latin typeface="Simplified Arabic" panose="02020603050405020304" pitchFamily="18" charset="-78"/>
                <a:ea typeface="Calibri" panose="020F0502020204030204" pitchFamily="34" charset="0"/>
                <a:cs typeface="+mj-cs"/>
              </a:rPr>
              <a:t> تغير </a:t>
            </a:r>
            <a:r>
              <a:rPr lang="ar-EG" b="1" dirty="0" smtClean="0">
                <a:latin typeface="Simplified Arabic" panose="02020603050405020304" pitchFamily="18" charset="-78"/>
                <a:ea typeface="Calibri" panose="020F0502020204030204" pitchFamily="34" charset="0"/>
                <a:cs typeface="+mj-cs"/>
              </a:rPr>
              <a:t>الطلب </a:t>
            </a:r>
            <a:r>
              <a:rPr lang="ar-EG" b="1" dirty="0">
                <a:latin typeface="Simplified Arabic" panose="02020603050405020304" pitchFamily="18" charset="-78"/>
                <a:ea typeface="Calibri" panose="020F0502020204030204" pitchFamily="34" charset="0"/>
                <a:cs typeface="+mj-cs"/>
              </a:rPr>
              <a:t>المحلي على العملة </a:t>
            </a:r>
            <a:r>
              <a:rPr lang="ar-EG" b="1" dirty="0" smtClean="0">
                <a:latin typeface="Simplified Arabic" panose="02020603050405020304" pitchFamily="18" charset="-78"/>
                <a:ea typeface="Calibri" panose="020F0502020204030204" pitchFamily="34" charset="0"/>
                <a:cs typeface="+mj-cs"/>
              </a:rPr>
              <a:t>الأجنبية:</a:t>
            </a:r>
          </a:p>
          <a:p>
            <a:pPr indent="457200" algn="just" rtl="1">
              <a:lnSpc>
                <a:spcPct val="115000"/>
              </a:lnSpc>
              <a:spcAft>
                <a:spcPts val="1000"/>
              </a:spcAft>
            </a:pPr>
            <a:r>
              <a:rPr lang="ar-EG" dirty="0" smtClean="0">
                <a:latin typeface="Simplified Arabic" panose="02020603050405020304" pitchFamily="18" charset="-78"/>
                <a:ea typeface="Calibri" panose="020F0502020204030204" pitchFamily="34" charset="0"/>
                <a:cs typeface="+mj-cs"/>
              </a:rPr>
              <a:t>فإذا زاد طلب العراقيين علي الجنيه ( نتيجة تغير أيا من العوامل المؤثرة علي الطلب السالف ذكرها) ينتقل منحني الطلب الي اليمين ( من ط الي ط1) فيرتفع سعر الجنيه من س الي س1</a:t>
            </a:r>
          </a:p>
          <a:p>
            <a:pPr indent="457200" algn="just" rtl="1">
              <a:lnSpc>
                <a:spcPct val="115000"/>
              </a:lnSpc>
              <a:spcAft>
                <a:spcPts val="1000"/>
              </a:spcAft>
            </a:pPr>
            <a:r>
              <a:rPr lang="ar-EG" dirty="0" smtClean="0">
                <a:latin typeface="Simplified Arabic" panose="02020603050405020304" pitchFamily="18" charset="-78"/>
                <a:ea typeface="Calibri" panose="020F0502020204030204" pitchFamily="34" charset="0"/>
                <a:cs typeface="+mj-cs"/>
              </a:rPr>
              <a:t>و إذا انخفض طلب العراقيين علي الجنيه </a:t>
            </a:r>
            <a:r>
              <a:rPr lang="ar-EG" dirty="0">
                <a:latin typeface="Simplified Arabic" panose="02020603050405020304" pitchFamily="18" charset="-78"/>
                <a:ea typeface="Calibri" panose="020F0502020204030204" pitchFamily="34" charset="0"/>
                <a:cs typeface="+mj-cs"/>
              </a:rPr>
              <a:t>( نتيجة تغير أيا من العوامل المؤثرة علي الطلب السالف ذكرها) ينتقل منحني الطلب الي </a:t>
            </a:r>
            <a:r>
              <a:rPr lang="ar-EG" dirty="0" smtClean="0">
                <a:latin typeface="Simplified Arabic" panose="02020603050405020304" pitchFamily="18" charset="-78"/>
                <a:ea typeface="Calibri" panose="020F0502020204030204" pitchFamily="34" charset="0"/>
                <a:cs typeface="+mj-cs"/>
              </a:rPr>
              <a:t>اليسار </a:t>
            </a:r>
            <a:r>
              <a:rPr lang="ar-EG" dirty="0">
                <a:latin typeface="Simplified Arabic" panose="02020603050405020304" pitchFamily="18" charset="-78"/>
                <a:ea typeface="Calibri" panose="020F0502020204030204" pitchFamily="34" charset="0"/>
                <a:cs typeface="+mj-cs"/>
              </a:rPr>
              <a:t>( من ط الي </a:t>
            </a:r>
            <a:r>
              <a:rPr lang="ar-EG" dirty="0" smtClean="0">
                <a:latin typeface="Simplified Arabic" panose="02020603050405020304" pitchFamily="18" charset="-78"/>
                <a:ea typeface="Calibri" panose="020F0502020204030204" pitchFamily="34" charset="0"/>
                <a:cs typeface="+mj-cs"/>
              </a:rPr>
              <a:t>ط2) فينخفض </a:t>
            </a:r>
            <a:r>
              <a:rPr lang="ar-EG" dirty="0">
                <a:latin typeface="Simplified Arabic" panose="02020603050405020304" pitchFamily="18" charset="-78"/>
                <a:ea typeface="Calibri" panose="020F0502020204030204" pitchFamily="34" charset="0"/>
                <a:cs typeface="+mj-cs"/>
              </a:rPr>
              <a:t>سعر الجنيه من س الي </a:t>
            </a:r>
            <a:r>
              <a:rPr lang="ar-EG" dirty="0" smtClean="0">
                <a:latin typeface="Simplified Arabic" panose="02020603050405020304" pitchFamily="18" charset="-78"/>
                <a:ea typeface="Calibri" panose="020F0502020204030204" pitchFamily="34" charset="0"/>
                <a:cs typeface="+mj-cs"/>
              </a:rPr>
              <a:t>س2</a:t>
            </a:r>
            <a:endParaRPr lang="en-US" dirty="0">
              <a:latin typeface="Simplified Arabic" panose="02020603050405020304" pitchFamily="18" charset="-78"/>
              <a:ea typeface="Calibri" panose="020F0502020204030204" pitchFamily="34" charset="0"/>
              <a:cs typeface="+mj-cs"/>
            </a:endParaRPr>
          </a:p>
        </p:txBody>
      </p:sp>
      <p:sp>
        <p:nvSpPr>
          <p:cNvPr id="25" name="Rectangle 53">
            <a:extLst>
              <a:ext uri="{FF2B5EF4-FFF2-40B4-BE49-F238E27FC236}">
                <a16:creationId xmlns:a16="http://schemas.microsoft.com/office/drawing/2014/main" xmlns="" id="{1F729B7A-5A40-4907-A896-E5194B23B889}"/>
              </a:ext>
            </a:extLst>
          </p:cNvPr>
          <p:cNvSpPr>
            <a:spLocks noChangeArrowheads="1"/>
          </p:cNvSpPr>
          <p:nvPr/>
        </p:nvSpPr>
        <p:spPr bwMode="auto">
          <a:xfrm>
            <a:off x="3256547" y="-457200"/>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EG"/>
          </a:p>
        </p:txBody>
      </p:sp>
      <p:grpSp>
        <p:nvGrpSpPr>
          <p:cNvPr id="26" name="Group 998">
            <a:extLst>
              <a:ext uri="{FF2B5EF4-FFF2-40B4-BE49-F238E27FC236}">
                <a16:creationId xmlns:a16="http://schemas.microsoft.com/office/drawing/2014/main" xmlns="" id="{33D24331-E1A9-4AEC-8066-CED566B55688}"/>
              </a:ext>
            </a:extLst>
          </p:cNvPr>
          <p:cNvGrpSpPr>
            <a:grpSpLocks/>
          </p:cNvGrpSpPr>
          <p:nvPr/>
        </p:nvGrpSpPr>
        <p:grpSpPr bwMode="auto">
          <a:xfrm>
            <a:off x="3256547" y="119063"/>
            <a:ext cx="4752975" cy="3702050"/>
            <a:chOff x="1080" y="5760"/>
            <a:chExt cx="9359" cy="7740"/>
          </a:xfrm>
        </p:grpSpPr>
        <p:sp>
          <p:nvSpPr>
            <p:cNvPr id="27" name="Line 962">
              <a:extLst>
                <a:ext uri="{FF2B5EF4-FFF2-40B4-BE49-F238E27FC236}">
                  <a16:creationId xmlns:a16="http://schemas.microsoft.com/office/drawing/2014/main" xmlns="" id="{1D314A11-57E8-4AA5-BB4B-9389B09B5D54}"/>
                </a:ext>
              </a:extLst>
            </p:cNvPr>
            <p:cNvSpPr>
              <a:spLocks noChangeShapeType="1"/>
            </p:cNvSpPr>
            <p:nvPr/>
          </p:nvSpPr>
          <p:spPr bwMode="auto">
            <a:xfrm>
              <a:off x="2160" y="6480"/>
              <a:ext cx="0" cy="576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8" name="Line 963">
              <a:extLst>
                <a:ext uri="{FF2B5EF4-FFF2-40B4-BE49-F238E27FC236}">
                  <a16:creationId xmlns:a16="http://schemas.microsoft.com/office/drawing/2014/main" xmlns="" id="{F5CC3168-EFB9-42D0-9E1E-28B59F5F4A3F}"/>
                </a:ext>
              </a:extLst>
            </p:cNvPr>
            <p:cNvSpPr>
              <a:spLocks noChangeShapeType="1"/>
            </p:cNvSpPr>
            <p:nvPr/>
          </p:nvSpPr>
          <p:spPr bwMode="auto">
            <a:xfrm flipH="1" flipV="1">
              <a:off x="2220" y="12240"/>
              <a:ext cx="768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29" name="Line 964">
              <a:extLst>
                <a:ext uri="{FF2B5EF4-FFF2-40B4-BE49-F238E27FC236}">
                  <a16:creationId xmlns:a16="http://schemas.microsoft.com/office/drawing/2014/main" xmlns="" id="{0495C522-BD64-4D41-8142-CF5B636B5A50}"/>
                </a:ext>
              </a:extLst>
            </p:cNvPr>
            <p:cNvSpPr>
              <a:spLocks noChangeShapeType="1"/>
            </p:cNvSpPr>
            <p:nvPr/>
          </p:nvSpPr>
          <p:spPr bwMode="auto">
            <a:xfrm flipH="1">
              <a:off x="2160" y="10260"/>
              <a:ext cx="288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0" name="Line 965">
              <a:extLst>
                <a:ext uri="{FF2B5EF4-FFF2-40B4-BE49-F238E27FC236}">
                  <a16:creationId xmlns:a16="http://schemas.microsoft.com/office/drawing/2014/main" xmlns="" id="{37D55CD7-F590-4760-BC84-2FC52FDF8F1F}"/>
                </a:ext>
              </a:extLst>
            </p:cNvPr>
            <p:cNvSpPr>
              <a:spLocks noChangeShapeType="1"/>
            </p:cNvSpPr>
            <p:nvPr/>
          </p:nvSpPr>
          <p:spPr bwMode="auto">
            <a:xfrm flipH="1">
              <a:off x="2160" y="9360"/>
              <a:ext cx="378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1" name="Line 966">
              <a:extLst>
                <a:ext uri="{FF2B5EF4-FFF2-40B4-BE49-F238E27FC236}">
                  <a16:creationId xmlns:a16="http://schemas.microsoft.com/office/drawing/2014/main" xmlns="" id="{40E0ECAA-982C-484D-8C45-7F67189E22D7}"/>
                </a:ext>
              </a:extLst>
            </p:cNvPr>
            <p:cNvSpPr>
              <a:spLocks noChangeShapeType="1"/>
            </p:cNvSpPr>
            <p:nvPr/>
          </p:nvSpPr>
          <p:spPr bwMode="auto">
            <a:xfrm flipH="1" flipV="1">
              <a:off x="2160" y="8640"/>
              <a:ext cx="4320"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2" name="Freeform 967">
              <a:extLst>
                <a:ext uri="{FF2B5EF4-FFF2-40B4-BE49-F238E27FC236}">
                  <a16:creationId xmlns:a16="http://schemas.microsoft.com/office/drawing/2014/main" xmlns="" id="{DF44F295-78C2-4B33-B8EE-484E3D6C8C63}"/>
                </a:ext>
              </a:extLst>
            </p:cNvPr>
            <p:cNvSpPr>
              <a:spLocks/>
            </p:cNvSpPr>
            <p:nvPr/>
          </p:nvSpPr>
          <p:spPr bwMode="auto">
            <a:xfrm>
              <a:off x="3420" y="8100"/>
              <a:ext cx="4500" cy="3060"/>
            </a:xfrm>
            <a:custGeom>
              <a:avLst/>
              <a:gdLst>
                <a:gd name="T0" fmla="*/ 0 w 4500"/>
                <a:gd name="T1" fmla="*/ 0 h 3060"/>
                <a:gd name="T2" fmla="*/ 1260 w 4500"/>
                <a:gd name="T3" fmla="*/ 1620 h 3060"/>
                <a:gd name="T4" fmla="*/ 1980 w 4500"/>
                <a:gd name="T5" fmla="*/ 2160 h 3060"/>
                <a:gd name="T6" fmla="*/ 3780 w 4500"/>
                <a:gd name="T7" fmla="*/ 2880 h 3060"/>
                <a:gd name="T8" fmla="*/ 4500 w 4500"/>
                <a:gd name="T9" fmla="*/ 3060 h 306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500" h="3060">
                  <a:moveTo>
                    <a:pt x="0" y="0"/>
                  </a:moveTo>
                  <a:cubicBezTo>
                    <a:pt x="465" y="630"/>
                    <a:pt x="930" y="1260"/>
                    <a:pt x="1260" y="1620"/>
                  </a:cubicBezTo>
                  <a:cubicBezTo>
                    <a:pt x="1590" y="1980"/>
                    <a:pt x="1560" y="1950"/>
                    <a:pt x="1980" y="2160"/>
                  </a:cubicBezTo>
                  <a:cubicBezTo>
                    <a:pt x="2400" y="2370"/>
                    <a:pt x="3360" y="2730"/>
                    <a:pt x="3780" y="2880"/>
                  </a:cubicBezTo>
                  <a:cubicBezTo>
                    <a:pt x="4200" y="3030"/>
                    <a:pt x="4380" y="3030"/>
                    <a:pt x="4500" y="306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3" name="Freeform 968">
              <a:extLst>
                <a:ext uri="{FF2B5EF4-FFF2-40B4-BE49-F238E27FC236}">
                  <a16:creationId xmlns:a16="http://schemas.microsoft.com/office/drawing/2014/main" xmlns="" id="{C66B4C62-FE70-4888-8F16-48C34EAB4742}"/>
                </a:ext>
              </a:extLst>
            </p:cNvPr>
            <p:cNvSpPr>
              <a:spLocks/>
            </p:cNvSpPr>
            <p:nvPr/>
          </p:nvSpPr>
          <p:spPr bwMode="auto">
            <a:xfrm>
              <a:off x="4500" y="7740"/>
              <a:ext cx="4140" cy="2880"/>
            </a:xfrm>
            <a:custGeom>
              <a:avLst/>
              <a:gdLst>
                <a:gd name="T0" fmla="*/ 0 w 3600"/>
                <a:gd name="T1" fmla="*/ 0 h 2700"/>
                <a:gd name="T2" fmla="*/ 1656 w 3600"/>
                <a:gd name="T3" fmla="*/ 1728 h 2700"/>
                <a:gd name="T4" fmla="*/ 4140 w 3600"/>
                <a:gd name="T5" fmla="*/ 2880 h 2700"/>
                <a:gd name="T6" fmla="*/ 0 60000 65536"/>
                <a:gd name="T7" fmla="*/ 0 60000 65536"/>
                <a:gd name="T8" fmla="*/ 0 60000 65536"/>
              </a:gdLst>
              <a:ahLst/>
              <a:cxnLst>
                <a:cxn ang="T6">
                  <a:pos x="T0" y="T1"/>
                </a:cxn>
                <a:cxn ang="T7">
                  <a:pos x="T2" y="T3"/>
                </a:cxn>
                <a:cxn ang="T8">
                  <a:pos x="T4" y="T5"/>
                </a:cxn>
              </a:cxnLst>
              <a:rect l="0" t="0" r="r" b="b"/>
              <a:pathLst>
                <a:path w="3600" h="2700">
                  <a:moveTo>
                    <a:pt x="0" y="0"/>
                  </a:moveTo>
                  <a:cubicBezTo>
                    <a:pt x="420" y="585"/>
                    <a:pt x="840" y="1170"/>
                    <a:pt x="1440" y="1620"/>
                  </a:cubicBezTo>
                  <a:cubicBezTo>
                    <a:pt x="2040" y="2070"/>
                    <a:pt x="3240" y="2520"/>
                    <a:pt x="3600" y="27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4" name="Freeform 972">
              <a:extLst>
                <a:ext uri="{FF2B5EF4-FFF2-40B4-BE49-F238E27FC236}">
                  <a16:creationId xmlns:a16="http://schemas.microsoft.com/office/drawing/2014/main" xmlns="" id="{E0949BDE-DDC5-4045-9DDA-14A83D3ACFB6}"/>
                </a:ext>
              </a:extLst>
            </p:cNvPr>
            <p:cNvSpPr>
              <a:spLocks/>
            </p:cNvSpPr>
            <p:nvPr/>
          </p:nvSpPr>
          <p:spPr bwMode="auto">
            <a:xfrm>
              <a:off x="5580" y="7380"/>
              <a:ext cx="3600" cy="2550"/>
            </a:xfrm>
            <a:custGeom>
              <a:avLst/>
              <a:gdLst>
                <a:gd name="T0" fmla="*/ 0 w 3600"/>
                <a:gd name="T1" fmla="*/ 0 h 2550"/>
                <a:gd name="T2" fmla="*/ 900 w 3600"/>
                <a:gd name="T3" fmla="*/ 1260 h 2550"/>
                <a:gd name="T4" fmla="*/ 3060 w 3600"/>
                <a:gd name="T5" fmla="*/ 2340 h 2550"/>
                <a:gd name="T6" fmla="*/ 3600 w 3600"/>
                <a:gd name="T7" fmla="*/ 2520 h 255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00" h="2550">
                  <a:moveTo>
                    <a:pt x="0" y="0"/>
                  </a:moveTo>
                  <a:cubicBezTo>
                    <a:pt x="195" y="435"/>
                    <a:pt x="390" y="870"/>
                    <a:pt x="900" y="1260"/>
                  </a:cubicBezTo>
                  <a:cubicBezTo>
                    <a:pt x="1410" y="1650"/>
                    <a:pt x="2610" y="2130"/>
                    <a:pt x="3060" y="2340"/>
                  </a:cubicBezTo>
                  <a:cubicBezTo>
                    <a:pt x="3510" y="2550"/>
                    <a:pt x="3510" y="2490"/>
                    <a:pt x="3600" y="252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5" name="Freeform 976">
              <a:extLst>
                <a:ext uri="{FF2B5EF4-FFF2-40B4-BE49-F238E27FC236}">
                  <a16:creationId xmlns:a16="http://schemas.microsoft.com/office/drawing/2014/main" xmlns="" id="{506F807B-304D-4B0F-9C64-F396B904D531}"/>
                </a:ext>
              </a:extLst>
            </p:cNvPr>
            <p:cNvSpPr>
              <a:spLocks/>
            </p:cNvSpPr>
            <p:nvPr/>
          </p:nvSpPr>
          <p:spPr bwMode="auto">
            <a:xfrm>
              <a:off x="2880" y="7560"/>
              <a:ext cx="3780" cy="3600"/>
            </a:xfrm>
            <a:custGeom>
              <a:avLst/>
              <a:gdLst>
                <a:gd name="T0" fmla="*/ 3780 w 3780"/>
                <a:gd name="T1" fmla="*/ 0 h 3600"/>
                <a:gd name="T2" fmla="*/ 3240 w 3780"/>
                <a:gd name="T3" fmla="*/ 1620 h 3600"/>
                <a:gd name="T4" fmla="*/ 1620 w 3780"/>
                <a:gd name="T5" fmla="*/ 3060 h 3600"/>
                <a:gd name="T6" fmla="*/ 0 w 3780"/>
                <a:gd name="T7" fmla="*/ 3600 h 3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80" h="3600">
                  <a:moveTo>
                    <a:pt x="3780" y="0"/>
                  </a:moveTo>
                  <a:cubicBezTo>
                    <a:pt x="3690" y="555"/>
                    <a:pt x="3600" y="1110"/>
                    <a:pt x="3240" y="1620"/>
                  </a:cubicBezTo>
                  <a:cubicBezTo>
                    <a:pt x="2880" y="2130"/>
                    <a:pt x="2160" y="2730"/>
                    <a:pt x="1620" y="3060"/>
                  </a:cubicBezTo>
                  <a:cubicBezTo>
                    <a:pt x="1080" y="3390"/>
                    <a:pt x="270" y="3510"/>
                    <a:pt x="0" y="36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36" name="Rectangle 979">
              <a:extLst>
                <a:ext uri="{FF2B5EF4-FFF2-40B4-BE49-F238E27FC236}">
                  <a16:creationId xmlns:a16="http://schemas.microsoft.com/office/drawing/2014/main" xmlns="" id="{AC63F728-80B6-4920-9B2B-8A7951D39DA5}"/>
                </a:ext>
              </a:extLst>
            </p:cNvPr>
            <p:cNvSpPr>
              <a:spLocks noChangeArrowheads="1"/>
            </p:cNvSpPr>
            <p:nvPr/>
          </p:nvSpPr>
          <p:spPr bwMode="auto">
            <a:xfrm>
              <a:off x="1080" y="8280"/>
              <a:ext cx="90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200" dirty="0" smtClean="0">
                  <a:latin typeface="Arial" panose="020B0604020202020204" pitchFamily="34" charset="0"/>
                  <a:cs typeface="Arial" panose="020B0604020202020204" pitchFamily="34" charset="0"/>
                </a:rPr>
                <a:t>س1</a:t>
              </a: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7" name="Rectangle 980">
              <a:extLst>
                <a:ext uri="{FF2B5EF4-FFF2-40B4-BE49-F238E27FC236}">
                  <a16:creationId xmlns:a16="http://schemas.microsoft.com/office/drawing/2014/main" xmlns="" id="{11F5104F-7E2C-4345-BC87-503E4EC2974D}"/>
                </a:ext>
              </a:extLst>
            </p:cNvPr>
            <p:cNvSpPr>
              <a:spLocks noChangeArrowheads="1"/>
            </p:cNvSpPr>
            <p:nvPr/>
          </p:nvSpPr>
          <p:spPr bwMode="auto">
            <a:xfrm>
              <a:off x="1080" y="9180"/>
              <a:ext cx="90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38" name="Rectangle 981">
              <a:extLst>
                <a:ext uri="{FF2B5EF4-FFF2-40B4-BE49-F238E27FC236}">
                  <a16:creationId xmlns:a16="http://schemas.microsoft.com/office/drawing/2014/main" xmlns="" id="{131EDED0-E743-44E3-B1CC-DC925BF42175}"/>
                </a:ext>
              </a:extLst>
            </p:cNvPr>
            <p:cNvSpPr>
              <a:spLocks noChangeArrowheads="1"/>
            </p:cNvSpPr>
            <p:nvPr/>
          </p:nvSpPr>
          <p:spPr bwMode="auto">
            <a:xfrm>
              <a:off x="1080" y="10080"/>
              <a:ext cx="900" cy="5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س2</a:t>
              </a: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39" name="Rectangle 982">
              <a:extLst>
                <a:ext uri="{FF2B5EF4-FFF2-40B4-BE49-F238E27FC236}">
                  <a16:creationId xmlns:a16="http://schemas.microsoft.com/office/drawing/2014/main" xmlns="" id="{BAA78249-D8D7-446C-B291-BDC7FA1006F4}"/>
                </a:ext>
              </a:extLst>
            </p:cNvPr>
            <p:cNvSpPr>
              <a:spLocks noChangeArrowheads="1"/>
            </p:cNvSpPr>
            <p:nvPr/>
          </p:nvSpPr>
          <p:spPr bwMode="auto">
            <a:xfrm>
              <a:off x="6216" y="6863"/>
              <a:ext cx="900" cy="8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0" name="Rectangle 983">
              <a:extLst>
                <a:ext uri="{FF2B5EF4-FFF2-40B4-BE49-F238E27FC236}">
                  <a16:creationId xmlns:a16="http://schemas.microsoft.com/office/drawing/2014/main" xmlns="" id="{1876E07E-C7F3-445F-BD1F-8F0F66AB0BF2}"/>
                </a:ext>
              </a:extLst>
            </p:cNvPr>
            <p:cNvSpPr>
              <a:spLocks noChangeArrowheads="1"/>
            </p:cNvSpPr>
            <p:nvPr/>
          </p:nvSpPr>
          <p:spPr bwMode="auto">
            <a:xfrm>
              <a:off x="9180" y="9720"/>
              <a:ext cx="9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200" dirty="0" smtClean="0">
                  <a:latin typeface="Arial" panose="020B0604020202020204" pitchFamily="34" charset="0"/>
                  <a:cs typeface="Arial" panose="020B0604020202020204" pitchFamily="34" charset="0"/>
                </a:rPr>
                <a:t>ط1</a:t>
              </a: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1" name="Rectangle 984">
              <a:extLst>
                <a:ext uri="{FF2B5EF4-FFF2-40B4-BE49-F238E27FC236}">
                  <a16:creationId xmlns:a16="http://schemas.microsoft.com/office/drawing/2014/main" xmlns="" id="{781855A6-29F8-4BBC-A5AC-E40934376E7F}"/>
                </a:ext>
              </a:extLst>
            </p:cNvPr>
            <p:cNvSpPr>
              <a:spLocks noChangeArrowheads="1"/>
            </p:cNvSpPr>
            <p:nvPr/>
          </p:nvSpPr>
          <p:spPr bwMode="auto">
            <a:xfrm>
              <a:off x="8640" y="10440"/>
              <a:ext cx="9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ط</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2" name="Rectangle 985">
              <a:extLst>
                <a:ext uri="{FF2B5EF4-FFF2-40B4-BE49-F238E27FC236}">
                  <a16:creationId xmlns:a16="http://schemas.microsoft.com/office/drawing/2014/main" xmlns="" id="{206A3FCD-EE1F-4123-8DD5-8B690280A38B}"/>
                </a:ext>
              </a:extLst>
            </p:cNvPr>
            <p:cNvSpPr>
              <a:spLocks noChangeArrowheads="1"/>
            </p:cNvSpPr>
            <p:nvPr/>
          </p:nvSpPr>
          <p:spPr bwMode="auto">
            <a:xfrm>
              <a:off x="7920" y="11160"/>
              <a:ext cx="900" cy="54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ط2</a:t>
              </a: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3" name="Rectangle 986">
              <a:extLst>
                <a:ext uri="{FF2B5EF4-FFF2-40B4-BE49-F238E27FC236}">
                  <a16:creationId xmlns:a16="http://schemas.microsoft.com/office/drawing/2014/main" xmlns="" id="{DBFF5F28-F36C-49C6-A8E9-C2803EBDDD19}"/>
                </a:ext>
              </a:extLst>
            </p:cNvPr>
            <p:cNvSpPr>
              <a:spLocks noChangeArrowheads="1"/>
            </p:cNvSpPr>
            <p:nvPr/>
          </p:nvSpPr>
          <p:spPr bwMode="auto">
            <a:xfrm>
              <a:off x="9359" y="12420"/>
              <a:ext cx="1080" cy="608"/>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الكمية</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4" name="Rectangle 989">
              <a:extLst>
                <a:ext uri="{FF2B5EF4-FFF2-40B4-BE49-F238E27FC236}">
                  <a16:creationId xmlns:a16="http://schemas.microsoft.com/office/drawing/2014/main" xmlns="" id="{805860BA-109B-4C0C-821A-C24A8F137F85}"/>
                </a:ext>
              </a:extLst>
            </p:cNvPr>
            <p:cNvSpPr>
              <a:spLocks noChangeArrowheads="1"/>
            </p:cNvSpPr>
            <p:nvPr/>
          </p:nvSpPr>
          <p:spPr bwMode="auto">
            <a:xfrm>
              <a:off x="1080" y="5760"/>
              <a:ext cx="1620" cy="667"/>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السعر الصرف</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5" name="Rectangle 990">
              <a:extLst>
                <a:ext uri="{FF2B5EF4-FFF2-40B4-BE49-F238E27FC236}">
                  <a16:creationId xmlns:a16="http://schemas.microsoft.com/office/drawing/2014/main" xmlns="" id="{710A6F51-B205-4F67-ABEB-691381F1D960}"/>
                </a:ext>
              </a:extLst>
            </p:cNvPr>
            <p:cNvSpPr>
              <a:spLocks noChangeArrowheads="1"/>
            </p:cNvSpPr>
            <p:nvPr/>
          </p:nvSpPr>
          <p:spPr bwMode="auto">
            <a:xfrm>
              <a:off x="4500" y="12783"/>
              <a:ext cx="2160" cy="717"/>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(2)</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sp>
        <p:nvSpPr>
          <p:cNvPr id="46" name="Rectangle 64">
            <a:extLst>
              <a:ext uri="{FF2B5EF4-FFF2-40B4-BE49-F238E27FC236}">
                <a16:creationId xmlns:a16="http://schemas.microsoft.com/office/drawing/2014/main" xmlns="" id="{705E2A82-8FDA-4E24-8754-F574FE7EDF44}"/>
              </a:ext>
            </a:extLst>
          </p:cNvPr>
          <p:cNvSpPr>
            <a:spLocks noChangeArrowheads="1"/>
          </p:cNvSpPr>
          <p:nvPr/>
        </p:nvSpPr>
        <p:spPr bwMode="auto">
          <a:xfrm>
            <a:off x="3256547" y="0"/>
            <a:ext cx="12192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EG"/>
          </a:p>
        </p:txBody>
      </p:sp>
    </p:spTree>
    <p:extLst>
      <p:ext uri="{BB962C8B-B14F-4D97-AF65-F5344CB8AC3E}">
        <p14:creationId xmlns:p14="http://schemas.microsoft.com/office/powerpoint/2010/main" xmlns="" val="11421141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2">
            <a:extLst>
              <a:ext uri="{FF2B5EF4-FFF2-40B4-BE49-F238E27FC236}">
                <a16:creationId xmlns:a16="http://schemas.microsoft.com/office/drawing/2014/main" xmlns="" id="{FC1C04BF-8C23-40C1-8DB0-9F2F6FFF25FC}"/>
              </a:ext>
            </a:extLst>
          </p:cNvPr>
          <p:cNvSpPr>
            <a:spLocks noChangeArrowheads="1"/>
          </p:cNvSpPr>
          <p:nvPr/>
        </p:nvSpPr>
        <p:spPr bwMode="auto">
          <a:xfrm>
            <a:off x="347709" y="205330"/>
            <a:ext cx="8951382" cy="286232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7200" algn="r" defTabSz="914400" rtl="1" eaLnBrk="0" fontAlgn="base" hangingPunct="0">
              <a:spcBef>
                <a:spcPct val="0"/>
              </a:spcBef>
              <a:spcAft>
                <a:spcPct val="0"/>
              </a:spcAft>
            </a:pPr>
            <a:r>
              <a:rPr lang="ar-EG" sz="2400" b="1" dirty="0" smtClean="0">
                <a:latin typeface="Simplified Arabic" panose="02020603050405020304" pitchFamily="18" charset="-78"/>
                <a:ea typeface="Calibri" panose="020F0502020204030204" pitchFamily="34" charset="0"/>
                <a:cs typeface="Akhbar MT"/>
              </a:rPr>
              <a:t>ثانيا تغيرعرض </a:t>
            </a:r>
            <a:r>
              <a:rPr lang="ar-EG" sz="2400" b="1" dirty="0">
                <a:latin typeface="Simplified Arabic" panose="02020603050405020304" pitchFamily="18" charset="-78"/>
                <a:ea typeface="Calibri" panose="020F0502020204030204" pitchFamily="34" charset="0"/>
                <a:cs typeface="Akhbar MT"/>
              </a:rPr>
              <a:t>العملة الأجنبية عن طريق طلب الأجانب للعملة </a:t>
            </a:r>
            <a:r>
              <a:rPr lang="ar-EG" sz="2400" b="1" dirty="0" smtClean="0">
                <a:latin typeface="Simplified Arabic" panose="02020603050405020304" pitchFamily="18" charset="-78"/>
                <a:ea typeface="Calibri" panose="020F0502020204030204" pitchFamily="34" charset="0"/>
                <a:cs typeface="Akhbar MT"/>
              </a:rPr>
              <a:t>المحلية:</a:t>
            </a:r>
            <a:endParaRPr kumimoji="0" lang="ar-EG" altLang="ar-EG" sz="2400" b="1" i="0" u="none" strike="noStrike" cap="none" normalizeH="0" baseline="0" dirty="0" smtClean="0">
              <a:ln>
                <a:noFill/>
              </a:ln>
              <a:solidFill>
                <a:schemeClr val="tx1"/>
              </a:solidFill>
              <a:effectLst/>
              <a:latin typeface="Akhbar MT"/>
              <a:ea typeface="Calibri" panose="020F0502020204030204" pitchFamily="34" charset="0"/>
              <a:cs typeface="Simplified Arabic" panose="02020603050405020304" pitchFamily="18" charset="-78"/>
            </a:endParaRPr>
          </a:p>
          <a:p>
            <a:pPr indent="457200" algn="r" defTabSz="914400" rtl="1" eaLnBrk="0" fontAlgn="base" hangingPunct="0">
              <a:spcBef>
                <a:spcPct val="0"/>
              </a:spcBef>
              <a:spcAft>
                <a:spcPct val="0"/>
              </a:spcAft>
            </a:pPr>
            <a:r>
              <a:rPr kumimoji="0" lang="ar-EG" altLang="ar-EG" sz="2000" b="0" i="0" u="none" strike="noStrike" cap="none" normalizeH="0" baseline="0" dirty="0" smtClean="0">
                <a:ln>
                  <a:noFill/>
                </a:ln>
                <a:solidFill>
                  <a:schemeClr val="tx1"/>
                </a:solidFill>
                <a:effectLst/>
                <a:latin typeface="Akhbar MT"/>
                <a:ea typeface="Calibri" panose="020F0502020204030204" pitchFamily="34" charset="0"/>
                <a:cs typeface="Simplified Arabic" panose="02020603050405020304" pitchFamily="18" charset="-78"/>
              </a:rPr>
              <a:t>وإذا ارتفع </a:t>
            </a:r>
            <a:r>
              <a:rPr kumimoji="0" lang="ar-EG" altLang="ar-EG" sz="2000" b="0" i="0" u="none" strike="noStrike" cap="none" normalizeH="0" baseline="0" dirty="0">
                <a:ln>
                  <a:noFill/>
                </a:ln>
                <a:solidFill>
                  <a:schemeClr val="tx1"/>
                </a:solidFill>
                <a:effectLst/>
                <a:latin typeface="Akhbar MT"/>
                <a:ea typeface="Calibri" panose="020F0502020204030204" pitchFamily="34" charset="0"/>
                <a:cs typeface="Simplified Arabic" panose="02020603050405020304" pitchFamily="18" charset="-78"/>
              </a:rPr>
              <a:t>طلب المصريين على </a:t>
            </a:r>
            <a:r>
              <a:rPr kumimoji="0" lang="ar-EG" altLang="ar-EG" sz="2000" b="0" i="0" u="none" strike="noStrike" cap="none" normalizeH="0" baseline="0" dirty="0" smtClean="0">
                <a:ln>
                  <a:noFill/>
                </a:ln>
                <a:solidFill>
                  <a:schemeClr val="tx1"/>
                </a:solidFill>
                <a:effectLst/>
                <a:latin typeface="Akhbar MT"/>
                <a:ea typeface="Calibri" panose="020F0502020204030204" pitchFamily="34" charset="0"/>
                <a:cs typeface="Simplified Arabic" panose="02020603050405020304" pitchFamily="18" charset="-78"/>
              </a:rPr>
              <a:t>الدينار فإن هذا معناه زيادة عرض الجنيه المصري</a:t>
            </a:r>
            <a:r>
              <a:rPr lang="ar-EG" sz="2000" dirty="0">
                <a:latin typeface="Simplified Arabic" panose="02020603050405020304" pitchFamily="18" charset="-78"/>
                <a:ea typeface="Calibri" panose="020F0502020204030204" pitchFamily="34" charset="0"/>
                <a:cs typeface="Simplified Arabic" panose="02020603050405020304" pitchFamily="18" charset="-78"/>
              </a:rPr>
              <a:t> ( نتيجة تغير أيا من العوامل المؤثرة علي </a:t>
            </a:r>
            <a:r>
              <a:rPr lang="ar-EG" sz="2000" dirty="0" smtClean="0">
                <a:latin typeface="Simplified Arabic" panose="02020603050405020304" pitchFamily="18" charset="-78"/>
                <a:ea typeface="Calibri" panose="020F0502020204030204" pitchFamily="34" charset="0"/>
                <a:cs typeface="Simplified Arabic" panose="02020603050405020304" pitchFamily="18" charset="-78"/>
              </a:rPr>
              <a:t>العرض </a:t>
            </a:r>
            <a:r>
              <a:rPr lang="ar-EG" sz="2000" dirty="0">
                <a:latin typeface="Simplified Arabic" panose="02020603050405020304" pitchFamily="18" charset="-78"/>
                <a:ea typeface="Calibri" panose="020F0502020204030204" pitchFamily="34" charset="0"/>
                <a:cs typeface="Simplified Arabic" panose="02020603050405020304" pitchFamily="18" charset="-78"/>
              </a:rPr>
              <a:t>السالف ذكرها)</a:t>
            </a:r>
            <a:r>
              <a:rPr kumimoji="0" lang="ar-EG" altLang="ar-EG" sz="2000" b="0" i="0" u="none" strike="noStrike" cap="none" normalizeH="0" baseline="0" dirty="0" smtClean="0">
                <a:ln>
                  <a:noFill/>
                </a:ln>
                <a:solidFill>
                  <a:schemeClr val="tx1"/>
                </a:solidFill>
                <a:effectLst/>
                <a:latin typeface="Akhbar MT"/>
                <a:ea typeface="Calibri" panose="020F0502020204030204" pitchFamily="34" charset="0"/>
                <a:cs typeface="Simplified Arabic" panose="02020603050405020304" pitchFamily="18" charset="-78"/>
              </a:rPr>
              <a:t>، وبالتالي ينتقل منحني عرض الجنيه إلي اليمين </a:t>
            </a:r>
            <a:r>
              <a:rPr lang="ar-EG" sz="20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EG" sz="2000" dirty="0">
                <a:latin typeface="Simplified Arabic" panose="02020603050405020304" pitchFamily="18" charset="-78"/>
                <a:ea typeface="Calibri" panose="020F0502020204030204" pitchFamily="34" charset="0"/>
                <a:cs typeface="Simplified Arabic" panose="02020603050405020304" pitchFamily="18" charset="-78"/>
              </a:rPr>
              <a:t>من </a:t>
            </a:r>
            <a:r>
              <a:rPr lang="ar-EG" sz="2000" dirty="0" smtClean="0">
                <a:latin typeface="Simplified Arabic" panose="02020603050405020304" pitchFamily="18" charset="-78"/>
                <a:ea typeface="Calibri" panose="020F0502020204030204" pitchFamily="34" charset="0"/>
                <a:cs typeface="Simplified Arabic" panose="02020603050405020304" pitchFamily="18" charset="-78"/>
              </a:rPr>
              <a:t>ع </a:t>
            </a:r>
            <a:r>
              <a:rPr lang="ar-EG" sz="2000" dirty="0">
                <a:latin typeface="Simplified Arabic" panose="02020603050405020304" pitchFamily="18" charset="-78"/>
                <a:ea typeface="Calibri" panose="020F0502020204030204" pitchFamily="34" charset="0"/>
                <a:cs typeface="Simplified Arabic" panose="02020603050405020304" pitchFamily="18" charset="-78"/>
              </a:rPr>
              <a:t>الي </a:t>
            </a:r>
            <a:r>
              <a:rPr lang="ar-EG" sz="2000" dirty="0" smtClean="0">
                <a:latin typeface="Simplified Arabic" panose="02020603050405020304" pitchFamily="18" charset="-78"/>
                <a:ea typeface="Calibri" panose="020F0502020204030204" pitchFamily="34" charset="0"/>
                <a:cs typeface="Simplified Arabic" panose="02020603050405020304" pitchFamily="18" charset="-78"/>
              </a:rPr>
              <a:t>ع1) فينخفض </a:t>
            </a:r>
            <a:r>
              <a:rPr lang="ar-EG" sz="2000" dirty="0">
                <a:latin typeface="Simplified Arabic" panose="02020603050405020304" pitchFamily="18" charset="-78"/>
                <a:ea typeface="Calibri" panose="020F0502020204030204" pitchFamily="34" charset="0"/>
                <a:cs typeface="Simplified Arabic" panose="02020603050405020304" pitchFamily="18" charset="-78"/>
              </a:rPr>
              <a:t>سعر الجنيه من س الي </a:t>
            </a:r>
            <a:r>
              <a:rPr lang="ar-EG" sz="2000" dirty="0" smtClean="0">
                <a:latin typeface="Simplified Arabic" panose="02020603050405020304" pitchFamily="18" charset="-78"/>
                <a:ea typeface="Calibri" panose="020F0502020204030204" pitchFamily="34" charset="0"/>
                <a:cs typeface="Simplified Arabic" panose="02020603050405020304" pitchFamily="18" charset="-78"/>
              </a:rPr>
              <a:t>س1</a:t>
            </a:r>
          </a:p>
          <a:p>
            <a:pPr indent="457200" algn="r" defTabSz="914400" rtl="1" eaLnBrk="0" fontAlgn="base" hangingPunct="0">
              <a:spcBef>
                <a:spcPct val="0"/>
              </a:spcBef>
              <a:spcAft>
                <a:spcPct val="0"/>
              </a:spcAft>
            </a:pPr>
            <a:r>
              <a:rPr lang="ar-EG" altLang="ar-EG" sz="2000" dirty="0">
                <a:latin typeface="Akhbar MT"/>
                <a:ea typeface="Calibri" panose="020F0502020204030204" pitchFamily="34" charset="0"/>
                <a:cs typeface="Simplified Arabic" panose="02020603050405020304" pitchFamily="18" charset="-78"/>
              </a:rPr>
              <a:t>وإذا </a:t>
            </a:r>
            <a:r>
              <a:rPr lang="ar-EG" altLang="ar-EG" sz="2000" dirty="0" smtClean="0">
                <a:latin typeface="Akhbar MT"/>
                <a:ea typeface="Calibri" panose="020F0502020204030204" pitchFamily="34" charset="0"/>
                <a:cs typeface="Simplified Arabic" panose="02020603050405020304" pitchFamily="18" charset="-78"/>
              </a:rPr>
              <a:t>انخفض </a:t>
            </a:r>
            <a:r>
              <a:rPr lang="ar-EG" altLang="ar-EG" sz="2000" dirty="0">
                <a:latin typeface="Akhbar MT"/>
                <a:ea typeface="Calibri" panose="020F0502020204030204" pitchFamily="34" charset="0"/>
                <a:cs typeface="Simplified Arabic" panose="02020603050405020304" pitchFamily="18" charset="-78"/>
              </a:rPr>
              <a:t>طلب المصريين على الدينار فإن هذا معناه </a:t>
            </a:r>
            <a:r>
              <a:rPr lang="ar-EG" altLang="ar-EG" sz="2000" dirty="0" smtClean="0">
                <a:latin typeface="Akhbar MT"/>
                <a:ea typeface="Calibri" panose="020F0502020204030204" pitchFamily="34" charset="0"/>
                <a:cs typeface="Simplified Arabic" panose="02020603050405020304" pitchFamily="18" charset="-78"/>
              </a:rPr>
              <a:t>انخفاض عرض </a:t>
            </a:r>
            <a:r>
              <a:rPr lang="ar-EG" altLang="ar-EG" sz="2000" dirty="0">
                <a:latin typeface="Akhbar MT"/>
                <a:ea typeface="Calibri" panose="020F0502020204030204" pitchFamily="34" charset="0"/>
                <a:cs typeface="Simplified Arabic" panose="02020603050405020304" pitchFamily="18" charset="-78"/>
              </a:rPr>
              <a:t>الجنيه المصري</a:t>
            </a:r>
            <a:r>
              <a:rPr lang="ar-EG" sz="2000" dirty="0">
                <a:latin typeface="Simplified Arabic" panose="02020603050405020304" pitchFamily="18" charset="-78"/>
                <a:ea typeface="Calibri" panose="020F0502020204030204" pitchFamily="34" charset="0"/>
                <a:cs typeface="Simplified Arabic" panose="02020603050405020304" pitchFamily="18" charset="-78"/>
              </a:rPr>
              <a:t> ( نتيجة تغير أيا من العوامل المؤثرة علي العرض السالف ذكرها)</a:t>
            </a:r>
            <a:r>
              <a:rPr lang="ar-EG" altLang="ar-EG" sz="2000" dirty="0">
                <a:latin typeface="Akhbar MT"/>
                <a:ea typeface="Calibri" panose="020F0502020204030204" pitchFamily="34" charset="0"/>
                <a:cs typeface="Simplified Arabic" panose="02020603050405020304" pitchFamily="18" charset="-78"/>
              </a:rPr>
              <a:t>، وبالتالي ينتقل منحني عرض الجنيه إلي </a:t>
            </a:r>
            <a:r>
              <a:rPr lang="ar-EG" altLang="ar-EG" sz="2000" dirty="0" smtClean="0">
                <a:latin typeface="Akhbar MT"/>
                <a:ea typeface="Calibri" panose="020F0502020204030204" pitchFamily="34" charset="0"/>
                <a:cs typeface="Simplified Arabic" panose="02020603050405020304" pitchFamily="18" charset="-78"/>
              </a:rPr>
              <a:t>اليسار</a:t>
            </a:r>
            <a:r>
              <a:rPr lang="ar-EG" sz="20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EG" sz="2000" dirty="0">
                <a:latin typeface="Simplified Arabic" panose="02020603050405020304" pitchFamily="18" charset="-78"/>
                <a:ea typeface="Calibri" panose="020F0502020204030204" pitchFamily="34" charset="0"/>
                <a:cs typeface="Simplified Arabic" panose="02020603050405020304" pitchFamily="18" charset="-78"/>
              </a:rPr>
              <a:t>من ع الي </a:t>
            </a:r>
            <a:r>
              <a:rPr lang="ar-EG" sz="2000" dirty="0" smtClean="0">
                <a:latin typeface="Simplified Arabic" panose="02020603050405020304" pitchFamily="18" charset="-78"/>
                <a:ea typeface="Calibri" panose="020F0502020204030204" pitchFamily="34" charset="0"/>
                <a:cs typeface="Simplified Arabic" panose="02020603050405020304" pitchFamily="18" charset="-78"/>
              </a:rPr>
              <a:t>ع</a:t>
            </a:r>
            <a:r>
              <a:rPr lang="ar-EG" sz="1600" dirty="0" smtClean="0">
                <a:latin typeface="Simplified Arabic" panose="02020603050405020304" pitchFamily="18" charset="-78"/>
                <a:ea typeface="Calibri" panose="020F0502020204030204" pitchFamily="34" charset="0"/>
                <a:cs typeface="Simplified Arabic" panose="02020603050405020304" pitchFamily="18" charset="-78"/>
              </a:rPr>
              <a:t>2</a:t>
            </a:r>
            <a:r>
              <a:rPr lang="ar-EG" sz="2000" dirty="0" smtClean="0">
                <a:latin typeface="Simplified Arabic" panose="02020603050405020304" pitchFamily="18" charset="-78"/>
                <a:ea typeface="Calibri" panose="020F0502020204030204" pitchFamily="34" charset="0"/>
                <a:cs typeface="Simplified Arabic" panose="02020603050405020304" pitchFamily="18" charset="-78"/>
              </a:rPr>
              <a:t>) فيرتفع </a:t>
            </a:r>
            <a:r>
              <a:rPr lang="ar-EG" sz="2000" dirty="0">
                <a:latin typeface="Simplified Arabic" panose="02020603050405020304" pitchFamily="18" charset="-78"/>
                <a:ea typeface="Calibri" panose="020F0502020204030204" pitchFamily="34" charset="0"/>
                <a:cs typeface="Simplified Arabic" panose="02020603050405020304" pitchFamily="18" charset="-78"/>
              </a:rPr>
              <a:t>سعر الجنيه من س الي </a:t>
            </a:r>
            <a:r>
              <a:rPr lang="ar-EG" sz="2000" dirty="0" smtClean="0">
                <a:latin typeface="Simplified Arabic" panose="02020603050405020304" pitchFamily="18" charset="-78"/>
                <a:ea typeface="Calibri" panose="020F0502020204030204" pitchFamily="34" charset="0"/>
                <a:cs typeface="Simplified Arabic" panose="02020603050405020304" pitchFamily="18" charset="-78"/>
              </a:rPr>
              <a:t>س</a:t>
            </a:r>
            <a:r>
              <a:rPr lang="ar-EG" dirty="0" smtClean="0">
                <a:latin typeface="Simplified Arabic" panose="02020603050405020304" pitchFamily="18" charset="-78"/>
                <a:ea typeface="Calibri" panose="020F0502020204030204" pitchFamily="34" charset="0"/>
                <a:cs typeface="Simplified Arabic" panose="02020603050405020304" pitchFamily="18" charset="-78"/>
              </a:rPr>
              <a:t>2</a:t>
            </a:r>
            <a:endParaRPr lang="ar-EG" dirty="0">
              <a:latin typeface="Simplified Arabic" panose="02020603050405020304" pitchFamily="18" charset="-78"/>
              <a:ea typeface="Calibri" panose="020F0502020204030204" pitchFamily="34" charset="0"/>
              <a:cs typeface="Simplified Arabic" panose="02020603050405020304" pitchFamily="18" charset="-78"/>
            </a:endParaRPr>
          </a:p>
          <a:p>
            <a:pPr indent="457200" algn="r" defTabSz="914400" rtl="1" eaLnBrk="0" fontAlgn="base" hangingPunct="0">
              <a:spcBef>
                <a:spcPct val="0"/>
              </a:spcBef>
              <a:spcAft>
                <a:spcPct val="0"/>
              </a:spcAft>
            </a:pPr>
            <a:endParaRPr lang="ar-EG" dirty="0">
              <a:latin typeface="Simplified Arabic" panose="02020603050405020304" pitchFamily="18" charset="-78"/>
              <a:ea typeface="Calibri" panose="020F0502020204030204" pitchFamily="34" charset="0"/>
              <a:cs typeface="Simplified Arabic" panose="02020603050405020304" pitchFamily="18" charset="-78"/>
            </a:endParaRPr>
          </a:p>
          <a:p>
            <a:pPr marL="0" marR="0" lvl="0" indent="457200" algn="r" defTabSz="914400" rtl="1" eaLnBrk="0" fontAlgn="base" latinLnBrk="0" hangingPunct="0">
              <a:lnSpc>
                <a:spcPct val="100000"/>
              </a:lnSpc>
              <a:spcBef>
                <a:spcPct val="0"/>
              </a:spcBef>
              <a:spcAft>
                <a:spcPct val="0"/>
              </a:spcAft>
              <a:buClrTx/>
              <a:buSzTx/>
              <a:buFontTx/>
              <a:buNone/>
              <a:tabLst/>
            </a:pPr>
            <a:endParaRPr kumimoji="0" lang="en-US"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3" name="Group 240">
            <a:extLst>
              <a:ext uri="{FF2B5EF4-FFF2-40B4-BE49-F238E27FC236}">
                <a16:creationId xmlns:a16="http://schemas.microsoft.com/office/drawing/2014/main" xmlns="" id="{02AF7356-C40A-4121-AE38-E579317FB983}"/>
              </a:ext>
            </a:extLst>
          </p:cNvPr>
          <p:cNvGrpSpPr>
            <a:grpSpLocks/>
          </p:cNvGrpSpPr>
          <p:nvPr/>
        </p:nvGrpSpPr>
        <p:grpSpPr bwMode="auto">
          <a:xfrm>
            <a:off x="2940217" y="2438400"/>
            <a:ext cx="4962525" cy="4419600"/>
            <a:chOff x="0" y="0"/>
            <a:chExt cx="49627" cy="49467"/>
          </a:xfrm>
        </p:grpSpPr>
        <p:sp>
          <p:nvSpPr>
            <p:cNvPr id="4" name="Rectangle 1023">
              <a:extLst>
                <a:ext uri="{FF2B5EF4-FFF2-40B4-BE49-F238E27FC236}">
                  <a16:creationId xmlns:a16="http://schemas.microsoft.com/office/drawing/2014/main" xmlns="" id="{439840D6-34DF-499D-A64A-5EE9FC44B6FC}"/>
                </a:ext>
              </a:extLst>
            </p:cNvPr>
            <p:cNvSpPr>
              <a:spLocks noChangeArrowheads="1"/>
            </p:cNvSpPr>
            <p:nvPr/>
          </p:nvSpPr>
          <p:spPr bwMode="auto">
            <a:xfrm>
              <a:off x="41892" y="2849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ط</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nvGrpSpPr>
            <p:cNvPr id="5" name="Group 239">
              <a:extLst>
                <a:ext uri="{FF2B5EF4-FFF2-40B4-BE49-F238E27FC236}">
                  <a16:creationId xmlns:a16="http://schemas.microsoft.com/office/drawing/2014/main" xmlns="" id="{94CEA546-E899-47CD-A4CE-74B18E335C58}"/>
                </a:ext>
              </a:extLst>
            </p:cNvPr>
            <p:cNvGrpSpPr>
              <a:grpSpLocks/>
            </p:cNvGrpSpPr>
            <p:nvPr/>
          </p:nvGrpSpPr>
          <p:grpSpPr bwMode="auto">
            <a:xfrm>
              <a:off x="0" y="0"/>
              <a:ext cx="49627" cy="49467"/>
              <a:chOff x="0" y="0"/>
              <a:chExt cx="49627" cy="49467"/>
            </a:xfrm>
          </p:grpSpPr>
          <p:sp>
            <p:nvSpPr>
              <p:cNvPr id="6" name="Line 993">
                <a:extLst>
                  <a:ext uri="{FF2B5EF4-FFF2-40B4-BE49-F238E27FC236}">
                    <a16:creationId xmlns:a16="http://schemas.microsoft.com/office/drawing/2014/main" xmlns="" id="{85404A9E-8922-4204-A0F8-2095DB92729F}"/>
                  </a:ext>
                </a:extLst>
              </p:cNvPr>
              <p:cNvSpPr>
                <a:spLocks noChangeShapeType="1"/>
              </p:cNvSpPr>
              <p:nvPr/>
            </p:nvSpPr>
            <p:spPr bwMode="auto">
              <a:xfrm>
                <a:off x="7974" y="4572"/>
                <a:ext cx="0" cy="37719"/>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7" name="Line 994">
                <a:extLst>
                  <a:ext uri="{FF2B5EF4-FFF2-40B4-BE49-F238E27FC236}">
                    <a16:creationId xmlns:a16="http://schemas.microsoft.com/office/drawing/2014/main" xmlns="" id="{A50A793D-C6BC-4C1A-B20B-891A6366124C}"/>
                  </a:ext>
                </a:extLst>
              </p:cNvPr>
              <p:cNvSpPr>
                <a:spLocks noChangeShapeType="1"/>
              </p:cNvSpPr>
              <p:nvPr/>
            </p:nvSpPr>
            <p:spPr bwMode="auto">
              <a:xfrm flipH="1">
                <a:off x="7974" y="42317"/>
                <a:ext cx="36576"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8" name="Line 997">
                <a:extLst>
                  <a:ext uri="{FF2B5EF4-FFF2-40B4-BE49-F238E27FC236}">
                    <a16:creationId xmlns:a16="http://schemas.microsoft.com/office/drawing/2014/main" xmlns="" id="{86E1B537-D3C3-4022-812D-E5FAC9FF6E9B}"/>
                  </a:ext>
                </a:extLst>
              </p:cNvPr>
              <p:cNvSpPr>
                <a:spLocks noChangeShapeType="1"/>
              </p:cNvSpPr>
              <p:nvPr/>
            </p:nvSpPr>
            <p:spPr bwMode="auto">
              <a:xfrm>
                <a:off x="7974" y="26262"/>
                <a:ext cx="21717"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9" name="Line 999">
                <a:extLst>
                  <a:ext uri="{FF2B5EF4-FFF2-40B4-BE49-F238E27FC236}">
                    <a16:creationId xmlns:a16="http://schemas.microsoft.com/office/drawing/2014/main" xmlns="" id="{4628886D-3F8A-4023-B417-39D7FD7468CA}"/>
                  </a:ext>
                </a:extLst>
              </p:cNvPr>
              <p:cNvSpPr>
                <a:spLocks noChangeShapeType="1"/>
              </p:cNvSpPr>
              <p:nvPr/>
            </p:nvSpPr>
            <p:spPr bwMode="auto">
              <a:xfrm>
                <a:off x="7974" y="22860"/>
                <a:ext cx="16002"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0" name="Line 1000">
                <a:extLst>
                  <a:ext uri="{FF2B5EF4-FFF2-40B4-BE49-F238E27FC236}">
                    <a16:creationId xmlns:a16="http://schemas.microsoft.com/office/drawing/2014/main" xmlns="" id="{EADD45E5-5B1F-4076-A7C5-6552C8E686FB}"/>
                  </a:ext>
                </a:extLst>
              </p:cNvPr>
              <p:cNvSpPr>
                <a:spLocks noChangeShapeType="1"/>
              </p:cNvSpPr>
              <p:nvPr/>
            </p:nvSpPr>
            <p:spPr bwMode="auto">
              <a:xfrm>
                <a:off x="7974" y="19457"/>
                <a:ext cx="12573" cy="0"/>
              </a:xfrm>
              <a:prstGeom prst="line">
                <a:avLst/>
              </a:prstGeom>
              <a:noFill/>
              <a:ln w="9525">
                <a:solidFill>
                  <a:srgbClr val="000000"/>
                </a:solidFill>
                <a:prstDash val="lgDash"/>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1" name="Freeform 1004">
                <a:extLst>
                  <a:ext uri="{FF2B5EF4-FFF2-40B4-BE49-F238E27FC236}">
                    <a16:creationId xmlns:a16="http://schemas.microsoft.com/office/drawing/2014/main" xmlns="" id="{EDC84083-D7BF-4277-A5EC-DFC88FEDD664}"/>
                  </a:ext>
                </a:extLst>
              </p:cNvPr>
              <p:cNvSpPr>
                <a:spLocks/>
              </p:cNvSpPr>
              <p:nvPr/>
            </p:nvSpPr>
            <p:spPr bwMode="auto">
              <a:xfrm>
                <a:off x="10207" y="5741"/>
                <a:ext cx="33147" cy="24384"/>
              </a:xfrm>
              <a:custGeom>
                <a:avLst/>
                <a:gdLst>
                  <a:gd name="T0" fmla="*/ 0 w 5220"/>
                  <a:gd name="T1" fmla="*/ 0 h 3840"/>
                  <a:gd name="T2" fmla="*/ 457200 w 5220"/>
                  <a:gd name="T3" fmla="*/ 800100 h 3840"/>
                  <a:gd name="T4" fmla="*/ 2057400 w 5220"/>
                  <a:gd name="T5" fmla="*/ 2171700 h 3840"/>
                  <a:gd name="T6" fmla="*/ 3314700 w 5220"/>
                  <a:gd name="T7" fmla="*/ 2400300 h 38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220" h="3840">
                    <a:moveTo>
                      <a:pt x="0" y="0"/>
                    </a:moveTo>
                    <a:cubicBezTo>
                      <a:pt x="90" y="345"/>
                      <a:pt x="180" y="690"/>
                      <a:pt x="720" y="1260"/>
                    </a:cubicBezTo>
                    <a:cubicBezTo>
                      <a:pt x="1260" y="1830"/>
                      <a:pt x="2490" y="3000"/>
                      <a:pt x="3240" y="3420"/>
                    </a:cubicBezTo>
                    <a:cubicBezTo>
                      <a:pt x="3990" y="3840"/>
                      <a:pt x="4890" y="3720"/>
                      <a:pt x="5220" y="378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2" name="Freeform 1010">
                <a:extLst>
                  <a:ext uri="{FF2B5EF4-FFF2-40B4-BE49-F238E27FC236}">
                    <a16:creationId xmlns:a16="http://schemas.microsoft.com/office/drawing/2014/main" xmlns="" id="{4CC70D6F-C29D-4DE4-A027-DC3100B55273}"/>
                  </a:ext>
                </a:extLst>
              </p:cNvPr>
              <p:cNvSpPr>
                <a:spLocks/>
              </p:cNvSpPr>
              <p:nvPr/>
            </p:nvSpPr>
            <p:spPr bwMode="auto">
              <a:xfrm>
                <a:off x="7974" y="12546"/>
                <a:ext cx="25146" cy="25146"/>
              </a:xfrm>
              <a:custGeom>
                <a:avLst/>
                <a:gdLst>
                  <a:gd name="T0" fmla="*/ 2514600 w 4140"/>
                  <a:gd name="T1" fmla="*/ 0 h 3600"/>
                  <a:gd name="T2" fmla="*/ 1967948 w 4140"/>
                  <a:gd name="T3" fmla="*/ 1634490 h 3600"/>
                  <a:gd name="T4" fmla="*/ 0 w 4140"/>
                  <a:gd name="T5" fmla="*/ 2514600 h 3600"/>
                  <a:gd name="T6" fmla="*/ 0 60000 65536"/>
                  <a:gd name="T7" fmla="*/ 0 60000 65536"/>
                  <a:gd name="T8" fmla="*/ 0 60000 65536"/>
                </a:gdLst>
                <a:ahLst/>
                <a:cxnLst>
                  <a:cxn ang="T6">
                    <a:pos x="T0" y="T1"/>
                  </a:cxn>
                  <a:cxn ang="T7">
                    <a:pos x="T2" y="T3"/>
                  </a:cxn>
                  <a:cxn ang="T8">
                    <a:pos x="T4" y="T5"/>
                  </a:cxn>
                </a:cxnLst>
                <a:rect l="0" t="0" r="r" b="b"/>
                <a:pathLst>
                  <a:path w="4140" h="3600">
                    <a:moveTo>
                      <a:pt x="4140" y="0"/>
                    </a:moveTo>
                    <a:cubicBezTo>
                      <a:pt x="4035" y="870"/>
                      <a:pt x="3930" y="1740"/>
                      <a:pt x="3240" y="2340"/>
                    </a:cubicBezTo>
                    <a:cubicBezTo>
                      <a:pt x="2550" y="2940"/>
                      <a:pt x="540" y="3390"/>
                      <a:pt x="0" y="360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3" name="Freeform 1017">
                <a:extLst>
                  <a:ext uri="{FF2B5EF4-FFF2-40B4-BE49-F238E27FC236}">
                    <a16:creationId xmlns:a16="http://schemas.microsoft.com/office/drawing/2014/main" xmlns="" id="{1B5C1ECA-B2C0-4CBD-A008-58C26EE42CB7}"/>
                  </a:ext>
                </a:extLst>
              </p:cNvPr>
              <p:cNvSpPr>
                <a:spLocks/>
              </p:cNvSpPr>
              <p:nvPr/>
            </p:nvSpPr>
            <p:spPr bwMode="auto">
              <a:xfrm>
                <a:off x="6273" y="11483"/>
                <a:ext cx="22288" cy="22860"/>
              </a:xfrm>
              <a:custGeom>
                <a:avLst/>
                <a:gdLst>
                  <a:gd name="T0" fmla="*/ 2228850 w 3510"/>
                  <a:gd name="T1" fmla="*/ 0 h 3600"/>
                  <a:gd name="T2" fmla="*/ 1771650 w 3510"/>
                  <a:gd name="T3" fmla="*/ 1143000 h 3600"/>
                  <a:gd name="T4" fmla="*/ 171450 w 3510"/>
                  <a:gd name="T5" fmla="*/ 2171700 h 3600"/>
                  <a:gd name="T6" fmla="*/ 742950 w 3510"/>
                  <a:gd name="T7" fmla="*/ 1828800 h 3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10" h="3600">
                    <a:moveTo>
                      <a:pt x="3510" y="0"/>
                    </a:moveTo>
                    <a:cubicBezTo>
                      <a:pt x="3420" y="615"/>
                      <a:pt x="3330" y="1230"/>
                      <a:pt x="2790" y="1800"/>
                    </a:cubicBezTo>
                    <a:cubicBezTo>
                      <a:pt x="2250" y="2370"/>
                      <a:pt x="540" y="3240"/>
                      <a:pt x="270" y="3420"/>
                    </a:cubicBezTo>
                    <a:cubicBezTo>
                      <a:pt x="0" y="3600"/>
                      <a:pt x="1020" y="2970"/>
                      <a:pt x="1170" y="288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4" name="Freeform 1018">
                <a:extLst>
                  <a:ext uri="{FF2B5EF4-FFF2-40B4-BE49-F238E27FC236}">
                    <a16:creationId xmlns:a16="http://schemas.microsoft.com/office/drawing/2014/main" xmlns="" id="{9B324626-1819-41C3-B58C-CD445F76F5E7}"/>
                  </a:ext>
                </a:extLst>
              </p:cNvPr>
              <p:cNvSpPr>
                <a:spLocks/>
              </p:cNvSpPr>
              <p:nvPr/>
            </p:nvSpPr>
            <p:spPr bwMode="auto">
              <a:xfrm>
                <a:off x="7974" y="10313"/>
                <a:ext cx="16002" cy="16002"/>
              </a:xfrm>
              <a:custGeom>
                <a:avLst/>
                <a:gdLst>
                  <a:gd name="T0" fmla="*/ 1600200 w 2520"/>
                  <a:gd name="T1" fmla="*/ 0 h 2520"/>
                  <a:gd name="T2" fmla="*/ 1257300 w 2520"/>
                  <a:gd name="T3" fmla="*/ 1028700 h 2520"/>
                  <a:gd name="T4" fmla="*/ 0 w 2520"/>
                  <a:gd name="T5" fmla="*/ 1600200 h 2520"/>
                  <a:gd name="T6" fmla="*/ 0 60000 65536"/>
                  <a:gd name="T7" fmla="*/ 0 60000 65536"/>
                  <a:gd name="T8" fmla="*/ 0 60000 65536"/>
                </a:gdLst>
                <a:ahLst/>
                <a:cxnLst>
                  <a:cxn ang="T6">
                    <a:pos x="T0" y="T1"/>
                  </a:cxn>
                  <a:cxn ang="T7">
                    <a:pos x="T2" y="T3"/>
                  </a:cxn>
                  <a:cxn ang="T8">
                    <a:pos x="T4" y="T5"/>
                  </a:cxn>
                </a:cxnLst>
                <a:rect l="0" t="0" r="r" b="b"/>
                <a:pathLst>
                  <a:path w="2520" h="2520">
                    <a:moveTo>
                      <a:pt x="2520" y="0"/>
                    </a:moveTo>
                    <a:cubicBezTo>
                      <a:pt x="2460" y="600"/>
                      <a:pt x="2400" y="1200"/>
                      <a:pt x="1980" y="1620"/>
                    </a:cubicBezTo>
                    <a:cubicBezTo>
                      <a:pt x="1560" y="2040"/>
                      <a:pt x="330" y="2370"/>
                      <a:pt x="0" y="2520"/>
                    </a:cubicBezTo>
                  </a:path>
                </a:pathLst>
              </a:custGeom>
              <a:noFill/>
              <a:ln w="19050">
                <a:solidFill>
                  <a:srgbClr val="000000"/>
                </a:solidFill>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ar-EG"/>
              </a:p>
            </p:txBody>
          </p:sp>
          <p:sp>
            <p:nvSpPr>
              <p:cNvPr id="15" name="Rectangle 1021">
                <a:extLst>
                  <a:ext uri="{FF2B5EF4-FFF2-40B4-BE49-F238E27FC236}">
                    <a16:creationId xmlns:a16="http://schemas.microsoft.com/office/drawing/2014/main" xmlns="" id="{803E6092-F558-4A8E-BE8F-6EE80F7A9A07}"/>
                  </a:ext>
                </a:extLst>
              </p:cNvPr>
              <p:cNvSpPr>
                <a:spLocks noChangeArrowheads="1"/>
              </p:cNvSpPr>
              <p:nvPr/>
            </p:nvSpPr>
            <p:spPr bwMode="auto">
              <a:xfrm>
                <a:off x="39340" y="43061"/>
                <a:ext cx="10287"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كمية</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16" name="Rectangle 1022">
                <a:extLst>
                  <a:ext uri="{FF2B5EF4-FFF2-40B4-BE49-F238E27FC236}">
                    <a16:creationId xmlns:a16="http://schemas.microsoft.com/office/drawing/2014/main" xmlns="" id="{035C3E36-EF46-41FF-BF52-BEF9B223594A}"/>
                  </a:ext>
                </a:extLst>
              </p:cNvPr>
              <p:cNvSpPr>
                <a:spLocks noChangeArrowheads="1"/>
              </p:cNvSpPr>
              <p:nvPr/>
            </p:nvSpPr>
            <p:spPr bwMode="auto">
              <a:xfrm>
                <a:off x="19563" y="46038"/>
                <a:ext cx="14859"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شكل رقم (3)</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17" name="Rectangle 1024">
                <a:extLst>
                  <a:ext uri="{FF2B5EF4-FFF2-40B4-BE49-F238E27FC236}">
                    <a16:creationId xmlns:a16="http://schemas.microsoft.com/office/drawing/2014/main" xmlns="" id="{AA8EE483-2841-488E-A989-2C3C7F8967AE}"/>
                  </a:ext>
                </a:extLst>
              </p:cNvPr>
              <p:cNvSpPr>
                <a:spLocks noChangeArrowheads="1"/>
              </p:cNvSpPr>
              <p:nvPr/>
            </p:nvSpPr>
            <p:spPr bwMode="auto">
              <a:xfrm>
                <a:off x="30728" y="9356"/>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300" b="1" dirty="0" smtClean="0">
                    <a:latin typeface="Calibri" panose="020F0502020204030204" pitchFamily="34" charset="0"/>
                    <a:cs typeface="Arial" panose="020B0604020202020204" pitchFamily="34" charset="0"/>
                  </a:rPr>
                  <a:t>ع1</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8" name="Rectangle 1025">
                <a:extLst>
                  <a:ext uri="{FF2B5EF4-FFF2-40B4-BE49-F238E27FC236}">
                    <a16:creationId xmlns:a16="http://schemas.microsoft.com/office/drawing/2014/main" xmlns="" id="{349567EA-6D01-4C96-8AB8-6F96C93E69D4}"/>
                  </a:ext>
                </a:extLst>
              </p:cNvPr>
              <p:cNvSpPr>
                <a:spLocks noChangeArrowheads="1"/>
              </p:cNvSpPr>
              <p:nvPr/>
            </p:nvSpPr>
            <p:spPr bwMode="auto">
              <a:xfrm>
                <a:off x="25624" y="765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19" name="Rectangle 1026">
                <a:extLst>
                  <a:ext uri="{FF2B5EF4-FFF2-40B4-BE49-F238E27FC236}">
                    <a16:creationId xmlns:a16="http://schemas.microsoft.com/office/drawing/2014/main" xmlns="" id="{9F19A863-00F0-46B1-9C48-8BC8EBDAEE43}"/>
                  </a:ext>
                </a:extLst>
              </p:cNvPr>
              <p:cNvSpPr>
                <a:spLocks noChangeArrowheads="1"/>
              </p:cNvSpPr>
              <p:nvPr/>
            </p:nvSpPr>
            <p:spPr bwMode="auto">
              <a:xfrm>
                <a:off x="20414" y="7123"/>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ع</a:t>
                </a:r>
                <a:r>
                  <a:rPr lang="ar-EG" altLang="ar-EG" sz="1300" b="1" dirty="0">
                    <a:latin typeface="Calibri" panose="020F0502020204030204" pitchFamily="34" charset="0"/>
                    <a:ea typeface="Calibri" panose="020F0502020204030204" pitchFamily="34" charset="0"/>
                    <a:cs typeface="Arial" panose="020B0604020202020204" pitchFamily="34" charset="0"/>
                  </a:rPr>
                  <a:t>2</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0" name="Rectangle 1027">
                <a:extLst>
                  <a:ext uri="{FF2B5EF4-FFF2-40B4-BE49-F238E27FC236}">
                    <a16:creationId xmlns:a16="http://schemas.microsoft.com/office/drawing/2014/main" xmlns="" id="{E66D4D28-1CAD-47B3-84FB-891B6273E03D}"/>
                  </a:ext>
                </a:extLst>
              </p:cNvPr>
              <p:cNvSpPr>
                <a:spLocks noChangeArrowheads="1"/>
              </p:cNvSpPr>
              <p:nvPr/>
            </p:nvSpPr>
            <p:spPr bwMode="auto">
              <a:xfrm>
                <a:off x="2232" y="16055"/>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lang="ar-EG" altLang="ar-EG" sz="1300" b="1" dirty="0" smtClean="0">
                    <a:latin typeface="Calibri" panose="020F0502020204030204" pitchFamily="34" charset="0"/>
                    <a:cs typeface="Arial" panose="020B0604020202020204" pitchFamily="34" charset="0"/>
                  </a:rPr>
                  <a:t>س2</a:t>
                </a:r>
                <a:endParaRPr kumimoji="0" lang="ar-EG" altLang="ar-EG"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1" name="Rectangle 1028">
                <a:extLst>
                  <a:ext uri="{FF2B5EF4-FFF2-40B4-BE49-F238E27FC236}">
                    <a16:creationId xmlns:a16="http://schemas.microsoft.com/office/drawing/2014/main" xmlns="" id="{D5DE1DDA-1A57-4DA3-B54D-227C9688B91A}"/>
                  </a:ext>
                </a:extLst>
              </p:cNvPr>
              <p:cNvSpPr>
                <a:spLocks noChangeArrowheads="1"/>
              </p:cNvSpPr>
              <p:nvPr/>
            </p:nvSpPr>
            <p:spPr bwMode="auto">
              <a:xfrm>
                <a:off x="2232" y="20627"/>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3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2" name="Rectangle 1029">
                <a:extLst>
                  <a:ext uri="{FF2B5EF4-FFF2-40B4-BE49-F238E27FC236}">
                    <a16:creationId xmlns:a16="http://schemas.microsoft.com/office/drawing/2014/main" xmlns="" id="{A0AA0752-61A9-4040-94DE-388896C011E4}"/>
                  </a:ext>
                </a:extLst>
              </p:cNvPr>
              <p:cNvSpPr>
                <a:spLocks noChangeArrowheads="1"/>
              </p:cNvSpPr>
              <p:nvPr/>
            </p:nvSpPr>
            <p:spPr bwMode="auto">
              <a:xfrm>
                <a:off x="2232" y="25199"/>
                <a:ext cx="5715" cy="34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2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س1</a:t>
                </a:r>
                <a:endParaRPr kumimoji="0" lang="ar-EG" altLang="ar-EG"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3" name="Rectangle 1030">
                <a:extLst>
                  <a:ext uri="{FF2B5EF4-FFF2-40B4-BE49-F238E27FC236}">
                    <a16:creationId xmlns:a16="http://schemas.microsoft.com/office/drawing/2014/main" xmlns="" id="{E7FD39F9-7220-4FC8-A25B-A7415CAF6155}"/>
                  </a:ext>
                </a:extLst>
              </p:cNvPr>
              <p:cNvSpPr>
                <a:spLocks noChangeArrowheads="1"/>
              </p:cNvSpPr>
              <p:nvPr/>
            </p:nvSpPr>
            <p:spPr bwMode="auto">
              <a:xfrm>
                <a:off x="0" y="0"/>
                <a:ext cx="12573" cy="342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EG" sz="14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سعر الصرف</a:t>
                </a:r>
                <a:endParaRPr kumimoji="0" lang="ar-EG" altLang="ar-EG"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grpSp>
      <p:sp>
        <p:nvSpPr>
          <p:cNvPr id="24" name="Rectangle 33">
            <a:extLst>
              <a:ext uri="{FF2B5EF4-FFF2-40B4-BE49-F238E27FC236}">
                <a16:creationId xmlns:a16="http://schemas.microsoft.com/office/drawing/2014/main" xmlns="" id="{5E90F771-3282-4259-ADC2-B8E5D61F91B6}"/>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ar-EG" sz="11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EG" sz="11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r>
            <a:br>
              <a:rPr kumimoji="0" lang="en-US" altLang="ar-EG" sz="11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endParaRPr kumimoji="0" lang="en-US" altLang="ar-EG"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13933116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5F1392D2-0D4B-4412-B671-E71C9E49CB7B}"/>
              </a:ext>
            </a:extLst>
          </p:cNvPr>
          <p:cNvSpPr/>
          <p:nvPr/>
        </p:nvSpPr>
        <p:spPr>
          <a:xfrm>
            <a:off x="374469" y="409333"/>
            <a:ext cx="9265920" cy="6205801"/>
          </a:xfrm>
          <a:prstGeom prst="rect">
            <a:avLst/>
          </a:prstGeom>
        </p:spPr>
        <p:txBody>
          <a:bodyPr wrap="square">
            <a:spAutoFit/>
          </a:bodyPr>
          <a:lstStyle/>
          <a:p>
            <a:pPr algn="just" rtl="1">
              <a:lnSpc>
                <a:spcPct val="115000"/>
              </a:lnSpc>
              <a:spcAft>
                <a:spcPts val="1000"/>
              </a:spcAft>
            </a:pPr>
            <a:r>
              <a:rPr lang="ar-EG" sz="2400" b="1" dirty="0" smtClean="0">
                <a:solidFill>
                  <a:schemeClr val="accent2"/>
                </a:solidFill>
                <a:latin typeface="Simplified Arabic" panose="02020603050405020304" pitchFamily="18" charset="-78"/>
                <a:ea typeface="Calibri" panose="020F0502020204030204" pitchFamily="34" charset="0"/>
                <a:cs typeface="Akhbar MT"/>
              </a:rPr>
              <a:t>رابعاً</a:t>
            </a:r>
            <a:r>
              <a:rPr lang="ar-EG" sz="2400" b="1" dirty="0">
                <a:solidFill>
                  <a:schemeClr val="accent2"/>
                </a:solidFill>
                <a:latin typeface="Simplified Arabic" panose="02020603050405020304" pitchFamily="18" charset="-78"/>
                <a:ea typeface="Calibri" panose="020F0502020204030204" pitchFamily="34" charset="0"/>
                <a:cs typeface="Akhbar MT"/>
              </a:rPr>
              <a:t>: </a:t>
            </a:r>
            <a:r>
              <a:rPr lang="ar-EG" sz="2400" b="1" dirty="0" smtClean="0">
                <a:solidFill>
                  <a:schemeClr val="accent2"/>
                </a:solidFill>
                <a:latin typeface="Simplified Arabic" panose="02020603050405020304" pitchFamily="18" charset="-78"/>
                <a:ea typeface="Calibri" panose="020F0502020204030204" pitchFamily="34" charset="0"/>
                <a:cs typeface="Akhbar MT"/>
              </a:rPr>
              <a:t>عملية </a:t>
            </a:r>
            <a:r>
              <a:rPr lang="ar-EG" sz="2400" b="1" dirty="0">
                <a:solidFill>
                  <a:schemeClr val="accent2"/>
                </a:solidFill>
                <a:latin typeface="Simplified Arabic" panose="02020603050405020304" pitchFamily="18" charset="-78"/>
                <a:ea typeface="Calibri" panose="020F0502020204030204" pitchFamily="34" charset="0"/>
                <a:cs typeface="Akhbar MT"/>
              </a:rPr>
              <a:t>الموازنة:</a:t>
            </a:r>
            <a:endParaRPr lang="en-US" sz="1400" dirty="0">
              <a:solidFill>
                <a:schemeClr val="accent2"/>
              </a:solidFill>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1000"/>
              </a:spcAft>
            </a:pPr>
            <a:r>
              <a:rPr lang="ar-EG" sz="2000" dirty="0">
                <a:latin typeface="Simplified Arabic" panose="02020603050405020304" pitchFamily="18" charset="-78"/>
                <a:ea typeface="Calibri" panose="020F0502020204030204" pitchFamily="34" charset="0"/>
              </a:rPr>
              <a:t>يقصد بعملية الموازنة، تلك العملية التي يقوم بها بعض الأفراد للاستفادة من الفروق التي يمكن أن تنشا بين أسعار الصرف للعملات </a:t>
            </a:r>
            <a:r>
              <a:rPr lang="ar-EG" sz="2000" dirty="0" smtClean="0">
                <a:latin typeface="Simplified Arabic" panose="02020603050405020304" pitchFamily="18" charset="-78"/>
                <a:ea typeface="Calibri" panose="020F0502020204030204" pitchFamily="34" charset="0"/>
              </a:rPr>
              <a:t>المختلفة بحثاً </a:t>
            </a:r>
            <a:r>
              <a:rPr lang="ar-EG" sz="2000" dirty="0">
                <a:latin typeface="Simplified Arabic" panose="02020603050405020304" pitchFamily="18" charset="-78"/>
                <a:ea typeface="Calibri" panose="020F0502020204030204" pitchFamily="34" charset="0"/>
              </a:rPr>
              <a:t>وراء الربح، إلا أنه في نفس الوقت يؤدون وظيفة اقتصادية على جانب كبير من الأهمية. إذ إنهم يعملون على إزالة الفوارق بين أسعار العملات، ويعملون على ربط أسواق الصرف المختلفة بعضها ببعض، للدرجة التي يمكن معها القول إن هناك سوق واحد للصرف بالنسبة للعملات المختلفة.</a:t>
            </a:r>
            <a:endParaRPr lang="en-US" sz="1200" dirty="0">
              <a:latin typeface="Calibri" panose="020F0502020204030204" pitchFamily="34" charset="0"/>
              <a:ea typeface="Calibri" panose="020F0502020204030204" pitchFamily="34" charset="0"/>
            </a:endParaRPr>
          </a:p>
          <a:p>
            <a:pPr algn="r" rtl="1"/>
            <a:r>
              <a:rPr lang="ar-EG" sz="2000" b="1" dirty="0" smtClean="0">
                <a:latin typeface="Simplified Arabic" panose="02020603050405020304" pitchFamily="18" charset="-78"/>
                <a:ea typeface="Calibri" panose="020F0502020204030204" pitchFamily="34" charset="0"/>
                <a:cs typeface="Akhbar MT"/>
              </a:rPr>
              <a:t>وكمثال </a:t>
            </a:r>
            <a:r>
              <a:rPr lang="ar-EG" sz="2000" b="1" dirty="0">
                <a:latin typeface="Simplified Arabic" panose="02020603050405020304" pitchFamily="18" charset="-78"/>
                <a:ea typeface="Calibri" panose="020F0502020204030204" pitchFamily="34" charset="0"/>
                <a:cs typeface="Akhbar MT"/>
              </a:rPr>
              <a:t>لعملية الموازنة البسيطة، إذا افترضنا </a:t>
            </a:r>
            <a:r>
              <a:rPr lang="ar-EG" sz="2000" b="1" dirty="0" smtClean="0">
                <a:latin typeface="Simplified Arabic" panose="02020603050405020304" pitchFamily="18" charset="-78"/>
                <a:ea typeface="Calibri" panose="020F0502020204030204" pitchFamily="34" charset="0"/>
                <a:cs typeface="Akhbar MT"/>
              </a:rPr>
              <a:t>أن </a:t>
            </a:r>
          </a:p>
          <a:p>
            <a:pPr algn="r" rtl="1"/>
            <a:r>
              <a:rPr lang="ar-EG" sz="2000" dirty="0" smtClean="0">
                <a:latin typeface="Simplified Arabic" panose="02020603050405020304" pitchFamily="18" charset="-78"/>
              </a:rPr>
              <a:t>الدينار العراقي = 10 جنيه     في مصر</a:t>
            </a:r>
          </a:p>
          <a:p>
            <a:pPr algn="r" rtl="1"/>
            <a:r>
              <a:rPr lang="ar-EG" sz="2000" dirty="0" smtClean="0">
                <a:latin typeface="Simplified Arabic" panose="02020603050405020304" pitchFamily="18" charset="-78"/>
              </a:rPr>
              <a:t>والدينار العراقي= 20 جنيه    في العراق</a:t>
            </a:r>
          </a:p>
          <a:p>
            <a:pPr algn="r" rtl="1"/>
            <a:r>
              <a:rPr lang="ar-EG" sz="2000" dirty="0" smtClean="0">
                <a:latin typeface="Simplified Arabic" panose="02020603050405020304" pitchFamily="18" charset="-78"/>
              </a:rPr>
              <a:t>فإن تجار العملة يقومون بشراء الدينار من مصر بالسعر الأقل ويقومون ببيعه في العراق بالسعر الأعلي وتحقيق ربح من فارق السعر</a:t>
            </a:r>
          </a:p>
          <a:p>
            <a:pPr algn="r" rtl="1"/>
            <a:r>
              <a:rPr lang="ar-EG" sz="2000" dirty="0" smtClean="0">
                <a:latin typeface="Simplified Arabic" panose="02020603050405020304" pitchFamily="18" charset="-78"/>
              </a:rPr>
              <a:t>مما يؤدي إلي ارتفاع الطلب علي الدينار في مصر وبالتالي يرتفع سعره في مصر لنقل الي 15 جنيه</a:t>
            </a:r>
          </a:p>
          <a:p>
            <a:pPr algn="r" rtl="1"/>
            <a:r>
              <a:rPr lang="ar-EG" sz="2000" dirty="0" smtClean="0">
                <a:latin typeface="Simplified Arabic" panose="02020603050405020304" pitchFamily="18" charset="-78"/>
              </a:rPr>
              <a:t>أما في العراق يرتفع عرض الدينار وبالتالي ينخفض سعره لنقل حتي يصل إلي 15 جنيه</a:t>
            </a:r>
          </a:p>
          <a:p>
            <a:pPr algn="r" rtl="1"/>
            <a:r>
              <a:rPr lang="ar-EG" sz="2000" dirty="0" smtClean="0">
                <a:latin typeface="Simplified Arabic" panose="02020603050405020304" pitchFamily="18" charset="-78"/>
              </a:rPr>
              <a:t>وبالتالي أدت عمليات البيع والشراء إلي تساوي سعر الدينار = 15 جنيه في مصر والعراق ( عملية الموازنة)، </a:t>
            </a:r>
            <a:r>
              <a:rPr lang="ar-EG" sz="2000" dirty="0">
                <a:latin typeface="Simplified Arabic" panose="02020603050405020304" pitchFamily="18" charset="-78"/>
                <a:ea typeface="Calibri" panose="020F0502020204030204" pitchFamily="34" charset="0"/>
              </a:rPr>
              <a:t>وبذلك تختفي الفروق بين أسعار الصرف، ويعود التوازن والاستقرار لسوق الصرف الأجنبي.</a:t>
            </a:r>
          </a:p>
          <a:p>
            <a:pPr algn="r" rtl="1"/>
            <a:endParaRPr lang="ar-EG" dirty="0"/>
          </a:p>
        </p:txBody>
      </p:sp>
    </p:spTree>
    <p:extLst>
      <p:ext uri="{BB962C8B-B14F-4D97-AF65-F5344CB8AC3E}">
        <p14:creationId xmlns:p14="http://schemas.microsoft.com/office/powerpoint/2010/main" xmlns="" val="26324783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774699F2-0D48-4CC0-B9C1-CED8243E0BCC}"/>
              </a:ext>
            </a:extLst>
          </p:cNvPr>
          <p:cNvSpPr/>
          <p:nvPr/>
        </p:nvSpPr>
        <p:spPr>
          <a:xfrm>
            <a:off x="409303" y="125967"/>
            <a:ext cx="9144000" cy="7221464"/>
          </a:xfrm>
          <a:prstGeom prst="rect">
            <a:avLst/>
          </a:prstGeom>
        </p:spPr>
        <p:txBody>
          <a:bodyPr wrap="square">
            <a:spAutoFit/>
          </a:bodyPr>
          <a:lstStyle/>
          <a:p>
            <a:pPr algn="just" rtl="1">
              <a:lnSpc>
                <a:spcPct val="115000"/>
              </a:lnSpc>
              <a:spcAft>
                <a:spcPts val="1000"/>
              </a:spcAft>
            </a:pPr>
            <a:r>
              <a:rPr lang="ar-EG" sz="2000" b="1" u="sng" dirty="0" smtClean="0">
                <a:solidFill>
                  <a:schemeClr val="accent2"/>
                </a:solidFill>
                <a:latin typeface="Simplified Arabic" panose="02020603050405020304" pitchFamily="18" charset="-78"/>
                <a:ea typeface="Calibri" panose="020F0502020204030204" pitchFamily="34" charset="0"/>
                <a:cs typeface="+mj-cs"/>
              </a:rPr>
              <a:t>خامسا النظم المختلفة لسعر الصرف:</a:t>
            </a:r>
          </a:p>
          <a:p>
            <a:pPr algn="just" rtl="1">
              <a:lnSpc>
                <a:spcPct val="115000"/>
              </a:lnSpc>
              <a:spcAft>
                <a:spcPts val="1000"/>
              </a:spcAft>
            </a:pPr>
            <a:r>
              <a:rPr lang="ar-EG" sz="2400" b="1" u="sng" dirty="0" smtClean="0">
                <a:latin typeface="Simplified Arabic" panose="02020603050405020304" pitchFamily="18" charset="-78"/>
                <a:ea typeface="Calibri" panose="020F0502020204030204" pitchFamily="34" charset="0"/>
                <a:cs typeface="+mj-cs"/>
              </a:rPr>
              <a:t>أ- نظام سعر الصرف الثابت:</a:t>
            </a:r>
            <a:endParaRPr lang="en-US" sz="1400" dirty="0">
              <a:latin typeface="Calibri" panose="020F0502020204030204" pitchFamily="34" charset="0"/>
              <a:ea typeface="Calibri" panose="020F0502020204030204" pitchFamily="34" charset="0"/>
              <a:cs typeface="+mj-cs"/>
            </a:endParaRPr>
          </a:p>
          <a:p>
            <a:pPr algn="r" rtl="1"/>
            <a:r>
              <a:rPr lang="ar-EG" sz="2400" dirty="0" smtClean="0">
                <a:latin typeface="Simplified Arabic" panose="02020603050405020304" pitchFamily="18" charset="-78"/>
                <a:ea typeface="Calibri" panose="020F0502020204030204" pitchFamily="34" charset="0"/>
                <a:cs typeface="+mj-cs"/>
              </a:rPr>
              <a:t>عادة </a:t>
            </a:r>
            <a:r>
              <a:rPr lang="ar-EG" sz="2400" dirty="0">
                <a:latin typeface="Simplified Arabic" panose="02020603050405020304" pitchFamily="18" charset="-78"/>
                <a:ea typeface="Calibri" panose="020F0502020204030204" pitchFamily="34" charset="0"/>
                <a:cs typeface="+mj-cs"/>
              </a:rPr>
              <a:t>لا تسمح الحكومات المختلفة لأسعار صرف عملاتها أن تتحدد بالقوي الخارجية </a:t>
            </a:r>
            <a:r>
              <a:rPr lang="ar-EG" sz="2400" dirty="0" smtClean="0">
                <a:latin typeface="Simplified Arabic" panose="02020603050405020304" pitchFamily="18" charset="-78"/>
                <a:ea typeface="Calibri" panose="020F0502020204030204" pitchFamily="34" charset="0"/>
                <a:cs typeface="+mj-cs"/>
              </a:rPr>
              <a:t>فقط أي العرض والطلب، </a:t>
            </a:r>
            <a:r>
              <a:rPr lang="ar-EG" sz="2400" dirty="0">
                <a:latin typeface="Simplified Arabic" panose="02020603050405020304" pitchFamily="18" charset="-78"/>
                <a:ea typeface="Calibri" panose="020F0502020204030204" pitchFamily="34" charset="0"/>
                <a:cs typeface="+mj-cs"/>
              </a:rPr>
              <a:t>حيث أن ذلك قد يعرض اقتصادياتها القومية لتقلبات قد تضر بالمصلحة العامة للمجتمع. وبذلك فإن الحكومات </a:t>
            </a:r>
            <a:r>
              <a:rPr lang="ar-EG" sz="2400" dirty="0" smtClean="0">
                <a:latin typeface="Simplified Arabic" panose="02020603050405020304" pitchFamily="18" charset="-78"/>
                <a:ea typeface="Calibri" panose="020F0502020204030204" pitchFamily="34" charset="0"/>
                <a:cs typeface="+mj-cs"/>
              </a:rPr>
              <a:t>عادة تحدد </a:t>
            </a:r>
            <a:r>
              <a:rPr lang="ar-EG" sz="2400" dirty="0">
                <a:latin typeface="Simplified Arabic" panose="02020603050405020304" pitchFamily="18" charset="-78"/>
                <a:ea typeface="Calibri" panose="020F0502020204030204" pitchFamily="34" charset="0"/>
                <a:cs typeface="+mj-cs"/>
              </a:rPr>
              <a:t>الحكومات نسب معينة لتبادل عملاتها مع بقية العملات </a:t>
            </a:r>
            <a:r>
              <a:rPr lang="ar-EG" sz="2400" dirty="0" smtClean="0">
                <a:latin typeface="Simplified Arabic" panose="02020603050405020304" pitchFamily="18" charset="-78"/>
                <a:ea typeface="Calibri" panose="020F0502020204030204" pitchFamily="34" charset="0"/>
                <a:cs typeface="+mj-cs"/>
              </a:rPr>
              <a:t>الأخرى أي تتبع </a:t>
            </a:r>
            <a:r>
              <a:rPr lang="ar-EG" sz="2400" b="1" dirty="0" smtClean="0">
                <a:latin typeface="Simplified Arabic" panose="02020603050405020304" pitchFamily="18" charset="-78"/>
                <a:ea typeface="Calibri" panose="020F0502020204030204" pitchFamily="34" charset="0"/>
                <a:cs typeface="+mj-cs"/>
              </a:rPr>
              <a:t>نظام سعر الصرف الثابت</a:t>
            </a:r>
            <a:r>
              <a:rPr lang="ar-EG" sz="2400" dirty="0" smtClean="0">
                <a:latin typeface="Simplified Arabic" panose="02020603050405020304" pitchFamily="18" charset="-78"/>
                <a:ea typeface="Calibri" panose="020F0502020204030204" pitchFamily="34" charset="0"/>
                <a:cs typeface="+mj-cs"/>
              </a:rPr>
              <a:t>، </a:t>
            </a:r>
            <a:r>
              <a:rPr lang="ar-EG" sz="2400" dirty="0" smtClean="0">
                <a:cs typeface="+mj-cs"/>
              </a:rPr>
              <a:t>ولا </a:t>
            </a:r>
            <a:r>
              <a:rPr lang="ar-EG" sz="2400" dirty="0">
                <a:cs typeface="+mj-cs"/>
              </a:rPr>
              <a:t>تسمح بتبادل العملات إلا بهذه </a:t>
            </a:r>
            <a:r>
              <a:rPr lang="ar-EG" sz="2400" dirty="0" smtClean="0">
                <a:cs typeface="+mj-cs"/>
              </a:rPr>
              <a:t>الأسعار. وهنا أمام الحكومة أمر من اثنين:</a:t>
            </a:r>
          </a:p>
          <a:p>
            <a:pPr algn="r" rtl="1"/>
            <a:r>
              <a:rPr lang="ar-EG" sz="2400" dirty="0" smtClean="0">
                <a:cs typeface="+mj-cs"/>
              </a:rPr>
              <a:t> </a:t>
            </a:r>
            <a:r>
              <a:rPr lang="ar-EG" sz="2400" b="1" dirty="0" smtClean="0">
                <a:cs typeface="+mj-cs"/>
              </a:rPr>
              <a:t>الأمر الأول : أن </a:t>
            </a:r>
            <a:r>
              <a:rPr lang="ar-EG" sz="2400" b="1" dirty="0">
                <a:cs typeface="+mj-cs"/>
              </a:rPr>
              <a:t>تلتزم الحكومة ببيع وشراء أي كمية من العملات الأجنبية عند هذا السعرمما يلغي التقلبات في سعر الصرف</a:t>
            </a:r>
            <a:r>
              <a:rPr lang="ar-EG" sz="2400" dirty="0">
                <a:cs typeface="+mj-cs"/>
              </a:rPr>
              <a:t>، أو يجعل هذه التقلبات في حدود ضيقة جدا. ولكن مثل هذا الأسلوب يتطلب أن يكون </a:t>
            </a:r>
            <a:r>
              <a:rPr lang="ar-EG" sz="2400" b="1" dirty="0">
                <a:cs typeface="+mj-cs"/>
              </a:rPr>
              <a:t>لدي الحكومات أرصدة من العملات الأجنبية لمقابلة أي زيادة في الطلب عليها من جانب المواطنين</a:t>
            </a:r>
            <a:r>
              <a:rPr lang="ar-EG" sz="2400" dirty="0">
                <a:cs typeface="+mj-cs"/>
              </a:rPr>
              <a:t>.</a:t>
            </a:r>
          </a:p>
          <a:p>
            <a:pPr algn="r" rtl="1"/>
            <a:r>
              <a:rPr lang="ar-EG" sz="2400" b="1" dirty="0">
                <a:cs typeface="+mj-cs"/>
              </a:rPr>
              <a:t>فمثلا</a:t>
            </a:r>
            <a:r>
              <a:rPr lang="ar-EG" sz="2400" dirty="0">
                <a:cs typeface="+mj-cs"/>
              </a:rPr>
              <a:t> إذا زاد طلب العراقيين علي المنتجات المصرية ، يؤدي هذا إلي زيادة سعر الجنيه المصري وبالتالي لابد أن تمتلك الحكومة رصيد من الجنيهات المصرية من أجل </a:t>
            </a:r>
            <a:r>
              <a:rPr lang="ar-EG" sz="2400" dirty="0" smtClean="0">
                <a:cs typeface="+mj-cs"/>
              </a:rPr>
              <a:t>زيادة </a:t>
            </a:r>
            <a:r>
              <a:rPr lang="ar-EG" sz="2400" dirty="0">
                <a:cs typeface="+mj-cs"/>
              </a:rPr>
              <a:t>عرضها ليعود سعر الجنيه إلي الوضع الأصلي الذي تحدده الحكومة</a:t>
            </a:r>
            <a:r>
              <a:rPr lang="ar-EG" sz="2400" dirty="0" smtClean="0">
                <a:cs typeface="+mj-cs"/>
              </a:rPr>
              <a:t>.</a:t>
            </a:r>
          </a:p>
          <a:p>
            <a:pPr algn="r" rtl="1"/>
            <a:endParaRPr lang="ar-EG" dirty="0">
              <a:cs typeface="+mj-cs"/>
            </a:endParaRPr>
          </a:p>
          <a:p>
            <a:pPr algn="r" rtl="1"/>
            <a:endParaRPr lang="ar-EG" dirty="0">
              <a:cs typeface="+mj-cs"/>
            </a:endParaRPr>
          </a:p>
        </p:txBody>
      </p:sp>
    </p:spTree>
    <p:extLst>
      <p:ext uri="{BB962C8B-B14F-4D97-AF65-F5344CB8AC3E}">
        <p14:creationId xmlns:p14="http://schemas.microsoft.com/office/powerpoint/2010/main" xmlns="" val="21100510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98FAB52-58ED-4DEB-B702-771928C28B7D}"/>
              </a:ext>
            </a:extLst>
          </p:cNvPr>
          <p:cNvSpPr/>
          <p:nvPr/>
        </p:nvSpPr>
        <p:spPr>
          <a:xfrm>
            <a:off x="470263" y="343796"/>
            <a:ext cx="9283337" cy="6365845"/>
          </a:xfrm>
          <a:prstGeom prst="rect">
            <a:avLst/>
          </a:prstGeom>
        </p:spPr>
        <p:txBody>
          <a:bodyPr wrap="square">
            <a:spAutoFit/>
          </a:bodyPr>
          <a:lstStyle/>
          <a:p>
            <a:pPr indent="457200" algn="just" rtl="1">
              <a:lnSpc>
                <a:spcPct val="115000"/>
              </a:lnSpc>
              <a:spcAft>
                <a:spcPts val="1000"/>
              </a:spcAft>
            </a:pPr>
            <a:r>
              <a:rPr lang="ar-EG" sz="2000" b="1" dirty="0">
                <a:latin typeface="Simplified Arabic" panose="02020603050405020304" pitchFamily="18" charset="-78"/>
                <a:ea typeface="Calibri" panose="020F0502020204030204" pitchFamily="34" charset="0"/>
                <a:cs typeface="+mj-cs"/>
              </a:rPr>
              <a:t>والأمر الثاني:</a:t>
            </a:r>
            <a:r>
              <a:rPr lang="ar-EG" sz="2000" dirty="0">
                <a:latin typeface="Simplified Arabic" panose="02020603050405020304" pitchFamily="18" charset="-78"/>
                <a:ea typeface="Calibri" panose="020F0502020204030204" pitchFamily="34" charset="0"/>
                <a:cs typeface="+mj-cs"/>
              </a:rPr>
              <a:t> وهو ألا تلتزم الحكومة ببيع أو شراء أي عملة من العملات عند السعر الذي حددته، ومثل هذا الأمر قد يعرض الاقتصاد القومي لتقلبات </a:t>
            </a:r>
            <a:r>
              <a:rPr lang="ar-EG" sz="2000" dirty="0" smtClean="0">
                <a:latin typeface="Simplified Arabic" panose="02020603050405020304" pitchFamily="18" charset="-78"/>
                <a:ea typeface="Calibri" panose="020F0502020204030204" pitchFamily="34" charset="0"/>
                <a:cs typeface="+mj-cs"/>
              </a:rPr>
              <a:t>عنيفة، </a:t>
            </a:r>
            <a:r>
              <a:rPr lang="ar-EG" sz="2000" dirty="0">
                <a:latin typeface="Simplified Arabic" panose="02020603050405020304" pitchFamily="18" charset="-78"/>
                <a:ea typeface="Calibri" panose="020F0502020204030204" pitchFamily="34" charset="0"/>
                <a:cs typeface="+mj-cs"/>
              </a:rPr>
              <a:t>وذلك لأن أي انخفاض في أسعار المنتجات الأجنبية سيؤدي إلى زيادة الطلب المحلي على المنتجات الأجنبية، أي زيادة الواردات، وإلى نقص الطلب الأجنبي على المنتجات المحلية أي زيادة الصادرات، وهذا سيؤدي إلى عجز في ميزان المدفوعات وإلى التأثير على مستوي النشاط </a:t>
            </a:r>
            <a:r>
              <a:rPr lang="ar-EG" sz="2000" dirty="0" smtClean="0">
                <a:latin typeface="Simplified Arabic" panose="02020603050405020304" pitchFamily="18" charset="-78"/>
                <a:ea typeface="Calibri" panose="020F0502020204030204" pitchFamily="34" charset="0"/>
                <a:cs typeface="+mj-cs"/>
              </a:rPr>
              <a:t>الاقتصادي </a:t>
            </a:r>
            <a:r>
              <a:rPr lang="ar-EG" sz="2000" dirty="0">
                <a:latin typeface="Simplified Arabic" panose="02020603050405020304" pitchFamily="18" charset="-78"/>
                <a:ea typeface="Calibri" panose="020F0502020204030204" pitchFamily="34" charset="0"/>
                <a:cs typeface="+mj-cs"/>
              </a:rPr>
              <a:t>بحيث يدفعه إلى الانكماش</a:t>
            </a:r>
            <a:r>
              <a:rPr lang="ar-EG" sz="2000" dirty="0" smtClean="0">
                <a:latin typeface="Simplified Arabic" panose="02020603050405020304" pitchFamily="18" charset="-78"/>
                <a:ea typeface="Calibri" panose="020F0502020204030204" pitchFamily="34" charset="0"/>
                <a:cs typeface="+mj-cs"/>
              </a:rPr>
              <a:t>،</a:t>
            </a:r>
            <a:r>
              <a:rPr lang="ar-EG" sz="2000" dirty="0" smtClean="0">
                <a:cs typeface="+mj-cs"/>
              </a:rPr>
              <a:t>، فالحكومة أو </a:t>
            </a:r>
            <a:r>
              <a:rPr lang="ar-EG" sz="2000" dirty="0">
                <a:cs typeface="+mj-cs"/>
              </a:rPr>
              <a:t>البنك المركزي غالبًا تتخذ </a:t>
            </a:r>
            <a:r>
              <a:rPr lang="ar-EG" sz="2000" dirty="0" smtClean="0">
                <a:cs typeface="+mj-cs"/>
              </a:rPr>
              <a:t>إجراءات </a:t>
            </a:r>
            <a:r>
              <a:rPr lang="ar-EG" sz="2000" dirty="0">
                <a:cs typeface="+mj-cs"/>
              </a:rPr>
              <a:t>مثل</a:t>
            </a:r>
            <a:r>
              <a:rPr lang="ar-EG" sz="2000" dirty="0" smtClean="0">
                <a:cs typeface="+mj-cs"/>
              </a:rPr>
              <a:t>: رفع </a:t>
            </a:r>
            <a:r>
              <a:rPr lang="ar-EG" sz="2000" dirty="0">
                <a:cs typeface="+mj-cs"/>
              </a:rPr>
              <a:t>أسعار </a:t>
            </a:r>
            <a:r>
              <a:rPr lang="ar-EG" sz="2000" dirty="0" smtClean="0">
                <a:cs typeface="+mj-cs"/>
              </a:rPr>
              <a:t>الفائدة، تقليل </a:t>
            </a:r>
            <a:r>
              <a:rPr lang="ar-EG" sz="2000" dirty="0">
                <a:cs typeface="+mj-cs"/>
              </a:rPr>
              <a:t>الإنفاق الحكومي.فرض قيود على </a:t>
            </a:r>
            <a:r>
              <a:rPr lang="ar-EG" sz="2000" dirty="0" smtClean="0">
                <a:cs typeface="+mj-cs"/>
              </a:rPr>
              <a:t>الاستيرادو هذه </a:t>
            </a:r>
            <a:r>
              <a:rPr lang="ar-EG" sz="2000" dirty="0">
                <a:cs typeface="+mj-cs"/>
              </a:rPr>
              <a:t>السياسات تقلل الطلب الكلي </a:t>
            </a:r>
            <a:r>
              <a:rPr lang="ar-EG" sz="2000" dirty="0" smtClean="0">
                <a:cs typeface="+mj-cs"/>
              </a:rPr>
              <a:t>وبالتالي </a:t>
            </a:r>
            <a:r>
              <a:rPr lang="ar-EG" sz="2000" dirty="0">
                <a:cs typeface="+mj-cs"/>
              </a:rPr>
              <a:t>ينخفض الاستثمار والاستهلاك </a:t>
            </a:r>
            <a:r>
              <a:rPr lang="ar-EG" sz="2000" dirty="0" smtClean="0">
                <a:cs typeface="+mj-cs"/>
              </a:rPr>
              <a:t>وبالتالي </a:t>
            </a:r>
            <a:r>
              <a:rPr lang="ar-EG" sz="2000" dirty="0">
                <a:cs typeface="+mj-cs"/>
              </a:rPr>
              <a:t>يحدث </a:t>
            </a:r>
            <a:r>
              <a:rPr lang="ar-EG" sz="2000" dirty="0" smtClean="0">
                <a:cs typeface="+mj-cs"/>
              </a:rPr>
              <a:t>انكماش.</a:t>
            </a:r>
            <a:endParaRPr lang="ar-EG" sz="2000" dirty="0" smtClean="0">
              <a:latin typeface="Simplified Arabic" panose="02020603050405020304" pitchFamily="18" charset="-78"/>
              <a:ea typeface="Calibri" panose="020F0502020204030204" pitchFamily="34" charset="0"/>
              <a:cs typeface="+mj-cs"/>
            </a:endParaRPr>
          </a:p>
          <a:p>
            <a:pPr indent="457200" algn="just" rtl="1">
              <a:lnSpc>
                <a:spcPct val="115000"/>
              </a:lnSpc>
              <a:spcAft>
                <a:spcPts val="1000"/>
              </a:spcAft>
            </a:pPr>
            <a:r>
              <a:rPr lang="ar-EG" sz="2000" dirty="0" smtClean="0">
                <a:latin typeface="Simplified Arabic" panose="02020603050405020304" pitchFamily="18" charset="-78"/>
                <a:ea typeface="Calibri" panose="020F0502020204030204" pitchFamily="34" charset="0"/>
                <a:cs typeface="+mj-cs"/>
              </a:rPr>
              <a:t>وعلى </a:t>
            </a:r>
            <a:r>
              <a:rPr lang="ar-EG" sz="2000" dirty="0">
                <a:latin typeface="Simplified Arabic" panose="02020603050405020304" pitchFamily="18" charset="-78"/>
                <a:ea typeface="Calibri" panose="020F0502020204030204" pitchFamily="34" charset="0"/>
                <a:cs typeface="+mj-cs"/>
              </a:rPr>
              <a:t>العكس من ذلك إذا ما حدث ارتفاع في أسعار المنتجات الأجنبية فإن ذلك يؤدي إلى زيادة الطلب الأجنبي على المنتجات المحلية أي زيادة الصادرات، بحيث يؤدي ذلك إلى خلق فائض في ميزان المدفوعات وإلى التأثير على النشاط الاقتصادي بحيث تدفعه إلى حالة من </a:t>
            </a:r>
            <a:r>
              <a:rPr lang="ar-EG" sz="2000" dirty="0" smtClean="0">
                <a:latin typeface="Simplified Arabic" panose="02020603050405020304" pitchFamily="18" charset="-78"/>
                <a:ea typeface="Calibri" panose="020F0502020204030204" pitchFamily="34" charset="0"/>
                <a:cs typeface="+mj-cs"/>
              </a:rPr>
              <a:t>التضخم</a:t>
            </a:r>
            <a:r>
              <a:rPr lang="ar-EG" sz="2000" dirty="0">
                <a:latin typeface="Simplified Arabic" panose="02020603050405020304" pitchFamily="18" charset="-78"/>
                <a:ea typeface="Calibri" panose="020F0502020204030204" pitchFamily="34" charset="0"/>
                <a:cs typeface="+mj-cs"/>
              </a:rPr>
              <a:t>. </a:t>
            </a:r>
            <a:endParaRPr lang="ar-EG" sz="2000" dirty="0" smtClean="0">
              <a:latin typeface="Simplified Arabic" panose="02020603050405020304" pitchFamily="18" charset="-78"/>
              <a:ea typeface="Calibri" panose="020F0502020204030204" pitchFamily="34" charset="0"/>
              <a:cs typeface="+mj-cs"/>
            </a:endParaRPr>
          </a:p>
          <a:p>
            <a:pPr indent="457200" algn="just" rtl="1">
              <a:lnSpc>
                <a:spcPct val="115000"/>
              </a:lnSpc>
              <a:spcAft>
                <a:spcPts val="1000"/>
              </a:spcAft>
            </a:pPr>
            <a:r>
              <a:rPr lang="ar-EG" sz="2000" dirty="0" smtClean="0">
                <a:latin typeface="Simplified Arabic" panose="02020603050405020304" pitchFamily="18" charset="-78"/>
                <a:ea typeface="Calibri" panose="020F0502020204030204" pitchFamily="34" charset="0"/>
                <a:cs typeface="+mj-cs"/>
              </a:rPr>
              <a:t>ومن </a:t>
            </a:r>
            <a:r>
              <a:rPr lang="ar-EG" sz="2000" dirty="0">
                <a:latin typeface="Simplified Arabic" panose="02020603050405020304" pitchFamily="18" charset="-78"/>
                <a:ea typeface="Calibri" panose="020F0502020204030204" pitchFamily="34" charset="0"/>
                <a:cs typeface="+mj-cs"/>
              </a:rPr>
              <a:t>ذلك نري أن الثبات المطلق لسعر الصرف، مع عدم وجود وسيلة لتحقيق التوازن، يكون عادة على حساب ثبات مستوي النشاط الاقتصادي. لذلك فإن معظم الحكومات التي تأخذ بهذه السياسة، عادة ما تغير سعر صرف عملاتها من آن لآخر لكي يتناسب مع الظروف الاقتصادية لها، وبالتالي تحد من التقلبات في الدخل القومي</a:t>
            </a:r>
            <a:r>
              <a:rPr lang="ar-EG" sz="2000" dirty="0" smtClean="0">
                <a:latin typeface="Simplified Arabic" panose="02020603050405020304" pitchFamily="18" charset="-78"/>
                <a:ea typeface="Calibri" panose="020F0502020204030204" pitchFamily="34" charset="0"/>
                <a:cs typeface="+mj-cs"/>
              </a:rPr>
              <a:t>.</a:t>
            </a:r>
            <a:endParaRPr lang="en-US" sz="2000" dirty="0">
              <a:latin typeface="Simplified Arabic" panose="02020603050405020304" pitchFamily="18" charset="-78"/>
              <a:ea typeface="Calibri" panose="020F0502020204030204" pitchFamily="34" charset="0"/>
              <a:cs typeface="+mj-cs"/>
            </a:endParaRPr>
          </a:p>
        </p:txBody>
      </p:sp>
    </p:spTree>
    <p:extLst>
      <p:ext uri="{BB962C8B-B14F-4D97-AF65-F5344CB8AC3E}">
        <p14:creationId xmlns:p14="http://schemas.microsoft.com/office/powerpoint/2010/main" xmlns="" val="23387240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4469" y="357051"/>
            <a:ext cx="9335587" cy="5684311"/>
          </a:xfrm>
        </p:spPr>
        <p:txBody>
          <a:bodyPr>
            <a:normAutofit fontScale="92500"/>
          </a:bodyPr>
          <a:lstStyle/>
          <a:p>
            <a:r>
              <a:rPr lang="ar-EG" sz="2400" b="1" u="sng" dirty="0" smtClean="0">
                <a:latin typeface="Simplified Arabic" panose="02020603050405020304" pitchFamily="18" charset="-78"/>
                <a:ea typeface="Calibri" panose="020F0502020204030204" pitchFamily="34" charset="0"/>
              </a:rPr>
              <a:t>ب- نظام </a:t>
            </a:r>
            <a:r>
              <a:rPr lang="ar-EG" sz="2400" b="1" u="sng" dirty="0">
                <a:latin typeface="Simplified Arabic" panose="02020603050405020304" pitchFamily="18" charset="-78"/>
                <a:ea typeface="Calibri" panose="020F0502020204030204" pitchFamily="34" charset="0"/>
              </a:rPr>
              <a:t>سعر الصرف </a:t>
            </a:r>
            <a:r>
              <a:rPr lang="ar-EG" sz="2400" b="1" u="sng" dirty="0" smtClean="0">
                <a:latin typeface="Simplified Arabic" panose="02020603050405020304" pitchFamily="18" charset="-78"/>
                <a:ea typeface="Calibri" panose="020F0502020204030204" pitchFamily="34" charset="0"/>
              </a:rPr>
              <a:t>العائم:</a:t>
            </a:r>
            <a:endParaRPr lang="en-US" sz="1400" dirty="0">
              <a:latin typeface="Calibri" panose="020F0502020204030204" pitchFamily="34" charset="0"/>
              <a:ea typeface="Calibri" panose="020F0502020204030204" pitchFamily="34" charset="0"/>
            </a:endParaRPr>
          </a:p>
          <a:p>
            <a:r>
              <a:rPr lang="ar-EG" sz="2400" dirty="0">
                <a:latin typeface="Simplified Arabic" panose="02020603050405020304" pitchFamily="18" charset="-78"/>
                <a:ea typeface="Calibri" panose="020F0502020204030204" pitchFamily="34" charset="0"/>
                <a:cs typeface="+mj-cs"/>
              </a:rPr>
              <a:t>في هذه الحالة تترك الحكومة سعر الصرف يتحدد عن طريق العرض والطلب، وبالتالي لا يوجد أي قاعدة عامة تحد من تقلبات الأسعار، ولا يوجد </a:t>
            </a:r>
            <a:r>
              <a:rPr lang="ar-EG" sz="2400" dirty="0" smtClean="0">
                <a:latin typeface="Simplified Arabic" panose="02020603050405020304" pitchFamily="18" charset="-78"/>
                <a:ea typeface="Calibri" panose="020F0502020204030204" pitchFamily="34" charset="0"/>
                <a:cs typeface="+mj-cs"/>
              </a:rPr>
              <a:t>أي </a:t>
            </a:r>
            <a:r>
              <a:rPr lang="ar-EG" sz="2400" dirty="0">
                <a:latin typeface="Simplified Arabic" panose="02020603050405020304" pitchFamily="18" charset="-78"/>
                <a:ea typeface="Calibri" panose="020F0502020204030204" pitchFamily="34" charset="0"/>
                <a:cs typeface="+mj-cs"/>
              </a:rPr>
              <a:t>التزام من جانب السلطات النقدية </a:t>
            </a:r>
            <a:r>
              <a:rPr lang="ar-EG" sz="2400" dirty="0" smtClean="0">
                <a:latin typeface="Simplified Arabic" panose="02020603050405020304" pitchFamily="18" charset="-78"/>
                <a:ea typeface="Calibri" panose="020F0502020204030204" pitchFamily="34" charset="0"/>
                <a:cs typeface="+mj-cs"/>
              </a:rPr>
              <a:t>بتوفير أي عملة أخري، </a:t>
            </a:r>
            <a:r>
              <a:rPr lang="ar-EG" sz="2400" dirty="0">
                <a:latin typeface="Simplified Arabic" panose="02020603050405020304" pitchFamily="18" charset="-78"/>
                <a:ea typeface="Calibri" panose="020F0502020204030204" pitchFamily="34" charset="0"/>
                <a:cs typeface="+mj-cs"/>
              </a:rPr>
              <a:t>وفي هذه الحالة يقال إن العملة تكون عائمة. </a:t>
            </a:r>
            <a:endParaRPr lang="ar-EG" sz="2400" dirty="0" smtClean="0">
              <a:latin typeface="Simplified Arabic" panose="02020603050405020304" pitchFamily="18" charset="-78"/>
              <a:ea typeface="Calibri" panose="020F0502020204030204" pitchFamily="34" charset="0"/>
              <a:cs typeface="+mj-cs"/>
            </a:endParaRPr>
          </a:p>
          <a:p>
            <a:r>
              <a:rPr lang="ar-EG" sz="2400" dirty="0" smtClean="0">
                <a:latin typeface="Simplified Arabic" panose="02020603050405020304" pitchFamily="18" charset="-78"/>
                <a:ea typeface="Calibri" panose="020F0502020204030204" pitchFamily="34" charset="0"/>
                <a:cs typeface="+mj-cs"/>
              </a:rPr>
              <a:t>وتعويم </a:t>
            </a:r>
            <a:r>
              <a:rPr lang="ar-EG" sz="2400" dirty="0">
                <a:latin typeface="Simplified Arabic" panose="02020603050405020304" pitchFamily="18" charset="-78"/>
                <a:ea typeface="Calibri" panose="020F0502020204030204" pitchFamily="34" charset="0"/>
                <a:cs typeface="+mj-cs"/>
              </a:rPr>
              <a:t>عملة أي بلد من البلدان من شأنه أن يحد من التقلبات في مستوي الدخل القومي، وبالتالي فإن أي عجز أو فائض في ميزان المدفوعات، نتيجة لأي زيادة أو نقصان في الطلب المحلي على السلع الأجنبية، أو في الطلب الأجنبي على السلع المحلية، سوف ينعكس الجزء الأكبر من أثره على سعر العملة، دون أن يؤثر كثيراً على مستوي النشاط الداخلي</a:t>
            </a:r>
            <a:r>
              <a:rPr lang="ar-EG" sz="2400" dirty="0" smtClean="0">
                <a:latin typeface="Simplified Arabic" panose="02020603050405020304" pitchFamily="18" charset="-78"/>
                <a:ea typeface="Calibri" panose="020F0502020204030204" pitchFamily="34" charset="0"/>
                <a:cs typeface="+mj-cs"/>
              </a:rPr>
              <a:t>.</a:t>
            </a:r>
          </a:p>
          <a:p>
            <a:r>
              <a:rPr lang="ar-EG" sz="2400" dirty="0">
                <a:latin typeface="Simplified Arabic" panose="02020603050405020304" pitchFamily="18" charset="-78"/>
                <a:ea typeface="Calibri" panose="020F0502020204030204" pitchFamily="34" charset="0"/>
                <a:cs typeface="+mj-cs"/>
              </a:rPr>
              <a:t>وتفضل بعض الحكومات أن تكون عملاتها عائمة، لأنها قد تري أن </a:t>
            </a:r>
            <a:r>
              <a:rPr lang="ar-EG" sz="2400" dirty="0">
                <a:latin typeface="Simplified Arabic" panose="02020603050405020304" pitchFamily="18" charset="-78"/>
                <a:ea typeface="Calibri" panose="020F0502020204030204" pitchFamily="34" charset="0"/>
              </a:rPr>
              <a:t>الاستقرار الداخلي للاقتصاد القومي </a:t>
            </a:r>
            <a:r>
              <a:rPr lang="ar-EG" sz="2400" dirty="0" smtClean="0">
                <a:latin typeface="Simplified Arabic" panose="02020603050405020304" pitchFamily="18" charset="-78"/>
                <a:ea typeface="Calibri" panose="020F0502020204030204" pitchFamily="34" charset="0"/>
              </a:rPr>
              <a:t>أهم من </a:t>
            </a:r>
            <a:r>
              <a:rPr lang="ar-EG" sz="2400" dirty="0" smtClean="0">
                <a:latin typeface="Simplified Arabic" panose="02020603050405020304" pitchFamily="18" charset="-78"/>
                <a:ea typeface="Calibri" panose="020F0502020204030204" pitchFamily="34" charset="0"/>
                <a:cs typeface="+mj-cs"/>
              </a:rPr>
              <a:t>الاستقرار </a:t>
            </a:r>
            <a:r>
              <a:rPr lang="ar-EG" sz="2400" dirty="0">
                <a:latin typeface="Simplified Arabic" panose="02020603050405020304" pitchFamily="18" charset="-78"/>
                <a:ea typeface="Calibri" panose="020F0502020204030204" pitchFamily="34" charset="0"/>
                <a:cs typeface="+mj-cs"/>
              </a:rPr>
              <a:t>الخارجي لسعر </a:t>
            </a:r>
            <a:r>
              <a:rPr lang="ar-EG" sz="2400" dirty="0" smtClean="0">
                <a:latin typeface="Simplified Arabic" panose="02020603050405020304" pitchFamily="18" charset="-78"/>
                <a:ea typeface="Calibri" panose="020F0502020204030204" pitchFamily="34" charset="0"/>
                <a:cs typeface="+mj-cs"/>
              </a:rPr>
              <a:t>الصرف، </a:t>
            </a:r>
            <a:r>
              <a:rPr lang="ar-EG" sz="2400" dirty="0">
                <a:latin typeface="Simplified Arabic" panose="02020603050405020304" pitchFamily="18" charset="-78"/>
                <a:ea typeface="Calibri" panose="020F0502020204030204" pitchFamily="34" charset="0"/>
                <a:cs typeface="+mj-cs"/>
              </a:rPr>
              <a:t>ولكن الأمر لا يمنع، في كثير من الأحيان، أن تتدخل الحكومة في سوق الصرف لتحد من التقلبات غير الطبيعية في سعر الصرف، وهي التقلبات التي يمكن أن تنشأ عن عوامل غير اقتصادية، كأن تكون راجعة مثلاً </a:t>
            </a:r>
            <a:r>
              <a:rPr lang="ar-EG" sz="2400" dirty="0" smtClean="0">
                <a:latin typeface="Simplified Arabic" panose="02020603050405020304" pitchFamily="18" charset="-78"/>
                <a:ea typeface="Calibri" panose="020F0502020204030204" pitchFamily="34" charset="0"/>
                <a:cs typeface="+mj-cs"/>
              </a:rPr>
              <a:t>للمضاربة.</a:t>
            </a:r>
            <a:endParaRPr lang="en-US" sz="2400" dirty="0" smtClean="0">
              <a:latin typeface="Calibri" panose="020F0502020204030204" pitchFamily="34" charset="0"/>
              <a:ea typeface="Calibri" panose="020F0502020204030204" pitchFamily="34" charset="0"/>
              <a:cs typeface="+mj-cs"/>
            </a:endParaRPr>
          </a:p>
          <a:p>
            <a:endParaRPr lang="ar-EG" dirty="0"/>
          </a:p>
          <a:p>
            <a:endParaRPr lang="en-US" dirty="0"/>
          </a:p>
        </p:txBody>
      </p:sp>
    </p:spTree>
    <p:extLst>
      <p:ext uri="{BB962C8B-B14F-4D97-AF65-F5344CB8AC3E}">
        <p14:creationId xmlns:p14="http://schemas.microsoft.com/office/powerpoint/2010/main" xmlns="" val="3572307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752601" y="457201"/>
            <a:ext cx="7162799" cy="5584163"/>
          </a:xfrm>
        </p:spPr>
        <p:txBody>
          <a:bodyPr>
            <a:normAutofit/>
          </a:bodyPr>
          <a:lstStyle/>
          <a:p>
            <a:pPr algn="r" rtl="1"/>
            <a:r>
              <a:rPr lang="ar-EG" sz="2400" dirty="0"/>
              <a:t>وبداية من القرن الماضي وجدنا ان العلاقات بين الدول قد تعقدت وتشابكت إلي حد كبير جدا ، فنجد أن </a:t>
            </a:r>
            <a:r>
              <a:rPr lang="ar-EG" sz="2400" b="1" dirty="0"/>
              <a:t>الحروب بين دول معينة تؤثر علي الأسواق في دول اخري، فمثلا </a:t>
            </a:r>
            <a:r>
              <a:rPr lang="ar-EG" sz="2400" dirty="0"/>
              <a:t>الحرب الروسية الأوكرانية أثرت علي أسعار القمح والخبز في العديد من دول العالم الأخري.</a:t>
            </a:r>
          </a:p>
          <a:p>
            <a:pPr algn="r" rtl="1"/>
            <a:r>
              <a:rPr lang="ar-EG" sz="2400" dirty="0"/>
              <a:t>أما من حيث </a:t>
            </a:r>
            <a:r>
              <a:rPr lang="ar-EG" sz="2400" b="1" dirty="0"/>
              <a:t>المؤسسات الاقتصادية الدولية </a:t>
            </a:r>
            <a:r>
              <a:rPr lang="ar-EG" sz="2400" dirty="0"/>
              <a:t>فنجد أن النصف الثاني من القرن العشرين أدي إلي ظهور مجموعة من المنظمات والمؤسسات الدولية التي تؤثر بشكل كبير علي الدول المختلفة مثل </a:t>
            </a:r>
            <a:r>
              <a:rPr lang="ar-EG" sz="2400" b="1" dirty="0"/>
              <a:t>صندوق النقد الدولي ، والبنك الدولي للإنشاء والتعمير، ومنظمة التجارة العالمية.</a:t>
            </a:r>
            <a:endParaRPr lang="en-US" sz="2400" b="1" dirty="0"/>
          </a:p>
        </p:txBody>
      </p:sp>
    </p:spTree>
    <p:extLst>
      <p:ext uri="{BB962C8B-B14F-4D97-AF65-F5344CB8AC3E}">
        <p14:creationId xmlns:p14="http://schemas.microsoft.com/office/powerpoint/2010/main" xmlns="" val="3450596421"/>
      </p:ext>
    </p:extLst>
  </p:cSld>
  <p:clrMapOvr>
    <a:masterClrMapping/>
  </p:clrMapOvr>
  <mc:AlternateContent xmlns:mc="http://schemas.openxmlformats.org/markup-compatibility/2006">
    <mc:Choice xmlns:p14="http://schemas.microsoft.com/office/powerpoint/2010/main" xmlns="" Requires="p14">
      <p:transition spd="slow" p14:dur="2000" advTm="49565"/>
    </mc:Choice>
    <mc:Fallback>
      <p:transition spd="slow" advTm="49565"/>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8011" y="348343"/>
            <a:ext cx="8855991" cy="5693019"/>
          </a:xfrm>
        </p:spPr>
        <p:txBody>
          <a:bodyPr/>
          <a:lstStyle/>
          <a:p>
            <a:r>
              <a:rPr lang="ar-EG" sz="2000" b="1" dirty="0" smtClean="0"/>
              <a:t>ج- نظام سعر الصرف شبه </a:t>
            </a:r>
            <a:r>
              <a:rPr lang="ar-EG" sz="2000" b="1" smtClean="0"/>
              <a:t>الثابت </a:t>
            </a:r>
            <a:endParaRPr lang="ar-EG" sz="2000" b="1" dirty="0" smtClean="0"/>
          </a:p>
          <a:p>
            <a:r>
              <a:rPr lang="ar-EG" dirty="0"/>
              <a:t>نظام </a:t>
            </a:r>
            <a:r>
              <a:rPr lang="ar-EG" b="1" dirty="0"/>
              <a:t>سعر الصرف شبه الثابت </a:t>
            </a:r>
            <a:r>
              <a:rPr lang="ar-EG" dirty="0" smtClean="0"/>
              <a:t>هو </a:t>
            </a:r>
            <a:r>
              <a:rPr lang="ar-EG" dirty="0"/>
              <a:t>نظام يقع بين التعويم الكامل والتثبيت الكامل، حيث تقوم الدولة </a:t>
            </a:r>
            <a:r>
              <a:rPr lang="ar-EG" b="1" dirty="0"/>
              <a:t>بربط عملتها بعملة أجنبية أو سلة عملات</a:t>
            </a:r>
            <a:r>
              <a:rPr lang="ar-EG" dirty="0"/>
              <a:t> لكنها تسمح بتحركات محدودة داخل نطاق معين مع تدخل البنك المركزي للحفاظ على </a:t>
            </a:r>
            <a:r>
              <a:rPr lang="ar-EG" dirty="0" smtClean="0"/>
              <a:t>الاستقرار، وبالتالي </a:t>
            </a:r>
            <a:r>
              <a:rPr lang="ar-EG" dirty="0"/>
              <a:t>تتدخل فيه السلطة النقدية للحفاظ على سعر صرف قريب من مستوى مستهدف، مع السماح بهوامش حركة محدودة وتعديلات تدريجية عند الحاجة</a:t>
            </a:r>
            <a:r>
              <a:rPr lang="ar-EG" dirty="0" smtClean="0"/>
              <a:t>.</a:t>
            </a:r>
          </a:p>
          <a:p>
            <a:r>
              <a:rPr lang="ar-EG" b="1" dirty="0"/>
              <a:t>كيف يعمل</a:t>
            </a:r>
            <a:r>
              <a:rPr lang="ar-EG" b="1" dirty="0" smtClean="0"/>
              <a:t>؟</a:t>
            </a:r>
          </a:p>
          <a:p>
            <a:r>
              <a:rPr lang="ar-EG" dirty="0" smtClean="0"/>
              <a:t>تحدد </a:t>
            </a:r>
            <a:r>
              <a:rPr lang="ar-EG" dirty="0"/>
              <a:t>الدولة سعرًا مرجعيًا (مثلاً مقابل الدولار</a:t>
            </a:r>
            <a:r>
              <a:rPr lang="ar-EG" dirty="0" smtClean="0"/>
              <a:t>)</a:t>
            </a:r>
          </a:p>
          <a:p>
            <a:r>
              <a:rPr lang="ar-EG" dirty="0" smtClean="0"/>
              <a:t>تسمح </a:t>
            </a:r>
            <a:r>
              <a:rPr lang="ar-EG" dirty="0"/>
              <a:t>بتقلبات صغيرة حول هذا </a:t>
            </a:r>
            <a:r>
              <a:rPr lang="ar-EG" dirty="0" smtClean="0"/>
              <a:t>السعر</a:t>
            </a:r>
          </a:p>
          <a:p>
            <a:r>
              <a:rPr lang="ar-EG" dirty="0" smtClean="0"/>
              <a:t> </a:t>
            </a:r>
            <a:r>
              <a:rPr lang="ar-EG" dirty="0"/>
              <a:t>يتدخل البنك المركزي عبر:بيع وشراء العملة </a:t>
            </a:r>
            <a:r>
              <a:rPr lang="ar-EG" dirty="0" smtClean="0"/>
              <a:t>الأجنبية، استخدام </a:t>
            </a:r>
            <a:r>
              <a:rPr lang="ar-EG" dirty="0"/>
              <a:t>الاحتياطيات </a:t>
            </a:r>
            <a:r>
              <a:rPr lang="ar-EG" dirty="0" smtClean="0"/>
              <a:t>الدولية، أدوات </a:t>
            </a:r>
            <a:r>
              <a:rPr lang="ar-EG" dirty="0"/>
              <a:t>السياسة النقدية</a:t>
            </a:r>
            <a:r>
              <a:rPr lang="ar-EG" dirty="0" smtClean="0"/>
              <a:t>.</a:t>
            </a:r>
          </a:p>
          <a:p>
            <a:r>
              <a:rPr lang="ar-EG" b="1" dirty="0"/>
              <a:t>خصائصه </a:t>
            </a:r>
            <a:r>
              <a:rPr lang="ar-EG" b="1" dirty="0" smtClean="0"/>
              <a:t>الرئيسية: </a:t>
            </a:r>
          </a:p>
          <a:p>
            <a:r>
              <a:rPr lang="ar-EG" dirty="0" smtClean="0"/>
              <a:t>استقرار </a:t>
            </a:r>
            <a:r>
              <a:rPr lang="ar-EG" dirty="0"/>
              <a:t>نسبي في سعر </a:t>
            </a:r>
            <a:r>
              <a:rPr lang="ar-EG" dirty="0" smtClean="0"/>
              <a:t>الصرف، مرونة </a:t>
            </a:r>
            <a:r>
              <a:rPr lang="ar-EG" dirty="0"/>
              <a:t>محدودة للتكيف مع الصدمات </a:t>
            </a:r>
            <a:r>
              <a:rPr lang="ar-EG" dirty="0" smtClean="0"/>
              <a:t>الاقتصادية، تدخل </a:t>
            </a:r>
            <a:r>
              <a:rPr lang="ar-EG" dirty="0"/>
              <a:t>مستمر من البنك </a:t>
            </a:r>
            <a:r>
              <a:rPr lang="ar-EG" dirty="0" smtClean="0"/>
              <a:t>المركزي، الحاجة </a:t>
            </a:r>
            <a:r>
              <a:rPr lang="ar-EG" dirty="0"/>
              <a:t>لاحتياطيات نقد أجنبي كافية</a:t>
            </a:r>
            <a:endParaRPr lang="en-US" dirty="0"/>
          </a:p>
        </p:txBody>
      </p:sp>
    </p:spTree>
    <p:extLst>
      <p:ext uri="{BB962C8B-B14F-4D97-AF65-F5344CB8AC3E}">
        <p14:creationId xmlns:p14="http://schemas.microsoft.com/office/powerpoint/2010/main" xmlns="" val="3769353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28600"/>
            <a:ext cx="6347713" cy="838200"/>
          </a:xfrm>
        </p:spPr>
        <p:txBody>
          <a:bodyPr/>
          <a:lstStyle/>
          <a:p>
            <a:r>
              <a:rPr lang="ar-EG" dirty="0" smtClean="0"/>
              <a:t>مظاهر العلاقات الاقتصادية الدولية</a:t>
            </a:r>
            <a:endParaRPr lang="en-US" dirty="0"/>
          </a:p>
        </p:txBody>
      </p:sp>
      <p:sp>
        <p:nvSpPr>
          <p:cNvPr id="3" name="Content Placeholder 2"/>
          <p:cNvSpPr>
            <a:spLocks noGrp="1"/>
          </p:cNvSpPr>
          <p:nvPr>
            <p:ph idx="1"/>
          </p:nvPr>
        </p:nvSpPr>
        <p:spPr>
          <a:xfrm>
            <a:off x="1752600" y="914400"/>
            <a:ext cx="7162800" cy="5867400"/>
          </a:xfrm>
        </p:spPr>
        <p:txBody>
          <a:bodyPr/>
          <a:lstStyle/>
          <a:p>
            <a:pPr marL="0" indent="0">
              <a:buNone/>
            </a:pPr>
            <a:r>
              <a:rPr lang="ar-EG" sz="2000" b="1" dirty="0"/>
              <a:t>العلاقات الاقتصادية الدولية تأخذ عادة المظاهر التالية :</a:t>
            </a:r>
          </a:p>
          <a:p>
            <a:pPr algn="r" rtl="1"/>
            <a:r>
              <a:rPr lang="ar-EG" sz="2000" dirty="0"/>
              <a:t>شكل </a:t>
            </a:r>
            <a:r>
              <a:rPr lang="ar-EG" sz="2000" b="1" dirty="0"/>
              <a:t>سلع مادية </a:t>
            </a:r>
            <a:r>
              <a:rPr lang="ar-EG" sz="2000" dirty="0"/>
              <a:t>تنتقل عبر الحدود السياسية، إما داخلة إليها وتسمي </a:t>
            </a:r>
            <a:r>
              <a:rPr lang="ar-EG" sz="2000" b="1" dirty="0"/>
              <a:t>الواردات</a:t>
            </a:r>
            <a:r>
              <a:rPr lang="ar-EG" sz="2000" dirty="0"/>
              <a:t>، وإما خارجة منها وتسمي </a:t>
            </a:r>
            <a:r>
              <a:rPr lang="ar-EG" sz="2000" b="1" dirty="0"/>
              <a:t>الصادرات.</a:t>
            </a:r>
          </a:p>
          <a:p>
            <a:pPr algn="r" rtl="1"/>
            <a:r>
              <a:rPr lang="ar-EG" sz="2000" dirty="0"/>
              <a:t>كما تأخذ أيضا شكل </a:t>
            </a:r>
            <a:r>
              <a:rPr lang="ar-EG" sz="2000" b="1" dirty="0"/>
              <a:t>خدمات تؤدي من رعايا دولة إلي رعايا دولة أخري</a:t>
            </a:r>
            <a:r>
              <a:rPr lang="ar-EG" sz="2000" dirty="0"/>
              <a:t>، إما </a:t>
            </a:r>
            <a:r>
              <a:rPr lang="ar-EG" sz="2000" b="1" dirty="0"/>
              <a:t>بانتقال مؤدي الخدمات أنفسهم كما هو الحال بالنسبة للخبرات الفنية</a:t>
            </a:r>
            <a:r>
              <a:rPr lang="ar-EG" sz="2000" dirty="0"/>
              <a:t>، وإما </a:t>
            </a:r>
            <a:r>
              <a:rPr lang="ar-EG" sz="2000" b="1" dirty="0"/>
              <a:t>بانتقال متلقي الخدمة كما هو الحال بالنسبة للسياحة أو الدراسة</a:t>
            </a:r>
            <a:r>
              <a:rPr lang="ar-EG" sz="2000" dirty="0"/>
              <a:t>، وتسمي الخدمات التي تؤدي للغير </a:t>
            </a:r>
            <a:r>
              <a:rPr lang="ar-EG" sz="2000" b="1" dirty="0"/>
              <a:t>بالصادرات غير المنظورة</a:t>
            </a:r>
            <a:r>
              <a:rPr lang="ar-EG" sz="2000" dirty="0"/>
              <a:t>، وتسمي الخدمات التي يتم تلقيها من الغير </a:t>
            </a:r>
            <a:r>
              <a:rPr lang="ar-EG" sz="2000" b="1" dirty="0"/>
              <a:t>بالواردات غير المنظورة </a:t>
            </a:r>
            <a:r>
              <a:rPr lang="ar-EG" sz="2000" dirty="0"/>
              <a:t>.</a:t>
            </a:r>
          </a:p>
          <a:p>
            <a:pPr algn="r" rtl="1"/>
            <a:r>
              <a:rPr lang="ar-EG" sz="2000" dirty="0"/>
              <a:t>وماسبق يدعونا إلي </a:t>
            </a:r>
            <a:r>
              <a:rPr lang="ar-EG" sz="2000" b="1" dirty="0"/>
              <a:t>دراسة</a:t>
            </a:r>
            <a:r>
              <a:rPr lang="ar-EG" sz="2000" dirty="0"/>
              <a:t> </a:t>
            </a:r>
            <a:r>
              <a:rPr lang="ar-EG" sz="2000" b="1" dirty="0"/>
              <a:t>نظريات التجارة الدولية وتطورها</a:t>
            </a:r>
            <a:r>
              <a:rPr lang="ar-EG" sz="2000" dirty="0"/>
              <a:t>.</a:t>
            </a:r>
          </a:p>
          <a:p>
            <a:pPr algn="r" rtl="1"/>
            <a:r>
              <a:rPr lang="ar-EG" sz="2000" dirty="0"/>
              <a:t>ولا تقتصر العلاقات الاقتصادية بين الدول علي تبادل السلع والخدمات ولكنها تتعدي ذلك إلي </a:t>
            </a:r>
            <a:r>
              <a:rPr lang="ar-EG" sz="2000" b="1" dirty="0"/>
              <a:t>بعض عوامل الإنتاج مثل رأس المال</a:t>
            </a:r>
            <a:r>
              <a:rPr lang="ar-EG" sz="2000" dirty="0"/>
              <a:t>، ورأس المال ينتقل علي شكل إما </a:t>
            </a:r>
            <a:r>
              <a:rPr lang="ar-EG" sz="2000" b="1" dirty="0"/>
              <a:t>استثمار مباشر </a:t>
            </a:r>
            <a:r>
              <a:rPr lang="ar-EG" sz="2000" dirty="0"/>
              <a:t>يقوم به الأفراد وتقوم به المؤسسات، وإما ينتقل علي شكل </a:t>
            </a:r>
            <a:r>
              <a:rPr lang="ar-EG" sz="2000" b="1" dirty="0"/>
              <a:t>قروض تمنح من دولة إلي أخري أو من أحد المؤسسات الدولية</a:t>
            </a:r>
            <a:r>
              <a:rPr lang="ar-EG" sz="2000" dirty="0"/>
              <a:t>. </a:t>
            </a:r>
          </a:p>
          <a:p>
            <a:pPr algn="r" rtl="1"/>
            <a:endParaRPr lang="en-US" dirty="0"/>
          </a:p>
        </p:txBody>
      </p:sp>
    </p:spTree>
    <p:extLst>
      <p:ext uri="{BB962C8B-B14F-4D97-AF65-F5344CB8AC3E}">
        <p14:creationId xmlns:p14="http://schemas.microsoft.com/office/powerpoint/2010/main" xmlns="" val="3848329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1" y="381001"/>
            <a:ext cx="6652513" cy="5660363"/>
          </a:xfrm>
        </p:spPr>
        <p:txBody>
          <a:bodyPr>
            <a:normAutofit/>
          </a:bodyPr>
          <a:lstStyle/>
          <a:p>
            <a:pPr algn="r" rtl="1"/>
            <a:r>
              <a:rPr lang="ar-EG" sz="2400" dirty="0"/>
              <a:t>كما تأخذ العلاقات الاقتصادية الدولية شكل تدفق للأرصدة النقدية </a:t>
            </a:r>
            <a:r>
              <a:rPr lang="ar-EG" sz="2400"/>
              <a:t>من العملات الأجنبية ثمنا للواردات والصادرات بين الدول، </a:t>
            </a:r>
            <a:r>
              <a:rPr lang="ar-EG" sz="2400" dirty="0"/>
              <a:t>ونتيجة لهذه التدفقات تظهر المعاملات المختلفة في سوق الصرف الأجنبي ، مما يستدعي </a:t>
            </a:r>
            <a:r>
              <a:rPr lang="ar-EG" sz="2400" b="1" dirty="0"/>
              <a:t>دراسة أسعار الصرف.</a:t>
            </a:r>
          </a:p>
          <a:p>
            <a:pPr algn="r" rtl="1"/>
            <a:r>
              <a:rPr lang="ar-EG" sz="2400" dirty="0"/>
              <a:t>هذا وتحاول كل دولة من الدول أن تحتفظ لديها بسجل كامل لكل معاملاتها الاقتصادية التي تجريها مع العالم الخارجي خلال فترة زمنية معينة، ويسمي هذا السجل بميزان المدفوعات ، لذلك سنقوم </a:t>
            </a:r>
            <a:r>
              <a:rPr lang="ar-EG" sz="2400" b="1" dirty="0"/>
              <a:t>بدراسة</a:t>
            </a:r>
            <a:r>
              <a:rPr lang="ar-EG" sz="2400" dirty="0"/>
              <a:t> </a:t>
            </a:r>
            <a:r>
              <a:rPr lang="ar-EG" sz="2400" b="1" dirty="0"/>
              <a:t>ميزان المدفوعات </a:t>
            </a:r>
            <a:r>
              <a:rPr lang="ar-EG" sz="2400" dirty="0"/>
              <a:t>بالتفصيل.</a:t>
            </a:r>
            <a:endParaRPr lang="en-US" sz="2400" dirty="0"/>
          </a:p>
        </p:txBody>
      </p:sp>
    </p:spTree>
    <p:extLst>
      <p:ext uri="{BB962C8B-B14F-4D97-AF65-F5344CB8AC3E}">
        <p14:creationId xmlns:p14="http://schemas.microsoft.com/office/powerpoint/2010/main" xmlns="" val="1803010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2756" y="228600"/>
            <a:ext cx="6629401" cy="1320800"/>
          </a:xfrm>
        </p:spPr>
        <p:txBody>
          <a:bodyPr>
            <a:normAutofit/>
          </a:bodyPr>
          <a:lstStyle/>
          <a:p>
            <a:pPr algn="r" rtl="1"/>
            <a:r>
              <a:rPr lang="ar-EG" dirty="0" smtClean="0"/>
              <a:t>الفرق بين الناتج المحلي الإجمالي والناتج القومي الإجمالي</a:t>
            </a:r>
            <a:endParaRPr lang="en-US" dirty="0"/>
          </a:p>
        </p:txBody>
      </p:sp>
      <p:sp>
        <p:nvSpPr>
          <p:cNvPr id="3" name="Content Placeholder 2"/>
          <p:cNvSpPr>
            <a:spLocks noGrp="1"/>
          </p:cNvSpPr>
          <p:nvPr>
            <p:ph idx="1"/>
          </p:nvPr>
        </p:nvSpPr>
        <p:spPr>
          <a:xfrm>
            <a:off x="1676400" y="1447800"/>
            <a:ext cx="7924800" cy="5181600"/>
          </a:xfrm>
        </p:spPr>
        <p:txBody>
          <a:bodyPr>
            <a:noAutofit/>
          </a:bodyPr>
          <a:lstStyle/>
          <a:p>
            <a:pPr algn="r" rtl="1"/>
            <a:r>
              <a:rPr lang="ar-EG" sz="2000" b="1" dirty="0"/>
              <a:t>الناتج المحلي الإجمال </a:t>
            </a:r>
            <a:r>
              <a:rPr lang="en-US" sz="2000" b="1" dirty="0"/>
              <a:t>(GDP)</a:t>
            </a:r>
            <a:r>
              <a:rPr lang="ar-EG" sz="2000" b="1" dirty="0"/>
              <a:t>: هو إجمالي القيمة السوقية لكل السلع والخدمات النهائية التي يتم إنتاجها داخل حدود دولة معينة خلال فترة زمنية محددة (عادةً سنة )</a:t>
            </a:r>
          </a:p>
          <a:p>
            <a:pPr algn="r" rtl="1"/>
            <a:r>
              <a:rPr lang="ar-EG" sz="2000" dirty="0"/>
              <a:t>وبالتالي يهتم مفهوم الناتج المحلي الإجمالي بالأنشطة التي تتم داخل حدود الدولة فقط ، ولكن نتيجة وجود العلاقات الاقتصادية بين الدول وانتقال عوامل الإنتاج مثل العمل ورأس المال من دولة لأخري يظهر مصطلح آخر مهم للدولة وهو الناتج القومي الإجمالي.</a:t>
            </a:r>
          </a:p>
          <a:p>
            <a:pPr algn="r" rtl="1"/>
            <a:r>
              <a:rPr lang="ar-EG" sz="2000" b="1" dirty="0"/>
              <a:t>الناتج القومي الإجمالي </a:t>
            </a:r>
            <a:r>
              <a:rPr lang="en-US" sz="2000" b="1" dirty="0"/>
              <a:t>(GNP)</a:t>
            </a:r>
            <a:r>
              <a:rPr lang="ar-EG" sz="2000" b="1" dirty="0"/>
              <a:t>: </a:t>
            </a:r>
            <a:r>
              <a:rPr lang="ar-EG" sz="2000" dirty="0"/>
              <a:t>هو </a:t>
            </a:r>
            <a:r>
              <a:rPr lang="ar-EG" sz="2000" b="1" dirty="0"/>
              <a:t>إجمالي القيمة السوقية لكل السلع والخدمات النهائية</a:t>
            </a:r>
            <a:r>
              <a:rPr lang="ar-EG" sz="2000" dirty="0"/>
              <a:t> </a:t>
            </a:r>
            <a:r>
              <a:rPr lang="ar-EG" sz="2000" b="1" dirty="0"/>
              <a:t>التي ينتجها مقيمين في الدولة خلال فترة زمنية محددة (عادةً سنة)، سواء داخل الدولة أو خارجها</a:t>
            </a:r>
            <a:r>
              <a:rPr lang="ar-EG" sz="2000" dirty="0"/>
              <a:t>.</a:t>
            </a:r>
          </a:p>
          <a:p>
            <a:pPr algn="r" rtl="1"/>
            <a:r>
              <a:rPr lang="ar-EG" sz="2000" b="1" dirty="0"/>
              <a:t>المقيم</a:t>
            </a:r>
            <a:r>
              <a:rPr lang="ar-EG" sz="2000" dirty="0"/>
              <a:t> : هو الشخص الطبيعى أو المعنوى الذى يقيم إقامة دائمة فى الدولة أى أن الدولة هى المركز الرئيسى لمصالحه. </a:t>
            </a:r>
            <a:endParaRPr lang="en-US" sz="2000" dirty="0"/>
          </a:p>
          <a:p>
            <a:pPr algn="r" rtl="1"/>
            <a:endParaRPr lang="ar-EG" sz="2000" dirty="0"/>
          </a:p>
        </p:txBody>
      </p:sp>
    </p:spTree>
    <p:extLst>
      <p:ext uri="{BB962C8B-B14F-4D97-AF65-F5344CB8AC3E}">
        <p14:creationId xmlns:p14="http://schemas.microsoft.com/office/powerpoint/2010/main" xmlns="" val="1588067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1" y="457200"/>
            <a:ext cx="7391399" cy="6172200"/>
          </a:xfrm>
        </p:spPr>
        <p:txBody>
          <a:bodyPr>
            <a:normAutofit/>
          </a:bodyPr>
          <a:lstStyle/>
          <a:p>
            <a:pPr algn="r">
              <a:buNone/>
            </a:pPr>
            <a:r>
              <a:rPr lang="ar-EG" sz="2400" b="1" dirty="0"/>
              <a:t>مثال</a:t>
            </a:r>
            <a:r>
              <a:rPr lang="ar-EG" sz="2400" dirty="0"/>
              <a:t>: العراقيين الذين يعملون بالخارج ويدخرون ويحولون مدخراتهم الى العراق نعتبرهم مقيمين فى العراق لأن العراق هى المركز الرئيسى لمصالحهم وهم موجودون فى الخارج بصفة مؤقتة.</a:t>
            </a:r>
          </a:p>
          <a:p>
            <a:pPr algn="r">
              <a:buNone/>
            </a:pPr>
            <a:r>
              <a:rPr lang="ar-EG" sz="2400" dirty="0"/>
              <a:t> </a:t>
            </a:r>
            <a:r>
              <a:rPr lang="ar-EG" sz="2400" b="1" dirty="0"/>
              <a:t>مثال</a:t>
            </a:r>
            <a:r>
              <a:rPr lang="ar-EG" sz="2400" dirty="0"/>
              <a:t>: شركة مقاولات عراقية تعمل فى إحدى دول الخليج الأخري وتحول أرباحها للعراق، هى مقيمة فى العراق. </a:t>
            </a:r>
          </a:p>
          <a:p>
            <a:pPr algn="r">
              <a:buNone/>
            </a:pPr>
            <a:r>
              <a:rPr lang="ar-EG" sz="2400" b="1" dirty="0"/>
              <a:t>مثال</a:t>
            </a:r>
            <a:r>
              <a:rPr lang="ar-EG" sz="2400" dirty="0"/>
              <a:t>: أفراد عراقيين لديهم سندات وأسهم فى الخارج ويحصلون على العائد عليها ويحولونها للعراق يعتبرون مقيمون فى العراق ، لأن هذا  عائد على عنصر إنتاج وطني. </a:t>
            </a:r>
            <a:endParaRPr lang="en-US" sz="2400" dirty="0"/>
          </a:p>
          <a:p>
            <a:pPr algn="r">
              <a:buNone/>
            </a:pPr>
            <a:endParaRPr lang="ar-EG" sz="2400" dirty="0"/>
          </a:p>
          <a:p>
            <a:pPr algn="r" rtl="1"/>
            <a:endParaRPr lang="en-US" dirty="0"/>
          </a:p>
        </p:txBody>
      </p:sp>
    </p:spTree>
    <p:extLst>
      <p:ext uri="{BB962C8B-B14F-4D97-AF65-F5344CB8AC3E}">
        <p14:creationId xmlns:p14="http://schemas.microsoft.com/office/powerpoint/2010/main" xmlns="" val="2652281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5097" y="391887"/>
            <a:ext cx="8630194" cy="5869576"/>
          </a:xfrm>
          <a:prstGeom prst="rect">
            <a:avLst/>
          </a:prstGeom>
        </p:spPr>
      </p:pic>
    </p:spTree>
    <p:extLst>
      <p:ext uri="{BB962C8B-B14F-4D97-AF65-F5344CB8AC3E}">
        <p14:creationId xmlns:p14="http://schemas.microsoft.com/office/powerpoint/2010/main" xmlns="" val="381387628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673</TotalTime>
  <Words>4377</Words>
  <Application>Microsoft Office PowerPoint</Application>
  <PresentationFormat>Custom</PresentationFormat>
  <Paragraphs>296</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Facet</vt:lpstr>
      <vt:lpstr>المحاضرة الأولي العراق والعلاقات النقدية والمالية الدولية</vt:lpstr>
      <vt:lpstr>طبيعة العلاقات الاقتصادية الدولية</vt:lpstr>
      <vt:lpstr>Slide 3</vt:lpstr>
      <vt:lpstr>Slide 4</vt:lpstr>
      <vt:lpstr>مظاهر العلاقات الاقتصادية الدولية</vt:lpstr>
      <vt:lpstr>Slide 6</vt:lpstr>
      <vt:lpstr>الفرق بين الناتج المحلي الإجمالي والناتج القومي الإجمالي</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ثانيا : عرض العملة الأجنبية:  </vt:lpstr>
      <vt:lpstr>Slide 24</vt:lpstr>
      <vt:lpstr>Slide 25</vt:lpstr>
      <vt:lpstr>Slide 26</vt:lpstr>
      <vt:lpstr>Slide 27</vt:lpstr>
      <vt:lpstr>Slide 28</vt:lpstr>
      <vt:lpstr>Slide 29</vt:lpstr>
      <vt:lpstr>Slide 30</vt:lpstr>
      <vt:lpstr>Slide 31</vt:lpstr>
      <vt:lpstr>Slide 32</vt:lpstr>
      <vt:lpstr>ثالثا سعر الصرف التوازني:</vt:lpstr>
      <vt:lpstr>Slide 34</vt:lpstr>
      <vt:lpstr>Slide 35</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HEALTH-SEC17</dc:creator>
  <cp:lastModifiedBy>omar</cp:lastModifiedBy>
  <cp:revision>86</cp:revision>
  <cp:lastPrinted>2026-02-03T08:42:57Z</cp:lastPrinted>
  <dcterms:created xsi:type="dcterms:W3CDTF">2026-02-03T08:05:55Z</dcterms:created>
  <dcterms:modified xsi:type="dcterms:W3CDTF">2026-02-16T09:02:01Z</dcterms:modified>
</cp:coreProperties>
</file>