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361" r:id="rId5"/>
    <p:sldId id="260" r:id="rId6"/>
    <p:sldId id="362" r:id="rId7"/>
    <p:sldId id="263" r:id="rId8"/>
    <p:sldId id="264" r:id="rId9"/>
    <p:sldId id="381" r:id="rId10"/>
    <p:sldId id="384" r:id="rId11"/>
    <p:sldId id="382" r:id="rId12"/>
    <p:sldId id="380" r:id="rId13"/>
    <p:sldId id="265" r:id="rId14"/>
    <p:sldId id="267" r:id="rId15"/>
    <p:sldId id="266" r:id="rId16"/>
    <p:sldId id="268" r:id="rId17"/>
    <p:sldId id="269" r:id="rId18"/>
    <p:sldId id="270" r:id="rId19"/>
    <p:sldId id="363" r:id="rId20"/>
    <p:sldId id="271" r:id="rId21"/>
    <p:sldId id="272" r:id="rId22"/>
    <p:sldId id="365" r:id="rId23"/>
    <p:sldId id="279" r:id="rId24"/>
    <p:sldId id="280" r:id="rId25"/>
    <p:sldId id="281" r:id="rId26"/>
    <p:sldId id="366" r:id="rId27"/>
    <p:sldId id="287" r:id="rId28"/>
    <p:sldId id="288" r:id="rId29"/>
    <p:sldId id="289" r:id="rId30"/>
    <p:sldId id="290" r:id="rId31"/>
    <p:sldId id="348" r:id="rId32"/>
    <p:sldId id="349" r:id="rId33"/>
    <p:sldId id="351" r:id="rId34"/>
    <p:sldId id="352" r:id="rId35"/>
    <p:sldId id="353" r:id="rId36"/>
    <p:sldId id="298" r:id="rId37"/>
    <p:sldId id="299" r:id="rId38"/>
    <p:sldId id="300" r:id="rId39"/>
    <p:sldId id="301" r:id="rId40"/>
    <p:sldId id="302" r:id="rId41"/>
    <p:sldId id="354" r:id="rId42"/>
    <p:sldId id="355" r:id="rId43"/>
    <p:sldId id="307"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6" d="100"/>
          <a:sy n="66" d="100"/>
        </p:scale>
        <p:origin x="-87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06118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988401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72343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7646453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634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348543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737250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448226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91274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F0C2CF-0D00-4CFF-A8B3-16979861037C}" type="datetimeFigureOut">
              <a:rPr lang="en-US" smtClean="0"/>
              <a:pPr/>
              <a:t>2/17/2026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075478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F0C2CF-0D00-4CFF-A8B3-16979861037C}"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3150815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F0C2CF-0D00-4CFF-A8B3-16979861037C}" type="datetimeFigureOut">
              <a:rPr lang="en-US" smtClean="0"/>
              <a:pPr/>
              <a:t>2/17/2026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628479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F0C2CF-0D00-4CFF-A8B3-16979861037C}" type="datetimeFigureOut">
              <a:rPr lang="en-US" smtClean="0"/>
              <a:pPr/>
              <a:t>2/17/2026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77198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0C2CF-0D00-4CFF-A8B3-16979861037C}" type="datetimeFigureOut">
              <a:rPr lang="en-US" smtClean="0"/>
              <a:pPr/>
              <a:t>2/17/2026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48157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BF0C2CF-0D00-4CFF-A8B3-16979861037C}"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108869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BF0C2CF-0D00-4CFF-A8B3-16979861037C}" type="datetimeFigureOut">
              <a:rPr lang="en-US" smtClean="0"/>
              <a:pPr/>
              <a:t>2/17/2026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298273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F0C2CF-0D00-4CFF-A8B3-16979861037C}" type="datetimeFigureOut">
              <a:rPr lang="en-US" smtClean="0"/>
              <a:pPr/>
              <a:t>2/17/2026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91AFA0-66E4-4D06-AAEE-2C00383BC05A}" type="slidenum">
              <a:rPr lang="en-US" smtClean="0"/>
              <a:pPr/>
              <a:t>‹#›</a:t>
            </a:fld>
            <a:endParaRPr lang="en-US"/>
          </a:p>
        </p:txBody>
      </p:sp>
    </p:spTree>
    <p:extLst>
      <p:ext uri="{BB962C8B-B14F-4D97-AF65-F5344CB8AC3E}">
        <p14:creationId xmlns:p14="http://schemas.microsoft.com/office/powerpoint/2010/main" xmlns="" val="5359016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dirty="0" smtClean="0"/>
              <a:t>العراق والعلاقات الدولية المالية والنقدية</a:t>
            </a:r>
            <a:endParaRPr lang="en-US" dirty="0"/>
          </a:p>
        </p:txBody>
      </p:sp>
      <p:sp>
        <p:nvSpPr>
          <p:cNvPr id="3" name="Subtitle 2"/>
          <p:cNvSpPr>
            <a:spLocks noGrp="1"/>
          </p:cNvSpPr>
          <p:nvPr>
            <p:ph type="subTitle" idx="1"/>
          </p:nvPr>
        </p:nvSpPr>
        <p:spPr/>
        <p:txBody>
          <a:bodyPr>
            <a:normAutofit/>
          </a:bodyPr>
          <a:lstStyle/>
          <a:p>
            <a:r>
              <a:rPr lang="ar-EG" sz="2800" b="1" dirty="0" smtClean="0"/>
              <a:t>المحاضرة الثانية</a:t>
            </a:r>
          </a:p>
          <a:p>
            <a:r>
              <a:rPr lang="ar-EG" sz="2800" b="1" dirty="0" smtClean="0"/>
              <a:t>أ.م.د. ياسمين صقر</a:t>
            </a:r>
            <a:endParaRPr lang="en-US" sz="2800" b="1" dirty="0"/>
          </a:p>
        </p:txBody>
      </p:sp>
    </p:spTree>
    <p:extLst>
      <p:ext uri="{BB962C8B-B14F-4D97-AF65-F5344CB8AC3E}">
        <p14:creationId xmlns:p14="http://schemas.microsoft.com/office/powerpoint/2010/main" xmlns="" val="3459209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279" y="138545"/>
            <a:ext cx="8596668" cy="6391564"/>
          </a:xfrm>
        </p:spPr>
        <p:txBody>
          <a:bodyPr>
            <a:normAutofit/>
          </a:bodyPr>
          <a:lstStyle/>
          <a:p>
            <a:pPr algn="r" rtl="1"/>
            <a:endParaRPr lang="ar-EG" sz="2000" b="1" dirty="0" smtClean="0"/>
          </a:p>
          <a:p>
            <a:pPr algn="r" rtl="1"/>
            <a:r>
              <a:rPr lang="ar-EG" sz="2400" b="1" dirty="0" smtClean="0">
                <a:solidFill>
                  <a:schemeClr val="tx1"/>
                </a:solidFill>
              </a:rPr>
              <a:t>ودائع </a:t>
            </a:r>
            <a:r>
              <a:rPr lang="ar-EG" sz="2400" b="1" dirty="0">
                <a:solidFill>
                  <a:schemeClr val="tx1"/>
                </a:solidFill>
              </a:rPr>
              <a:t>بالعملات الأجنبية </a:t>
            </a:r>
            <a:r>
              <a:rPr lang="en-US" sz="2400" b="1" dirty="0">
                <a:solidFill>
                  <a:schemeClr val="tx1"/>
                </a:solidFill>
              </a:rPr>
              <a:t>eurocurrencies</a:t>
            </a:r>
            <a:r>
              <a:rPr lang="ar-EG" sz="2400" dirty="0">
                <a:solidFill>
                  <a:schemeClr val="tx1"/>
                </a:solidFill>
              </a:rPr>
              <a:t>: هي العملات الأجنبية المودعة في البنوك خارج الوطن الأم. (على سبيل المثال: الودائع بالجنيه المصري في فرع بنك مصر في المملكة العربية السعودية. لأن الودائع بالجنيه المصري وعملة المملكة العربية السعودية هي الريال)</a:t>
            </a:r>
            <a:endParaRPr lang="en-US" sz="2400" dirty="0">
              <a:solidFill>
                <a:schemeClr val="tx1"/>
              </a:solidFill>
            </a:endParaRPr>
          </a:p>
          <a:p>
            <a:pPr algn="r" rtl="1"/>
            <a:endParaRPr lang="ar-EG" sz="2400" b="1" dirty="0" smtClean="0"/>
          </a:p>
          <a:p>
            <a:pPr algn="r" rtl="1"/>
            <a:r>
              <a:rPr lang="ar-EG" sz="2400" b="1" dirty="0" smtClean="0"/>
              <a:t>ودائع اليورو دولار</a:t>
            </a:r>
            <a:r>
              <a:rPr lang="ar-EG" sz="2400" dirty="0" smtClean="0"/>
              <a:t>: الدولار الأمريكي المودع في البنوك الأجنبية </a:t>
            </a:r>
            <a:r>
              <a:rPr lang="ar-EG" sz="2400" u="sng" dirty="0" smtClean="0"/>
              <a:t>خارج الولايات المتحدة </a:t>
            </a:r>
            <a:r>
              <a:rPr lang="ar-EG" sz="2400" dirty="0" smtClean="0"/>
              <a:t>أو </a:t>
            </a:r>
            <a:r>
              <a:rPr lang="ar-EG" sz="2400" u="sng" dirty="0" smtClean="0"/>
              <a:t>في الفروع الأجنبية </a:t>
            </a:r>
            <a:r>
              <a:rPr lang="ar-EG" sz="2400" dirty="0" smtClean="0"/>
              <a:t>للبنوك الأمريكية. (الإيداع بالدولار في البنك الأهلي بالإسكندرية على سبيل المثال)</a:t>
            </a:r>
          </a:p>
          <a:p>
            <a:pPr algn="r" rtl="1"/>
            <a:r>
              <a:rPr lang="ar-EG" sz="2400" dirty="0" smtClean="0"/>
              <a:t>يُطلق على السندات المقومة بعملة اليورو اسم سندات اليورو فقط إذا تم بيعها خارج بلدان الاتحاد الأوروبي التي تستعمل عملة اليورو . (لأن اليوروبوند هو سند مقوم بعملة غير عملة البلد الذي يباع فيه)</a:t>
            </a:r>
          </a:p>
          <a:p>
            <a:pPr algn="r" rtl="1"/>
            <a:endParaRPr lang="en-US" dirty="0"/>
          </a:p>
        </p:txBody>
      </p:sp>
    </p:spTree>
    <p:extLst>
      <p:ext uri="{BB962C8B-B14F-4D97-AF65-F5344CB8AC3E}">
        <p14:creationId xmlns:p14="http://schemas.microsoft.com/office/powerpoint/2010/main" xmlns="" val="1961500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782" y="397164"/>
            <a:ext cx="9458036" cy="6105235"/>
          </a:xfrm>
        </p:spPr>
        <p:txBody>
          <a:bodyPr>
            <a:normAutofit/>
          </a:bodyPr>
          <a:lstStyle/>
          <a:p>
            <a:pPr algn="r" rtl="1"/>
            <a:r>
              <a:rPr lang="ar-EG" sz="2000" b="1" u="sng" dirty="0"/>
              <a:t>ب-أسواق القروض العالمية: </a:t>
            </a:r>
            <a:r>
              <a:rPr lang="ar-EG" sz="2000" dirty="0"/>
              <a:t>أسواق القروض العالمية هي الأسواق التي يتم من خلالها إقراض واقتراض الأموال عبر الحدود الدولية بين الحكومات، والبنوك، والشركات، والمؤسسات المالية</a:t>
            </a:r>
          </a:p>
          <a:p>
            <a:pPr algn="r" rtl="1"/>
            <a:r>
              <a:rPr lang="ar-EG" sz="2000" b="1" u="sng" dirty="0"/>
              <a:t>ج-المؤسسات الاستثمارية الدولية: </a:t>
            </a:r>
            <a:r>
              <a:rPr lang="ar-EG" sz="2000" dirty="0"/>
              <a:t>هي منظمات أو هيئات متعددة الأطراف تهدف إلى تمويل وتشجيع الاستثمار والتنمية الاقتصادية في الدول، خاصة الدول النامية، من خلال تقديم القروض، وضمانات الاستثمار، والمشاركة في رأس المال، والدعم الفني، مثل:</a:t>
            </a:r>
          </a:p>
          <a:p>
            <a:pPr algn="r" rtl="1"/>
            <a:r>
              <a:rPr lang="ar-EG" sz="2000" b="1" dirty="0"/>
              <a:t>أولًا: مؤسسات التمويل والتنمية متعددة الأطراف</a:t>
            </a:r>
          </a:p>
          <a:p>
            <a:pPr algn="r" rtl="1"/>
            <a:r>
              <a:rPr lang="ar-EG" sz="2000" dirty="0"/>
              <a:t>مثل البنك الدولي، مؤسسة التمويل الدولية، وصندوق النقد الدولي</a:t>
            </a:r>
          </a:p>
          <a:p>
            <a:pPr algn="r" rtl="1"/>
            <a:r>
              <a:rPr lang="ar-EG" sz="2000" b="1" dirty="0"/>
              <a:t>ثانيًا: بنوك التنمية الإقليمية</a:t>
            </a:r>
          </a:p>
          <a:p>
            <a:pPr algn="r" rtl="1"/>
            <a:r>
              <a:rPr lang="ar-EG" sz="2000" dirty="0"/>
              <a:t>مثل البنك </a:t>
            </a:r>
            <a:r>
              <a:rPr lang="ar-EG" sz="2000" dirty="0" smtClean="0"/>
              <a:t>الأسيوي </a:t>
            </a:r>
            <a:r>
              <a:rPr lang="ar-EG" sz="2000" dirty="0"/>
              <a:t>للاستثمار في البنية التحتية، والبنك الإسلامي للتنمية، والبنك الأسيوي للتنمية</a:t>
            </a:r>
          </a:p>
          <a:p>
            <a:pPr algn="r" rtl="1"/>
            <a:r>
              <a:rPr lang="ar-EG" sz="2000" b="1" dirty="0"/>
              <a:t>ثالثًا: مؤسسات استثمارية سيادية:</a:t>
            </a:r>
          </a:p>
          <a:p>
            <a:pPr algn="r" rtl="1"/>
            <a:r>
              <a:rPr lang="ar-EG" sz="2000" dirty="0"/>
              <a:t>مثل: جهاز أبوظبي للاستثمار وهو صندوق ثروة سيادي يستثمر عالميًا في الأسهم والعقارات والسندات.</a:t>
            </a:r>
          </a:p>
          <a:p>
            <a:pPr algn="r" rtl="1"/>
            <a:endParaRPr lang="en-US" dirty="0"/>
          </a:p>
        </p:txBody>
      </p:sp>
    </p:spTree>
    <p:extLst>
      <p:ext uri="{BB962C8B-B14F-4D97-AF65-F5344CB8AC3E}">
        <p14:creationId xmlns:p14="http://schemas.microsoft.com/office/powerpoint/2010/main" xmlns="" val="3634056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258619"/>
            <a:ext cx="8867602" cy="5782744"/>
          </a:xfrm>
        </p:spPr>
        <p:txBody>
          <a:bodyPr/>
          <a:lstStyle/>
          <a:p>
            <a:pPr algn="r" rtl="1"/>
            <a:r>
              <a:rPr lang="ar-EG" sz="2400" b="1" dirty="0"/>
              <a:t>خصائص العلاقات المالية الدولية</a:t>
            </a:r>
          </a:p>
          <a:p>
            <a:pPr algn="r" rtl="1"/>
            <a:r>
              <a:rPr lang="ar-EG" sz="2000" dirty="0"/>
              <a:t>سرعة انتقال رؤوس الأموال عبر الحدود</a:t>
            </a:r>
          </a:p>
          <a:p>
            <a:pPr algn="r" rtl="1"/>
            <a:r>
              <a:rPr lang="ar-EG" sz="2000" dirty="0"/>
              <a:t>حساسية عالية للأزمات المالية العالمية</a:t>
            </a:r>
          </a:p>
          <a:p>
            <a:pPr algn="r" rtl="1"/>
            <a:r>
              <a:rPr lang="ar-EG" sz="2000" dirty="0"/>
              <a:t>تأثير مباشر لأسعار الفائدة العالمية</a:t>
            </a:r>
          </a:p>
          <a:p>
            <a:pPr algn="r" rtl="1"/>
            <a:r>
              <a:rPr lang="ar-EG" sz="2000" b="1" dirty="0" smtClean="0"/>
              <a:t>مثال: </a:t>
            </a:r>
            <a:r>
              <a:rPr lang="ar-EG" sz="2000" dirty="0" smtClean="0"/>
              <a:t>عندما </a:t>
            </a:r>
            <a:r>
              <a:rPr lang="ar-EG" sz="2000" dirty="0"/>
              <a:t>تحصل دولة على قرض من البنك الدولي لتمويل البنية التحتية، أو تستقبل استثمارات أجنبية في قطاع الطاقة، أو تصدر سندات دولية في الأسواق العالمية — فكل ذلك يدخل ضمن إطار العلاقات المالية الدولية</a:t>
            </a:r>
          </a:p>
          <a:p>
            <a:pPr algn="r" rtl="1"/>
            <a:endParaRPr lang="en-US" dirty="0"/>
          </a:p>
        </p:txBody>
      </p:sp>
    </p:spTree>
    <p:extLst>
      <p:ext uri="{BB962C8B-B14F-4D97-AF65-F5344CB8AC3E}">
        <p14:creationId xmlns:p14="http://schemas.microsoft.com/office/powerpoint/2010/main" xmlns="" val="1137360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0508" y="258619"/>
            <a:ext cx="8433493" cy="6428508"/>
          </a:xfrm>
        </p:spPr>
        <p:txBody>
          <a:bodyPr>
            <a:normAutofit/>
          </a:bodyPr>
          <a:lstStyle/>
          <a:p>
            <a:pPr algn="r" rtl="1"/>
            <a:r>
              <a:rPr lang="ar-EG" sz="2400" b="1" dirty="0"/>
              <a:t>العلاقات المالية الدولية للعراق</a:t>
            </a:r>
          </a:p>
          <a:p>
            <a:pPr algn="r" rtl="1"/>
            <a:r>
              <a:rPr lang="ar-EG" sz="2000" dirty="0" smtClean="0"/>
              <a:t>يمثل </a:t>
            </a:r>
            <a:r>
              <a:rPr lang="ar-EG" sz="2000" dirty="0"/>
              <a:t>العراق نموذجًا واضحًا لدولة نامية ذات اقتصاد ريعي يعتمد على النفط، وبالتالي يرتبط بقوة بالنظام المالي الدولي من خلال:</a:t>
            </a:r>
          </a:p>
          <a:p>
            <a:pPr algn="r" rtl="1"/>
            <a:r>
              <a:rPr lang="ar-EG" sz="2000" dirty="0"/>
              <a:t>•	القروض الدولية</a:t>
            </a:r>
          </a:p>
          <a:p>
            <a:pPr algn="r" rtl="1"/>
            <a:r>
              <a:rPr lang="ar-EG" sz="2000" dirty="0"/>
              <a:t>•	الاستثمارات الأجنبية</a:t>
            </a:r>
          </a:p>
          <a:p>
            <a:pPr algn="r" rtl="1"/>
            <a:r>
              <a:rPr lang="ar-EG" sz="2000" dirty="0"/>
              <a:t>•	إصدار السندات السيادية</a:t>
            </a:r>
          </a:p>
          <a:p>
            <a:pPr algn="r" rtl="1"/>
            <a:r>
              <a:rPr lang="ar-EG" sz="2000" dirty="0"/>
              <a:t>•	التعامل مع المؤسسات المالية الدولية</a:t>
            </a:r>
          </a:p>
          <a:p>
            <a:pPr algn="r" rtl="1"/>
            <a:r>
              <a:rPr lang="ar-EG" sz="2000" dirty="0"/>
              <a:t>وهذا يجعله جزءًا فاعلًا في شبكة العلاقات المالية الدولية.</a:t>
            </a:r>
          </a:p>
          <a:p>
            <a:pPr marL="0" indent="0" algn="r" rtl="1">
              <a:buNone/>
            </a:pPr>
            <a:r>
              <a:rPr lang="en-US" sz="2000" dirty="0" smtClean="0"/>
              <a:t>🔹 </a:t>
            </a:r>
            <a:r>
              <a:rPr lang="ar-EG" sz="2400" b="1" dirty="0" smtClean="0"/>
              <a:t>مظاهر </a:t>
            </a:r>
            <a:r>
              <a:rPr lang="ar-EG" sz="2400" b="1" dirty="0"/>
              <a:t>العلاقات المالية الدولية للعراق</a:t>
            </a:r>
          </a:p>
          <a:p>
            <a:pPr algn="r" rtl="1"/>
            <a:r>
              <a:rPr lang="ar-EG" sz="2000" dirty="0" smtClean="0"/>
              <a:t>1- </a:t>
            </a:r>
            <a:r>
              <a:rPr lang="ar-EG" sz="2000" b="1" dirty="0" smtClean="0"/>
              <a:t>التمويل </a:t>
            </a:r>
            <a:r>
              <a:rPr lang="ar-EG" sz="2000" b="1" dirty="0"/>
              <a:t>الدولي والقروض الخارجية</a:t>
            </a:r>
          </a:p>
          <a:p>
            <a:pPr algn="r" rtl="1"/>
            <a:r>
              <a:rPr lang="ar-EG" sz="2000" dirty="0"/>
              <a:t>بعد عام 2003، لجأ العراق إلى التمويل الدولي لدعم إعادة الإعمار والاستقرار الاقتصادي، مثل:</a:t>
            </a:r>
          </a:p>
          <a:p>
            <a:pPr algn="r" rtl="1"/>
            <a:r>
              <a:rPr lang="ar-EG" sz="2000" dirty="0"/>
              <a:t>•	برامج دعم من صندوق النقد الدولي</a:t>
            </a:r>
          </a:p>
          <a:p>
            <a:pPr algn="r" rtl="1"/>
            <a:r>
              <a:rPr lang="ar-EG" sz="2000" dirty="0"/>
              <a:t>•	تمويل مشروعات من البنك الدولي</a:t>
            </a:r>
          </a:p>
          <a:p>
            <a:pPr algn="r" rtl="1"/>
            <a:r>
              <a:rPr lang="ar-EG" sz="2000" dirty="0"/>
              <a:t>•	قروض ثنائية من دول ومؤسسات مالية</a:t>
            </a:r>
          </a:p>
          <a:p>
            <a:pPr marL="0" indent="0" algn="r" rtl="1">
              <a:buNone/>
            </a:pPr>
            <a:endParaRPr lang="en-US" dirty="0"/>
          </a:p>
        </p:txBody>
      </p:sp>
    </p:spTree>
    <p:extLst>
      <p:ext uri="{BB962C8B-B14F-4D97-AF65-F5344CB8AC3E}">
        <p14:creationId xmlns:p14="http://schemas.microsoft.com/office/powerpoint/2010/main" xmlns="" val="2189038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5018" y="350983"/>
            <a:ext cx="8608984" cy="5690380"/>
          </a:xfrm>
        </p:spPr>
        <p:txBody>
          <a:bodyPr>
            <a:normAutofit/>
          </a:bodyPr>
          <a:lstStyle/>
          <a:p>
            <a:pPr algn="r" rtl="1"/>
            <a:r>
              <a:rPr lang="ar-EG" sz="2000" dirty="0" smtClean="0"/>
              <a:t>2- </a:t>
            </a:r>
            <a:r>
              <a:rPr lang="ar-EG" sz="2000" b="1" dirty="0" smtClean="0"/>
              <a:t>إصدار </a:t>
            </a:r>
            <a:r>
              <a:rPr lang="ar-EG" sz="2000" b="1" dirty="0"/>
              <a:t>السندات السيادية الدولية: </a:t>
            </a:r>
            <a:endParaRPr lang="ar-EG" sz="2000" b="1" dirty="0" smtClean="0"/>
          </a:p>
          <a:p>
            <a:pPr algn="r" rtl="1"/>
            <a:r>
              <a:rPr lang="ar-EG" sz="2000" dirty="0" smtClean="0"/>
              <a:t>قام </a:t>
            </a:r>
            <a:r>
              <a:rPr lang="ar-EG" sz="2000" dirty="0"/>
              <a:t>العراق بإصدار سندات دولية لتمويل العجز المالي، خاصة في فترات انخفاض أسعار النفط.</a:t>
            </a:r>
          </a:p>
          <a:p>
            <a:pPr algn="r" rtl="1"/>
            <a:r>
              <a:rPr lang="ar-EG" sz="2000" dirty="0" smtClean="0"/>
              <a:t>•</a:t>
            </a:r>
            <a:r>
              <a:rPr lang="ar-EG" sz="2000" dirty="0"/>
              <a:t>	يساعد إصدار السندات في جذب التمويل الأجنبي</a:t>
            </a:r>
          </a:p>
          <a:p>
            <a:pPr algn="r" rtl="1"/>
            <a:r>
              <a:rPr lang="ar-EG" sz="2000" dirty="0"/>
              <a:t>•	لكنه يزيد من التزامات خدمة الدين</a:t>
            </a:r>
          </a:p>
          <a:p>
            <a:pPr algn="r" rtl="1"/>
            <a:r>
              <a:rPr lang="ar-EG" sz="2000" dirty="0"/>
              <a:t>•	</a:t>
            </a:r>
            <a:r>
              <a:rPr lang="ar-EG" sz="2000" dirty="0">
                <a:solidFill>
                  <a:schemeClr val="tx1"/>
                </a:solidFill>
              </a:rPr>
              <a:t>ويتأثر </a:t>
            </a:r>
            <a:r>
              <a:rPr lang="ar-EG" sz="2000" dirty="0" smtClean="0">
                <a:solidFill>
                  <a:schemeClr val="tx1"/>
                </a:solidFill>
              </a:rPr>
              <a:t>ذلك بالتصنيف </a:t>
            </a:r>
            <a:r>
              <a:rPr lang="ar-EG" sz="2000" dirty="0">
                <a:solidFill>
                  <a:schemeClr val="tx1"/>
                </a:solidFill>
              </a:rPr>
              <a:t>الائتماني للعراق: لأن هذا التصنيف يُعد المؤشر الأساسي الذي يستخدمه المستثمرون لتقييم مخاطر إقراض الدولة وقدرتها على </a:t>
            </a:r>
            <a:r>
              <a:rPr lang="ar-EG" sz="2000" dirty="0" smtClean="0">
                <a:solidFill>
                  <a:schemeClr val="tx1"/>
                </a:solidFill>
              </a:rPr>
              <a:t>السداد.</a:t>
            </a:r>
            <a:endParaRPr lang="ar-EG" sz="2000" dirty="0">
              <a:solidFill>
                <a:schemeClr val="tx1"/>
              </a:solidFill>
            </a:endParaRPr>
          </a:p>
          <a:p>
            <a:pPr algn="r" rtl="1"/>
            <a:endParaRPr lang="ar-EG" sz="2000" dirty="0">
              <a:solidFill>
                <a:srgbClr val="FF0000"/>
              </a:solidFill>
            </a:endParaRPr>
          </a:p>
          <a:p>
            <a:pPr algn="r" rtl="1"/>
            <a:r>
              <a:rPr lang="ar-EG" sz="2000" b="1" dirty="0"/>
              <a:t>3- الاستثمار الأجنبي في قطاع النفط: </a:t>
            </a:r>
            <a:endParaRPr lang="ar-EG" sz="2000" b="1" dirty="0" smtClean="0"/>
          </a:p>
          <a:p>
            <a:pPr algn="r" rtl="1"/>
            <a:r>
              <a:rPr lang="ar-EG" sz="2000" dirty="0" smtClean="0"/>
              <a:t>تستثمر </a:t>
            </a:r>
            <a:r>
              <a:rPr lang="ar-EG" sz="2000" dirty="0"/>
              <a:t>شركات عالمية في تطوير الحقول النفطية العراقية </a:t>
            </a:r>
            <a:r>
              <a:rPr lang="ar-EG" sz="2000" dirty="0" smtClean="0"/>
              <a:t>ومن نتائج ذلك:</a:t>
            </a:r>
            <a:endParaRPr lang="ar-EG" sz="2000" dirty="0"/>
          </a:p>
          <a:p>
            <a:pPr algn="r" rtl="1"/>
            <a:r>
              <a:rPr lang="ar-EG" sz="2000" dirty="0"/>
              <a:t>•	تدفقات الاستثمار الأجنبي </a:t>
            </a:r>
            <a:r>
              <a:rPr lang="ar-EG" sz="2000" dirty="0" smtClean="0"/>
              <a:t>مما يعزز </a:t>
            </a:r>
            <a:r>
              <a:rPr lang="ar-EG" sz="2000" dirty="0"/>
              <a:t>الإيرادات </a:t>
            </a:r>
            <a:r>
              <a:rPr lang="ar-EG" sz="2000" dirty="0" smtClean="0"/>
              <a:t>الحكومية ( الضرائب)</a:t>
            </a:r>
            <a:endParaRPr lang="ar-EG" sz="2000" dirty="0"/>
          </a:p>
          <a:p>
            <a:pPr algn="r" rtl="1"/>
            <a:r>
              <a:rPr lang="ar-EG" sz="2000" dirty="0"/>
              <a:t>•	</a:t>
            </a:r>
            <a:r>
              <a:rPr lang="ar-EG" sz="2000" dirty="0" smtClean="0"/>
              <a:t>توفير </a:t>
            </a:r>
            <a:r>
              <a:rPr lang="ar-EG" sz="2000" dirty="0"/>
              <a:t>التكنولوجيا والخبرة الفنية</a:t>
            </a:r>
          </a:p>
          <a:p>
            <a:pPr algn="r" rtl="1"/>
            <a:r>
              <a:rPr lang="ar-EG" sz="2000" dirty="0"/>
              <a:t>•	لكنها تزيد ارتباط الاقتصاد بالتقلبات العالمية</a:t>
            </a:r>
          </a:p>
          <a:p>
            <a:pPr marL="0" indent="0" algn="r" rtl="1">
              <a:buNone/>
            </a:pPr>
            <a:endParaRPr lang="ar-EG" dirty="0"/>
          </a:p>
        </p:txBody>
      </p:sp>
    </p:spTree>
    <p:extLst>
      <p:ext uri="{BB962C8B-B14F-4D97-AF65-F5344CB8AC3E}">
        <p14:creationId xmlns:p14="http://schemas.microsoft.com/office/powerpoint/2010/main" xmlns="" val="4183177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255" y="424873"/>
            <a:ext cx="9088581" cy="5616489"/>
          </a:xfrm>
        </p:spPr>
        <p:txBody>
          <a:bodyPr>
            <a:normAutofit/>
          </a:bodyPr>
          <a:lstStyle/>
          <a:p>
            <a:pPr algn="r" rtl="1"/>
            <a:r>
              <a:rPr lang="ar-EG" dirty="0" smtClean="0"/>
              <a:t>4- </a:t>
            </a:r>
            <a:r>
              <a:rPr lang="ar-EG" sz="2000" b="1" dirty="0" smtClean="0"/>
              <a:t>التأثر </a:t>
            </a:r>
            <a:r>
              <a:rPr lang="ar-EG" sz="2000" b="1" dirty="0"/>
              <a:t>بالأسواق المالية </a:t>
            </a:r>
            <a:r>
              <a:rPr lang="ar-EG" sz="2000" b="1" dirty="0" smtClean="0"/>
              <a:t>العالمية: </a:t>
            </a:r>
          </a:p>
          <a:p>
            <a:pPr algn="r" rtl="1"/>
            <a:r>
              <a:rPr lang="ar-EG" sz="2000" dirty="0" smtClean="0"/>
              <a:t>تتأثر </a:t>
            </a:r>
            <a:r>
              <a:rPr lang="ar-EG" sz="2000" dirty="0"/>
              <a:t>العراق بشكل كبير </a:t>
            </a:r>
            <a:r>
              <a:rPr lang="ar-EG" sz="2000" dirty="0" smtClean="0"/>
              <a:t>بالتقلبات في :</a:t>
            </a:r>
            <a:endParaRPr lang="ar-EG" sz="2000" dirty="0"/>
          </a:p>
          <a:p>
            <a:pPr algn="r" rtl="1"/>
            <a:r>
              <a:rPr lang="ar-EG" sz="2000" dirty="0"/>
              <a:t>•	أسعار الفائدة العالمية</a:t>
            </a:r>
          </a:p>
          <a:p>
            <a:pPr algn="r" rtl="1"/>
            <a:r>
              <a:rPr lang="ar-EG" sz="2000" dirty="0"/>
              <a:t>•	</a:t>
            </a:r>
            <a:r>
              <a:rPr lang="ar-EG" sz="2000" dirty="0" smtClean="0"/>
              <a:t> </a:t>
            </a:r>
            <a:r>
              <a:rPr lang="ar-EG" sz="2000" dirty="0"/>
              <a:t>أسعار النفط</a:t>
            </a:r>
          </a:p>
          <a:p>
            <a:pPr algn="r" rtl="1"/>
            <a:r>
              <a:rPr lang="ar-EG" sz="2000" dirty="0"/>
              <a:t>•	تدفقات رأس المال</a:t>
            </a:r>
          </a:p>
          <a:p>
            <a:pPr algn="r" rtl="1"/>
            <a:r>
              <a:rPr lang="ar-EG" sz="2000" dirty="0" smtClean="0"/>
              <a:t>فمثلا عند ارتفاع أسعار الفائدة </a:t>
            </a:r>
            <a:r>
              <a:rPr lang="ar-EG" sz="2000" dirty="0"/>
              <a:t>الأمريكية:</a:t>
            </a:r>
          </a:p>
          <a:p>
            <a:pPr algn="r" rtl="1"/>
            <a:r>
              <a:rPr lang="ar-EG" sz="2000" dirty="0"/>
              <a:t>•	ترتفع تكلفة الاقتراض الخارجي</a:t>
            </a:r>
          </a:p>
          <a:p>
            <a:pPr algn="r" rtl="1"/>
            <a:r>
              <a:rPr lang="ar-EG" sz="2000" dirty="0"/>
              <a:t>•	تنخفض جاذبية الاستثمار في الدول النامية</a:t>
            </a:r>
          </a:p>
          <a:p>
            <a:pPr algn="r" rtl="1"/>
            <a:r>
              <a:rPr lang="ar-EG" sz="2000" dirty="0"/>
              <a:t>•	تزداد الضغوط على </a:t>
            </a:r>
            <a:r>
              <a:rPr lang="ar-EG" sz="2000" dirty="0" smtClean="0"/>
              <a:t>الموازنة العامة </a:t>
            </a:r>
            <a:endParaRPr lang="ar-EG" sz="2000" dirty="0"/>
          </a:p>
          <a:p>
            <a:pPr algn="r" rtl="1"/>
            <a:endParaRPr lang="en-US" dirty="0"/>
          </a:p>
        </p:txBody>
      </p:sp>
    </p:spTree>
    <p:extLst>
      <p:ext uri="{BB962C8B-B14F-4D97-AF65-F5344CB8AC3E}">
        <p14:creationId xmlns:p14="http://schemas.microsoft.com/office/powerpoint/2010/main" xmlns="" val="3144063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782" y="166255"/>
            <a:ext cx="8618220" cy="6419371"/>
          </a:xfrm>
        </p:spPr>
        <p:txBody>
          <a:bodyPr>
            <a:normAutofit/>
          </a:bodyPr>
          <a:lstStyle/>
          <a:p>
            <a:pPr algn="r" rtl="1"/>
            <a:endParaRPr lang="en-US" dirty="0" smtClean="0"/>
          </a:p>
          <a:p>
            <a:pPr marL="0" indent="0" algn="r" rtl="1">
              <a:buNone/>
            </a:pPr>
            <a:endParaRPr lang="ar-EG" dirty="0"/>
          </a:p>
          <a:p>
            <a:pPr algn="r" rtl="1"/>
            <a:r>
              <a:rPr lang="ar-EG" sz="2400" b="1" dirty="0" smtClean="0"/>
              <a:t>الخلاصة:</a:t>
            </a:r>
            <a:endParaRPr lang="ar-EG" sz="2400" b="1" dirty="0"/>
          </a:p>
          <a:p>
            <a:pPr algn="r" rtl="1"/>
            <a:r>
              <a:rPr lang="ar-EG" sz="2400" dirty="0"/>
              <a:t>تعكس حالة العراق طبيعة العلاقات المالية الدولية في الدول الريعية، حيث يعتمد الاقتصاد على التمويل الخارجي والاستثمار الأجنبي في قطاع الطاقة، ويتأثر بدرجة كبيرة بالتغيرات في الأسواق المالية العالمية وأسعار الفائدة الدولية، مما يجعل الاستقرار المالي الداخلي مرتبطًا ارتباطًا وثيقًا بالبيئة المالية </a:t>
            </a:r>
            <a:r>
              <a:rPr lang="ar-EG" sz="2400" dirty="0" smtClean="0"/>
              <a:t>الدولية، ولكن يحتوي الاقتصاد علي </a:t>
            </a:r>
            <a:r>
              <a:rPr lang="ar-EG" sz="2400" b="1" dirty="0" smtClean="0"/>
              <a:t>نقاط قوة </a:t>
            </a:r>
            <a:r>
              <a:rPr lang="ar-EG" sz="2400" dirty="0" smtClean="0"/>
              <a:t>وهي</a:t>
            </a:r>
            <a:r>
              <a:rPr lang="ar-EG" sz="2400" dirty="0"/>
              <a:t>: إيرادات نفطية </a:t>
            </a:r>
            <a:r>
              <a:rPr lang="ar-EG" sz="2400" dirty="0" smtClean="0"/>
              <a:t>كبيرة، واحتياطيات </a:t>
            </a:r>
            <a:r>
              <a:rPr lang="ar-EG" sz="2400" dirty="0"/>
              <a:t>نقد أجنبي جيدة في فترات ارتفاع </a:t>
            </a:r>
            <a:r>
              <a:rPr lang="ar-EG" sz="2400" dirty="0" smtClean="0"/>
              <a:t>النفط، وتوجد </a:t>
            </a:r>
            <a:r>
              <a:rPr lang="ar-EG" sz="2400" b="1" dirty="0" smtClean="0"/>
              <a:t>نقاط ضعف </a:t>
            </a:r>
            <a:r>
              <a:rPr lang="ar-EG" sz="2400" dirty="0" smtClean="0"/>
              <a:t>تتمثل في: </a:t>
            </a:r>
            <a:r>
              <a:rPr lang="ar-EG" sz="2400" dirty="0"/>
              <a:t>تقلب </a:t>
            </a:r>
            <a:r>
              <a:rPr lang="ar-EG" sz="2400" dirty="0" smtClean="0"/>
              <a:t>الإيرادات وضعف </a:t>
            </a:r>
            <a:r>
              <a:rPr lang="ar-EG" sz="2400" dirty="0"/>
              <a:t>التنوع </a:t>
            </a:r>
            <a:r>
              <a:rPr lang="ar-EG" sz="2400" dirty="0" smtClean="0"/>
              <a:t>الاقتصادي و الحساسية العالية </a:t>
            </a:r>
            <a:r>
              <a:rPr lang="ar-EG" sz="2400" dirty="0"/>
              <a:t>للصدمات </a:t>
            </a:r>
            <a:r>
              <a:rPr lang="ar-EG" sz="2400" dirty="0" smtClean="0"/>
              <a:t>الخارجية.</a:t>
            </a:r>
            <a:endParaRPr lang="ar-EG" sz="2400" dirty="0"/>
          </a:p>
          <a:p>
            <a:pPr algn="r" rtl="1"/>
            <a:endParaRPr lang="ar-EG" dirty="0"/>
          </a:p>
          <a:p>
            <a:pPr algn="r" rtl="1"/>
            <a:endParaRPr lang="ar-EG" dirty="0"/>
          </a:p>
          <a:p>
            <a:pPr algn="r" rtl="1"/>
            <a:endParaRPr lang="en-US" dirty="0"/>
          </a:p>
        </p:txBody>
      </p:sp>
    </p:spTree>
    <p:extLst>
      <p:ext uri="{BB962C8B-B14F-4D97-AF65-F5344CB8AC3E}">
        <p14:creationId xmlns:p14="http://schemas.microsoft.com/office/powerpoint/2010/main" xmlns="" val="1687368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970" y="184727"/>
            <a:ext cx="8596668" cy="812800"/>
          </a:xfrm>
        </p:spPr>
        <p:txBody>
          <a:bodyPr>
            <a:normAutofit fontScale="90000"/>
          </a:bodyPr>
          <a:lstStyle/>
          <a:p>
            <a:pPr algn="r" rtl="1"/>
            <a:r>
              <a:rPr lang="ar-SA" sz="2700" b="1" dirty="0"/>
              <a:t>أولًا: المفاهيم </a:t>
            </a:r>
            <a:r>
              <a:rPr lang="ar-SA" sz="2700" b="1" dirty="0" smtClean="0"/>
              <a:t>الأساسية</a:t>
            </a:r>
            <a:r>
              <a:rPr lang="ar-EG" sz="2700" b="1" dirty="0" smtClean="0"/>
              <a:t/>
            </a:r>
            <a:br>
              <a:rPr lang="ar-EG" sz="2700" b="1" dirty="0" smtClean="0"/>
            </a:br>
            <a:r>
              <a:rPr lang="ar-EG" sz="2700" b="1" dirty="0" smtClean="0"/>
              <a:t>مفهوم العلاقات النقدية الدولية</a:t>
            </a:r>
            <a:r>
              <a:rPr lang="en-US" dirty="0"/>
              <a:t/>
            </a:r>
            <a:br>
              <a:rPr lang="en-US" dirty="0"/>
            </a:br>
            <a:endParaRPr lang="en-US" dirty="0"/>
          </a:p>
        </p:txBody>
      </p:sp>
      <p:sp>
        <p:nvSpPr>
          <p:cNvPr id="3" name="Content Placeholder 2"/>
          <p:cNvSpPr>
            <a:spLocks noGrp="1"/>
          </p:cNvSpPr>
          <p:nvPr>
            <p:ph idx="1"/>
          </p:nvPr>
        </p:nvSpPr>
        <p:spPr>
          <a:xfrm>
            <a:off x="221673" y="1099128"/>
            <a:ext cx="9467272" cy="5394036"/>
          </a:xfrm>
        </p:spPr>
        <p:txBody>
          <a:bodyPr>
            <a:normAutofit/>
          </a:bodyPr>
          <a:lstStyle/>
          <a:p>
            <a:pPr algn="r" rtl="1"/>
            <a:r>
              <a:rPr lang="ar-SA" sz="2400" b="1" dirty="0"/>
              <a:t>العلاقات النقدية الدولية</a:t>
            </a:r>
            <a:endParaRPr lang="en-US" sz="2400" dirty="0"/>
          </a:p>
          <a:p>
            <a:pPr algn="r" rtl="1"/>
            <a:r>
              <a:rPr lang="ar-SA" sz="2400" b="1" dirty="0"/>
              <a:t>العلاقات النقدية الدولية</a:t>
            </a:r>
            <a:r>
              <a:rPr lang="ar-SA" sz="2400" dirty="0"/>
              <a:t> تُعرَّف </a:t>
            </a:r>
            <a:r>
              <a:rPr lang="ar-SA" sz="2400" dirty="0" smtClean="0"/>
              <a:t>بأنها </a:t>
            </a:r>
            <a:r>
              <a:rPr lang="ar-SA" sz="2400" dirty="0"/>
              <a:t>منظومة التفاعلات والسياسات والآليات التي تنظّم العلاقات المالية والنقدية بين الدول في إطار الاقتصاد العالمي، وتشمل إدارة أسعار الصرف، تسوية المدفوعات الدولية، </a:t>
            </a:r>
            <a:r>
              <a:rPr lang="ar-SA" sz="2400" dirty="0" smtClean="0"/>
              <a:t>وتنسيق </a:t>
            </a:r>
            <a:r>
              <a:rPr lang="ar-SA" sz="2400" dirty="0"/>
              <a:t>السياسات النقدية بين البنوك المركزية. وتُعد هذه العلاقات جزءًا أساسيًا من بنية النظام الاقتصادي الدولي، إذ تسهم في تحقيق الاستقرار المالي العالمي وتسهيل التجارة والاستثمار عبر الحدود</a:t>
            </a:r>
            <a:r>
              <a:rPr lang="en-US" sz="2400" dirty="0"/>
              <a:t>.</a:t>
            </a:r>
          </a:p>
          <a:p>
            <a:pPr algn="r" rtl="1"/>
            <a:endParaRPr lang="en-US" dirty="0"/>
          </a:p>
        </p:txBody>
      </p:sp>
    </p:spTree>
    <p:extLst>
      <p:ext uri="{BB962C8B-B14F-4D97-AF65-F5344CB8AC3E}">
        <p14:creationId xmlns:p14="http://schemas.microsoft.com/office/powerpoint/2010/main" xmlns="" val="509603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1" y="452583"/>
            <a:ext cx="9494982" cy="5588780"/>
          </a:xfrm>
        </p:spPr>
        <p:txBody>
          <a:bodyPr>
            <a:noAutofit/>
          </a:bodyPr>
          <a:lstStyle/>
          <a:p>
            <a:pPr algn="r" rtl="1"/>
            <a:r>
              <a:rPr lang="ar-SA" sz="2400" dirty="0"/>
              <a:t>من الناحية التحليلية، ترتكز العلاقات النقدية الدولية على عدة محاور رئيسية، أهمها</a:t>
            </a:r>
            <a:r>
              <a:rPr lang="en-US" sz="2400" dirty="0"/>
              <a:t>:</a:t>
            </a:r>
          </a:p>
          <a:p>
            <a:pPr lvl="0" algn="r" rtl="1"/>
            <a:r>
              <a:rPr lang="ar-SA" sz="2400" b="1" dirty="0"/>
              <a:t>النظام النقدي الدولي</a:t>
            </a:r>
            <a:r>
              <a:rPr lang="en-US" sz="2400" dirty="0"/>
              <a:t>: </a:t>
            </a:r>
            <a:r>
              <a:rPr lang="ar-SA" sz="2400" dirty="0"/>
              <a:t>الإطار المؤسسي والقواعد المنظمة للعلاقات النقدية، بما في ذلك دور المؤسسات الدولية مثل صندوق النقد الدولي</a:t>
            </a:r>
            <a:r>
              <a:rPr lang="en-US" sz="2400" dirty="0"/>
              <a:t>.</a:t>
            </a:r>
          </a:p>
          <a:p>
            <a:pPr lvl="0" algn="r" rtl="1"/>
            <a:r>
              <a:rPr lang="ar-SA" sz="2400" b="1" dirty="0"/>
              <a:t>أسعار الصرف وأنظمة العملة</a:t>
            </a:r>
            <a:r>
              <a:rPr lang="en-US" sz="2400" dirty="0"/>
              <a:t>: </a:t>
            </a:r>
            <a:r>
              <a:rPr lang="ar-SA" sz="2400" dirty="0"/>
              <a:t>تحديد قيمة العملات وتأثيرها على القدرة التنافسية والتوازنات الاقتصادية الخارجية</a:t>
            </a:r>
            <a:r>
              <a:rPr lang="en-US" sz="2400" dirty="0"/>
              <a:t>.</a:t>
            </a:r>
          </a:p>
          <a:p>
            <a:pPr lvl="0" algn="r" rtl="1"/>
            <a:r>
              <a:rPr lang="ar-SA" sz="2400" b="1" dirty="0"/>
              <a:t>ميزان المدفوعات</a:t>
            </a:r>
            <a:r>
              <a:rPr lang="en-US" sz="2400" dirty="0"/>
              <a:t>: </a:t>
            </a:r>
            <a:r>
              <a:rPr lang="ar-SA" sz="2400" dirty="0"/>
              <a:t>أداة محاسبية وتحليلية لقياس التدفقات الاقتصادية والمالية بين الدولة والعالم الخارجي</a:t>
            </a:r>
            <a:r>
              <a:rPr lang="en-US" sz="2400" dirty="0"/>
              <a:t>.</a:t>
            </a:r>
          </a:p>
          <a:p>
            <a:pPr lvl="0" algn="r" rtl="1"/>
            <a:r>
              <a:rPr lang="ar-SA" sz="2400" b="1" dirty="0" smtClean="0"/>
              <a:t>الاحتياطيات </a:t>
            </a:r>
            <a:r>
              <a:rPr lang="ar-SA" sz="2400" b="1" dirty="0"/>
              <a:t>الدولية وإدارة الأزمات المالية</a:t>
            </a:r>
            <a:r>
              <a:rPr lang="en-US" sz="2400" dirty="0"/>
              <a:t>: </a:t>
            </a:r>
            <a:r>
              <a:rPr lang="ar-SA" sz="2400" dirty="0"/>
              <a:t>لضمان استقرار العملة والقدرة على مواجهة الصدمات الخارجية</a:t>
            </a:r>
            <a:r>
              <a:rPr lang="en-US" sz="2400" dirty="0"/>
              <a:t>.</a:t>
            </a:r>
          </a:p>
          <a:p>
            <a:pPr algn="r" rtl="1"/>
            <a:r>
              <a:rPr lang="ar-SA" sz="2400" dirty="0"/>
              <a:t>وتكتسب العلاقات النقدية الدولية أهميتها من دورها في تحقيق الاستقرار الاقتصادي الكلي، معالجة الاختلالات الخارجية، وتعزيز التكامل المالي العالمي، خاصة في ظل العولمة المالية والتحول الرقمي وتزايد ترابط الأسواق الدولية</a:t>
            </a:r>
            <a:endParaRPr lang="en-US" sz="2400" dirty="0"/>
          </a:p>
        </p:txBody>
      </p:sp>
    </p:spTree>
    <p:extLst>
      <p:ext uri="{BB962C8B-B14F-4D97-AF65-F5344CB8AC3E}">
        <p14:creationId xmlns:p14="http://schemas.microsoft.com/office/powerpoint/2010/main" xmlns="" val="2689163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700" y="672257"/>
            <a:ext cx="8596668" cy="3880773"/>
          </a:xfrm>
        </p:spPr>
        <p:txBody>
          <a:bodyPr>
            <a:normAutofit/>
          </a:bodyPr>
          <a:lstStyle/>
          <a:p>
            <a:pPr algn="r" rtl="1"/>
            <a:r>
              <a:rPr lang="ar-EG" sz="2400" dirty="0"/>
              <a:t>ونلاحظ أن هناك علاقات تأثير وتأثر بين موضوعات العلاقات المالية الدولية والعلاقات النقدية الدولية ، فمثلا حركات رؤوس الأموال </a:t>
            </a:r>
            <a:r>
              <a:rPr lang="ar-EG" sz="2400" dirty="0" smtClean="0"/>
              <a:t>(وهي </a:t>
            </a:r>
            <a:r>
              <a:rPr lang="ar-EG" sz="2400" dirty="0"/>
              <a:t>موضوع يخص العلاقات المالية الدولية بالأساس</a:t>
            </a:r>
            <a:r>
              <a:rPr lang="ar-EG" sz="2400" dirty="0" smtClean="0"/>
              <a:t>) تؤثر على </a:t>
            </a:r>
            <a:r>
              <a:rPr lang="ar-EG" sz="2400" dirty="0"/>
              <a:t>أسعار </a:t>
            </a:r>
            <a:r>
              <a:rPr lang="ar-EG" sz="2400" dirty="0" smtClean="0"/>
              <a:t>الصرف، وتؤثر </a:t>
            </a:r>
            <a:r>
              <a:rPr lang="ar-EG" sz="2400" dirty="0"/>
              <a:t>على احتياطيات النقد </a:t>
            </a:r>
            <a:r>
              <a:rPr lang="ar-EG" sz="2400" dirty="0" smtClean="0"/>
              <a:t>الأجنبي، وتدخل </a:t>
            </a:r>
            <a:r>
              <a:rPr lang="ar-EG" sz="2400" dirty="0"/>
              <a:t>في سياسات سعر الفائدة والتدخلات النقدية للبنوك </a:t>
            </a:r>
            <a:r>
              <a:rPr lang="ar-EG" sz="2400" dirty="0" smtClean="0"/>
              <a:t>المركزية.</a:t>
            </a:r>
          </a:p>
          <a:p>
            <a:pPr algn="r" rtl="1"/>
            <a:r>
              <a:rPr lang="ar-EG" sz="2400" dirty="0" smtClean="0"/>
              <a:t>وبالتالي في </a:t>
            </a:r>
            <a:r>
              <a:rPr lang="ar-EG" sz="2400" dirty="0"/>
              <a:t>هذه الحالة تكون حركات رؤوس الأموال</a:t>
            </a:r>
            <a:r>
              <a:rPr lang="ar-EG" sz="2400" dirty="0" smtClean="0"/>
              <a:t> </a:t>
            </a:r>
            <a:r>
              <a:rPr lang="ar-EG" sz="2400" dirty="0"/>
              <a:t>موضوعًا ماليًا له آثار نقدية.</a:t>
            </a:r>
            <a:endParaRPr lang="en-US" sz="2400" dirty="0"/>
          </a:p>
        </p:txBody>
      </p:sp>
    </p:spTree>
    <p:extLst>
      <p:ext uri="{BB962C8B-B14F-4D97-AF65-F5344CB8AC3E}">
        <p14:creationId xmlns:p14="http://schemas.microsoft.com/office/powerpoint/2010/main" xmlns="" val="152272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8836" y="526473"/>
            <a:ext cx="8655166" cy="5514889"/>
          </a:xfrm>
        </p:spPr>
        <p:txBody>
          <a:bodyPr/>
          <a:lstStyle/>
          <a:p>
            <a:pPr algn="r" rtl="1"/>
            <a:r>
              <a:rPr lang="ar-SA" b="1" dirty="0"/>
              <a:t>مدخل إلى العلاقات الدولية الاقتصادية والمالية </a:t>
            </a:r>
            <a:r>
              <a:rPr lang="ar-SA" b="1" dirty="0" smtClean="0"/>
              <a:t>والنقدية</a:t>
            </a:r>
            <a:endParaRPr lang="ar-EG" b="1" dirty="0" smtClean="0"/>
          </a:p>
          <a:p>
            <a:pPr algn="r" rtl="1"/>
            <a:r>
              <a:rPr lang="ar-SA" b="1" dirty="0"/>
              <a:t>أولًا: المفاهيم </a:t>
            </a:r>
            <a:r>
              <a:rPr lang="ar-SA" b="1" dirty="0" smtClean="0"/>
              <a:t>الأساسية</a:t>
            </a:r>
            <a:endParaRPr lang="ar-EG" b="1" dirty="0" smtClean="0"/>
          </a:p>
          <a:p>
            <a:pPr algn="r" rtl="1"/>
            <a:r>
              <a:rPr lang="ar-SA" b="1" dirty="0" smtClean="0"/>
              <a:t>ثانيًا</a:t>
            </a:r>
            <a:r>
              <a:rPr lang="ar-SA" b="1" dirty="0"/>
              <a:t>: مظاهر الترابط الاقتصادي العالمي</a:t>
            </a:r>
            <a:endParaRPr lang="en-US" b="1" dirty="0"/>
          </a:p>
          <a:p>
            <a:pPr algn="r" rtl="1"/>
            <a:r>
              <a:rPr lang="ar-SA" b="1" dirty="0"/>
              <a:t>ثالثًا: أدوات تحليل العلاقات الدولية الاقتصادية</a:t>
            </a:r>
            <a:endParaRPr lang="en-US" b="1" dirty="0"/>
          </a:p>
          <a:p>
            <a:pPr algn="r" rtl="1"/>
            <a:r>
              <a:rPr lang="ar-SA" b="1" dirty="0"/>
              <a:t>رابعًا: خصائص النظام الاقتصادي العالمي </a:t>
            </a:r>
            <a:r>
              <a:rPr lang="ar-SA" b="1" dirty="0" smtClean="0"/>
              <a:t>المعاصر</a:t>
            </a:r>
            <a:endParaRPr lang="ar-EG" b="1" dirty="0" smtClean="0"/>
          </a:p>
          <a:p>
            <a:pPr algn="r" rtl="1"/>
            <a:endParaRPr lang="ar-EG" b="1" dirty="0" smtClean="0"/>
          </a:p>
          <a:p>
            <a:pPr marL="0" indent="0" algn="r" rtl="1">
              <a:buNone/>
            </a:pPr>
            <a:endParaRPr lang="ar-EG" b="1" dirty="0"/>
          </a:p>
          <a:p>
            <a:pPr algn="r" rtl="1"/>
            <a:r>
              <a:rPr lang="ar-SA" b="1" dirty="0"/>
              <a:t>أولًا: المفاهيم الأساسية</a:t>
            </a:r>
            <a:endParaRPr lang="en-US" dirty="0"/>
          </a:p>
          <a:p>
            <a:pPr lvl="0" algn="r" rtl="1"/>
            <a:r>
              <a:rPr lang="ar-SA" dirty="0"/>
              <a:t>مفهوم العلاقات الاقتصادية الدولية</a:t>
            </a:r>
            <a:endParaRPr lang="en-US" dirty="0"/>
          </a:p>
          <a:p>
            <a:pPr lvl="0" algn="r" rtl="1"/>
            <a:r>
              <a:rPr lang="ar-SA" dirty="0"/>
              <a:t>مفهوم العلاقات المالية الدولية</a:t>
            </a:r>
            <a:endParaRPr lang="en-US" dirty="0"/>
          </a:p>
          <a:p>
            <a:pPr lvl="0" algn="r" rtl="1"/>
            <a:r>
              <a:rPr lang="ar-SA" dirty="0"/>
              <a:t>مفهوم العلاقات النقدية </a:t>
            </a:r>
            <a:r>
              <a:rPr lang="ar-SA" dirty="0" smtClean="0"/>
              <a:t>الدولية</a:t>
            </a:r>
            <a:endParaRPr lang="en-US" dirty="0" smtClean="0"/>
          </a:p>
          <a:p>
            <a:pPr lvl="0" algn="r" rtl="1"/>
            <a:r>
              <a:rPr lang="ar-EG" dirty="0" smtClean="0"/>
              <a:t>الفرق بين العلاقات الاقتصادية والمالية والنقدية الدولية</a:t>
            </a:r>
            <a:endParaRPr lang="en-US" dirty="0"/>
          </a:p>
          <a:p>
            <a:pPr algn="r" rtl="1"/>
            <a:r>
              <a:rPr lang="ar-SA" dirty="0"/>
              <a:t>الفرق بين الاقتصاد الدولي والاقتصاد السياسي الدولي</a:t>
            </a:r>
            <a:endParaRPr lang="en-US" dirty="0"/>
          </a:p>
          <a:p>
            <a:pPr algn="r" rtl="1"/>
            <a:endParaRPr lang="en-US" b="1" dirty="0"/>
          </a:p>
          <a:p>
            <a:endParaRPr lang="en-US" dirty="0"/>
          </a:p>
        </p:txBody>
      </p:sp>
    </p:spTree>
    <p:extLst>
      <p:ext uri="{BB962C8B-B14F-4D97-AF65-F5344CB8AC3E}">
        <p14:creationId xmlns:p14="http://schemas.microsoft.com/office/powerpoint/2010/main" xmlns="" val="4092308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891" y="101600"/>
            <a:ext cx="9097818" cy="6493753"/>
          </a:xfrm>
        </p:spPr>
        <p:txBody>
          <a:bodyPr>
            <a:normAutofit lnSpcReduction="10000"/>
          </a:bodyPr>
          <a:lstStyle/>
          <a:p>
            <a:pPr algn="r" rtl="1"/>
            <a:r>
              <a:rPr lang="ar-EG" sz="2200" b="1" dirty="0" smtClean="0"/>
              <a:t>التطبيق علي العلاقات الدولية النقدية  العراقية:</a:t>
            </a:r>
          </a:p>
          <a:p>
            <a:pPr algn="r" rtl="1"/>
            <a:r>
              <a:rPr lang="ar-EG" sz="2400" dirty="0"/>
              <a:t>يُعد العراق اقتصادًا يعتمد بدرجة كبيرة على عائدات النفط المسعّرة بالدولار، </a:t>
            </a:r>
            <a:r>
              <a:rPr lang="ar-EG" sz="2400" dirty="0" smtClean="0"/>
              <a:t>مما </a:t>
            </a:r>
            <a:r>
              <a:rPr lang="ar-EG" sz="2400" dirty="0"/>
              <a:t>يجعل علاقاته النقدية الدولية مرتبطة بقوة </a:t>
            </a:r>
            <a:r>
              <a:rPr lang="ar-EG" sz="2400" dirty="0" smtClean="0"/>
              <a:t>بـالنظام </a:t>
            </a:r>
            <a:r>
              <a:rPr lang="ar-EG" sz="2400" dirty="0"/>
              <a:t>النقدي </a:t>
            </a:r>
            <a:r>
              <a:rPr lang="ar-EG" sz="2400" dirty="0" smtClean="0"/>
              <a:t>العالمي، وبتحركات </a:t>
            </a:r>
            <a:r>
              <a:rPr lang="ar-EG" sz="2400" dirty="0"/>
              <a:t>الدولار </a:t>
            </a:r>
            <a:r>
              <a:rPr lang="ar-EG" sz="2400" dirty="0" smtClean="0"/>
              <a:t>الأمريكي، وسياسات </a:t>
            </a:r>
            <a:r>
              <a:rPr lang="ar-EG" sz="2400" dirty="0"/>
              <a:t>الفائدة </a:t>
            </a:r>
            <a:r>
              <a:rPr lang="ar-EG" sz="2400" dirty="0" smtClean="0"/>
              <a:t>العالمية، وتدفقات </a:t>
            </a:r>
            <a:r>
              <a:rPr lang="ar-EG" sz="2400" dirty="0"/>
              <a:t>العملة </a:t>
            </a:r>
            <a:r>
              <a:rPr lang="ar-EG" sz="2400" dirty="0" smtClean="0"/>
              <a:t>الأجنبية، وبالتالي </a:t>
            </a:r>
            <a:r>
              <a:rPr lang="ar-EG" sz="2400" dirty="0"/>
              <a:t>فإن استقرار الدينار العراقي يعتمد بدرجة كبيرة على البيئة النقدية الدولية</a:t>
            </a:r>
            <a:endParaRPr lang="ar-EG" sz="2400" b="1" dirty="0" smtClean="0"/>
          </a:p>
          <a:p>
            <a:pPr algn="r" rtl="1"/>
            <a:r>
              <a:rPr lang="ar-EG" sz="2000" b="1" dirty="0" smtClean="0"/>
              <a:t>أولًا</a:t>
            </a:r>
            <a:r>
              <a:rPr lang="ar-EG" sz="2000" b="1" dirty="0"/>
              <a:t>: علاقة العراق </a:t>
            </a:r>
            <a:r>
              <a:rPr lang="ar-EG" sz="2000" b="1" dirty="0" smtClean="0"/>
              <a:t>بالمؤسسات الدولية  مثل صندوق </a:t>
            </a:r>
            <a:r>
              <a:rPr lang="ar-EG" sz="2000" b="1" dirty="0"/>
              <a:t>النقد الدولي (</a:t>
            </a:r>
            <a:r>
              <a:rPr lang="en-US" sz="2000" b="1" dirty="0"/>
              <a:t>IMF)</a:t>
            </a:r>
          </a:p>
          <a:p>
            <a:pPr algn="r" rtl="1"/>
            <a:r>
              <a:rPr lang="ar-EG" sz="2000" dirty="0" smtClean="0"/>
              <a:t>•</a:t>
            </a:r>
            <a:r>
              <a:rPr lang="ar-EG" sz="2000" dirty="0"/>
              <a:t>	حصل العراق على برامج تمويل ومشورة فنية من صندوق النقد الدولي خاصة بعد الأزمات المالية وانخفاض أسعار النفط.</a:t>
            </a:r>
          </a:p>
          <a:p>
            <a:pPr algn="r" rtl="1"/>
            <a:r>
              <a:rPr lang="ar-EG" sz="2000" dirty="0"/>
              <a:t>•	مثال: اتفاق الاستعداد الائتماني </a:t>
            </a:r>
            <a:r>
              <a:rPr lang="en-US" sz="2000" dirty="0" smtClean="0"/>
              <a:t>Stand-By </a:t>
            </a:r>
            <a:r>
              <a:rPr lang="en-US" sz="2000" dirty="0"/>
              <a:t>Arrangement) </a:t>
            </a:r>
            <a:r>
              <a:rPr lang="ar-EG" sz="2000" dirty="0"/>
              <a:t> </a:t>
            </a:r>
            <a:r>
              <a:rPr lang="ar-EG" sz="2000" dirty="0" smtClean="0"/>
              <a:t>) لدعم </a:t>
            </a:r>
            <a:r>
              <a:rPr lang="ar-EG" sz="2000" dirty="0"/>
              <a:t>الاستقرار المالي وإصلاح المالية </a:t>
            </a:r>
            <a:r>
              <a:rPr lang="ar-EG" sz="2000" dirty="0" smtClean="0"/>
              <a:t>العامة، وكان هذا الاتفاق يهدف إلي </a:t>
            </a:r>
            <a:r>
              <a:rPr lang="ar-EG" sz="2000" b="1" dirty="0" smtClean="0"/>
              <a:t>تنسيق </a:t>
            </a:r>
            <a:r>
              <a:rPr lang="ar-EG" sz="2000" b="1" dirty="0"/>
              <a:t>السياسات النقدية </a:t>
            </a:r>
            <a:r>
              <a:rPr lang="ar-EG" sz="2000" b="1" dirty="0" smtClean="0"/>
              <a:t>والمالية العراقية، و تعزيز </a:t>
            </a:r>
            <a:r>
              <a:rPr lang="ar-EG" sz="2000" b="1" dirty="0"/>
              <a:t>استقرار سعر </a:t>
            </a:r>
            <a:r>
              <a:rPr lang="ar-EG" sz="2000" b="1" dirty="0" smtClean="0"/>
              <a:t>الصرف، وتحسين </a:t>
            </a:r>
            <a:r>
              <a:rPr lang="ar-EG" sz="2000" b="1" dirty="0"/>
              <a:t>إدارة الاحتياطيات الأجنبية.</a:t>
            </a:r>
          </a:p>
          <a:p>
            <a:pPr algn="r" rtl="1"/>
            <a:r>
              <a:rPr lang="ar-EG" sz="2000" b="1" dirty="0" smtClean="0"/>
              <a:t>ثانيًا</a:t>
            </a:r>
            <a:r>
              <a:rPr lang="ar-EG" sz="2000" b="1" dirty="0"/>
              <a:t>: نظام سعر الصرف </a:t>
            </a:r>
            <a:endParaRPr lang="ar-EG" sz="2000" b="1" dirty="0" smtClean="0"/>
          </a:p>
          <a:p>
            <a:pPr algn="r" rtl="1"/>
            <a:r>
              <a:rPr lang="ar-EG" sz="2000" dirty="0" smtClean="0"/>
              <a:t>•</a:t>
            </a:r>
            <a:r>
              <a:rPr lang="ar-EG" sz="2000" dirty="0"/>
              <a:t>	يعتمد البنك المركزي العراقي نظام سعر صرف شبه ثابت للدينار مقابل </a:t>
            </a:r>
            <a:r>
              <a:rPr lang="ar-EG" sz="2000" dirty="0" smtClean="0"/>
              <a:t>الدولار، </a:t>
            </a:r>
            <a:r>
              <a:rPr lang="ar-SA" sz="2000" dirty="0"/>
              <a:t>حيث لا يترك سعر الصرف حرًا بالكامل، ولا يثبَّت رسميًا بربط قانوني صارم، بل يُدار من خلال تدخلات البنك </a:t>
            </a:r>
            <a:r>
              <a:rPr lang="ar-SA" sz="2000" dirty="0" smtClean="0"/>
              <a:t>المركزي</a:t>
            </a:r>
            <a:r>
              <a:rPr lang="ar-EG" sz="2000" dirty="0" smtClean="0"/>
              <a:t>، مما يتطلب من الدولة إدارة مستمرة للعلاقة </a:t>
            </a:r>
            <a:r>
              <a:rPr lang="ar-EG" sz="2000" dirty="0"/>
              <a:t>بين العملة المحلية والأسواق </a:t>
            </a:r>
            <a:r>
              <a:rPr lang="ar-EG" sz="2000" dirty="0" smtClean="0"/>
              <a:t>العالمية، والتأثير </a:t>
            </a:r>
            <a:r>
              <a:rPr lang="ar-EG" sz="2000" dirty="0"/>
              <a:t>المباشر للتدفقات الدولارية (خصوصًا عائدات النفط) على الاستقرار </a:t>
            </a:r>
            <a:r>
              <a:rPr lang="ar-EG" sz="2000" dirty="0" smtClean="0"/>
              <a:t>النقدي.</a:t>
            </a:r>
            <a:endParaRPr lang="ar-EG" sz="2000" dirty="0"/>
          </a:p>
          <a:p>
            <a:pPr algn="r" rtl="1"/>
            <a:endParaRPr lang="en-US" b="1" dirty="0"/>
          </a:p>
        </p:txBody>
      </p:sp>
    </p:spTree>
    <p:extLst>
      <p:ext uri="{BB962C8B-B14F-4D97-AF65-F5344CB8AC3E}">
        <p14:creationId xmlns:p14="http://schemas.microsoft.com/office/powerpoint/2010/main" xmlns="" val="817845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036" y="434109"/>
            <a:ext cx="8959965" cy="5607253"/>
          </a:xfrm>
        </p:spPr>
        <p:txBody>
          <a:bodyPr>
            <a:normAutofit fontScale="92500"/>
          </a:bodyPr>
          <a:lstStyle/>
          <a:p>
            <a:pPr algn="r" rtl="1"/>
            <a:r>
              <a:rPr lang="ar-EG" sz="2400" b="1" dirty="0"/>
              <a:t>ثالثًا: الاحتياطيات الدولية وعائدات النفط</a:t>
            </a:r>
          </a:p>
          <a:p>
            <a:pPr algn="r" rtl="1"/>
            <a:r>
              <a:rPr lang="ar-EG" sz="2400" dirty="0" smtClean="0"/>
              <a:t>•</a:t>
            </a:r>
            <a:r>
              <a:rPr lang="ar-EG" sz="2400" dirty="0"/>
              <a:t>	تعتمد الاحتياطيات الأجنبية للعراق بشكل رئيسي على إيرادات صادرات النفط المسعّرة </a:t>
            </a:r>
            <a:r>
              <a:rPr lang="ar-EG" sz="2400" dirty="0" smtClean="0"/>
              <a:t>بالدولار، تُستخدم </a:t>
            </a:r>
            <a:r>
              <a:rPr lang="ar-EG" sz="2400" dirty="0"/>
              <a:t>الاحتياطيات لدعم العملة وتمويل الواردات.</a:t>
            </a:r>
          </a:p>
          <a:p>
            <a:pPr algn="r" rtl="1"/>
            <a:r>
              <a:rPr lang="ar-EG" sz="2400" dirty="0" smtClean="0"/>
              <a:t>وبالتالي يرتبط </a:t>
            </a:r>
            <a:r>
              <a:rPr lang="ar-EG" sz="2400" dirty="0"/>
              <a:t>الاستقرار النقدي العراقي بالأسواق العالمية للطاقة </a:t>
            </a:r>
            <a:r>
              <a:rPr lang="ar-EG" sz="2400" dirty="0" smtClean="0"/>
              <a:t>والعملات، مما يؤدي إلي حساسية </a:t>
            </a:r>
            <a:r>
              <a:rPr lang="ar-EG" sz="2400" dirty="0"/>
              <a:t>الاقتصاد العراقي للصدمات الخارجية، </a:t>
            </a:r>
            <a:r>
              <a:rPr lang="ar-EG" sz="2400" dirty="0" smtClean="0"/>
              <a:t>فانخفاض </a:t>
            </a:r>
            <a:r>
              <a:rPr lang="ar-EG" sz="2400" dirty="0"/>
              <a:t>أسعار النفط عالميًا يؤدي </a:t>
            </a:r>
            <a:r>
              <a:rPr lang="ar-EG" sz="2400" dirty="0" smtClean="0"/>
              <a:t>إلى انخفاض الاحتياطيات، وزيادة </a:t>
            </a:r>
            <a:r>
              <a:rPr lang="ar-EG" sz="2400" dirty="0"/>
              <a:t>الضغط على سعر </a:t>
            </a:r>
            <a:r>
              <a:rPr lang="ar-EG" sz="2400" dirty="0" smtClean="0"/>
              <a:t>الصرف وبالتالي ارتفاع </a:t>
            </a:r>
            <a:r>
              <a:rPr lang="ar-EG" sz="2400" dirty="0"/>
              <a:t>المخاطر النقدية</a:t>
            </a:r>
          </a:p>
          <a:p>
            <a:pPr marL="0" indent="0" algn="r" rtl="1">
              <a:buNone/>
            </a:pPr>
            <a:endParaRPr lang="ar-EG" sz="2400" dirty="0"/>
          </a:p>
          <a:p>
            <a:pPr algn="r" rtl="1"/>
            <a:r>
              <a:rPr lang="ar-EG" sz="2400" b="1" dirty="0">
                <a:solidFill>
                  <a:schemeClr val="tx1"/>
                </a:solidFill>
              </a:rPr>
              <a:t>رابعًا</a:t>
            </a:r>
            <a:r>
              <a:rPr lang="ar-EG" sz="2400" b="1" dirty="0" smtClean="0">
                <a:solidFill>
                  <a:schemeClr val="tx1"/>
                </a:solidFill>
              </a:rPr>
              <a:t>: التأثيرات النقدية ل</a:t>
            </a:r>
            <a:r>
              <a:rPr lang="ar-EG" sz="2400" b="1" dirty="0">
                <a:solidFill>
                  <a:schemeClr val="tx1"/>
                </a:solidFill>
              </a:rPr>
              <a:t>تدفقات رؤوس الأموال والاستثمار </a:t>
            </a:r>
            <a:r>
              <a:rPr lang="ar-EG" sz="2400" b="1" dirty="0" smtClean="0">
                <a:solidFill>
                  <a:schemeClr val="tx1"/>
                </a:solidFill>
              </a:rPr>
              <a:t>الأجنبي</a:t>
            </a:r>
          </a:p>
          <a:p>
            <a:pPr algn="r" rtl="1"/>
            <a:r>
              <a:rPr lang="ar-EG" sz="2400" dirty="0"/>
              <a:t>دخول </a:t>
            </a:r>
            <a:r>
              <a:rPr lang="ar-EG" sz="2400" dirty="0" smtClean="0"/>
              <a:t>الاستثمارات الأجنبية </a:t>
            </a:r>
            <a:r>
              <a:rPr lang="ar-EG" sz="2400" dirty="0"/>
              <a:t>في قطاع النفط </a:t>
            </a:r>
            <a:r>
              <a:rPr lang="ar-EG" sz="2400" dirty="0" smtClean="0"/>
              <a:t>والطاقة، وتعامل </a:t>
            </a:r>
            <a:r>
              <a:rPr lang="ar-EG" sz="2400" dirty="0"/>
              <a:t>العراق مع المؤسسات المالية الدولية للحصول على قروض </a:t>
            </a:r>
            <a:r>
              <a:rPr lang="ar-EG" sz="2400" dirty="0" smtClean="0"/>
              <a:t>تنموية يؤدي إلي تأثر الاقتصاد بأسعار الفائدة العالمية وبالتغير في قيمة الدولار ، وبالتبعية مالذلك من تأثير علي ميزان المدفوعات .</a:t>
            </a:r>
            <a:endParaRPr lang="ar-EG" sz="2400" dirty="0"/>
          </a:p>
          <a:p>
            <a:pPr algn="r" rtl="1"/>
            <a:endParaRPr lang="ar-EG" dirty="0"/>
          </a:p>
          <a:p>
            <a:pPr algn="r" rtl="1"/>
            <a:endParaRPr lang="en-US" dirty="0"/>
          </a:p>
        </p:txBody>
      </p:sp>
    </p:spTree>
    <p:extLst>
      <p:ext uri="{BB962C8B-B14F-4D97-AF65-F5344CB8AC3E}">
        <p14:creationId xmlns:p14="http://schemas.microsoft.com/office/powerpoint/2010/main" xmlns="" val="146427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184728"/>
            <a:ext cx="9153929" cy="6262254"/>
          </a:xfrm>
        </p:spPr>
        <p:txBody>
          <a:bodyPr>
            <a:normAutofit fontScale="92500" lnSpcReduction="10000"/>
          </a:bodyPr>
          <a:lstStyle/>
          <a:p>
            <a:pPr algn="r" rtl="1"/>
            <a:r>
              <a:rPr lang="ar-EG" sz="2400" b="1" dirty="0" smtClean="0">
                <a:solidFill>
                  <a:schemeClr val="tx1"/>
                </a:solidFill>
              </a:rPr>
              <a:t>خامسا التأثر </a:t>
            </a:r>
            <a:r>
              <a:rPr lang="ar-EG" sz="2400" b="1" dirty="0">
                <a:solidFill>
                  <a:schemeClr val="tx1"/>
                </a:solidFill>
              </a:rPr>
              <a:t>بالسياسة النقدية </a:t>
            </a:r>
            <a:r>
              <a:rPr lang="ar-EG" sz="2400" b="1" dirty="0" smtClean="0">
                <a:solidFill>
                  <a:schemeClr val="tx1"/>
                </a:solidFill>
              </a:rPr>
              <a:t>الأمريكية:</a:t>
            </a:r>
            <a:endParaRPr lang="ar-EG" sz="2400" b="1" dirty="0">
              <a:solidFill>
                <a:schemeClr val="tx1"/>
              </a:solidFill>
            </a:endParaRPr>
          </a:p>
          <a:p>
            <a:pPr algn="r" rtl="1"/>
            <a:r>
              <a:rPr lang="ar-EG" sz="2400" b="1" dirty="0" smtClean="0">
                <a:solidFill>
                  <a:schemeClr val="tx1"/>
                </a:solidFill>
              </a:rPr>
              <a:t>إذا افترضنا انخفاض أسعار النفط وارتفاع </a:t>
            </a:r>
            <a:r>
              <a:rPr lang="ar-EG" sz="2400" b="1" dirty="0">
                <a:solidFill>
                  <a:schemeClr val="tx1"/>
                </a:solidFill>
              </a:rPr>
              <a:t>الفائدة الأمريكية </a:t>
            </a:r>
            <a:r>
              <a:rPr lang="ar-EG" sz="2400" dirty="0" smtClean="0">
                <a:solidFill>
                  <a:schemeClr val="tx1"/>
                </a:solidFill>
              </a:rPr>
              <a:t>يؤدي هذا إلي: </a:t>
            </a:r>
          </a:p>
          <a:p>
            <a:pPr algn="r" rtl="1"/>
            <a:r>
              <a:rPr lang="ar-EG" sz="2400" dirty="0"/>
              <a:t>انخفاض تدفقات </a:t>
            </a:r>
            <a:r>
              <a:rPr lang="ar-EG" sz="2400" dirty="0" smtClean="0"/>
              <a:t>الدولار ( نتيجة انخفاض إيرادات الصادرات النفطية ، واحتمالية خروج رؤوس الأموال إلي الخارج نتيجة ارتفاع أسعار الفائدة الأمريكية) ،وبالتالي تراجع الاحتياطيات ، وبالتالي انخفاض عرض الدولار  يولد ضغطا </a:t>
            </a:r>
            <a:r>
              <a:rPr lang="ar-EG" sz="2400" dirty="0"/>
              <a:t>على سعر </a:t>
            </a:r>
            <a:r>
              <a:rPr lang="ar-EG" sz="2400" dirty="0" smtClean="0"/>
              <a:t>الصرف، فيضطر البنك المركزي للتدخل للحفاظ علي سعر الصرف وبالتالي يبيع الدولارات إلي البنوك وفي سوق الصرف، فتنخفض الاحتياطيات بصورة أكبر ، و هناك احتمال رفع سعر </a:t>
            </a:r>
            <a:r>
              <a:rPr lang="ar-EG" sz="2400" dirty="0"/>
              <a:t>الفائدة </a:t>
            </a:r>
            <a:r>
              <a:rPr lang="ar-EG" sz="2400" dirty="0" smtClean="0"/>
              <a:t>داخليا حتي لا تستمر رؤوس الأموال في الهروب.</a:t>
            </a:r>
            <a:endParaRPr lang="ar-EG" sz="2400" dirty="0"/>
          </a:p>
          <a:p>
            <a:pPr algn="r" rtl="1"/>
            <a:endParaRPr lang="ar-EG" sz="2400" dirty="0" smtClean="0"/>
          </a:p>
          <a:p>
            <a:pPr algn="r" rtl="1"/>
            <a:r>
              <a:rPr lang="ar-EG" sz="2400" b="1" dirty="0" smtClean="0"/>
              <a:t>الخلاصة:</a:t>
            </a:r>
            <a:endParaRPr lang="ar-EG" sz="2400" b="1" dirty="0"/>
          </a:p>
          <a:p>
            <a:pPr algn="r" rtl="1"/>
            <a:r>
              <a:rPr lang="ar-EG" sz="2400" dirty="0"/>
              <a:t>تعكس العلاقات النقدية الدولية للعراق نموذجًا لاقتصاد مرتبط بالدولار والنظام النقدي العالمي، حيث يعتمد استقرار العملة المحلية على تدفقات النفط واحتياطيات النقد الأجنبي، ويتأثر بشكل مباشر بالسياسات النقدية للدول الكبرى، خاصة الولايات المتحدة، مما يحد من استقلال السياسة النقدية الوطنية.</a:t>
            </a:r>
          </a:p>
          <a:p>
            <a:pPr algn="r" rtl="1"/>
            <a:endParaRPr lang="ar-EG" dirty="0">
              <a:solidFill>
                <a:srgbClr val="FF0000"/>
              </a:solidFill>
            </a:endParaRPr>
          </a:p>
          <a:p>
            <a:pPr algn="r" rtl="1"/>
            <a:endParaRPr lang="en-US" dirty="0"/>
          </a:p>
        </p:txBody>
      </p:sp>
    </p:spTree>
    <p:extLst>
      <p:ext uri="{BB962C8B-B14F-4D97-AF65-F5344CB8AC3E}">
        <p14:creationId xmlns:p14="http://schemas.microsoft.com/office/powerpoint/2010/main" xmlns="" val="10614481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0146"/>
            <a:ext cx="8596668" cy="387927"/>
          </a:xfrm>
        </p:spPr>
        <p:txBody>
          <a:bodyPr>
            <a:normAutofit fontScale="90000"/>
          </a:bodyPr>
          <a:lstStyle/>
          <a:p>
            <a:pPr algn="r" rtl="1"/>
            <a:r>
              <a:rPr lang="ar-SA" sz="2000" b="1" dirty="0"/>
              <a:t>الفرق بين العلاقات الدولية الاقتصادية والمالية والنقدية</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629155724"/>
              </p:ext>
            </p:extLst>
          </p:nvPr>
        </p:nvGraphicFramePr>
        <p:xfrm>
          <a:off x="350984" y="628073"/>
          <a:ext cx="10104580" cy="6126480"/>
        </p:xfrm>
        <a:graphic>
          <a:graphicData uri="http://schemas.openxmlformats.org/drawingml/2006/table">
            <a:tbl>
              <a:tblPr firstRow="1" bandRow="1">
                <a:tableStyleId>{5C22544A-7EE6-4342-B048-85BDC9FD1C3A}</a:tableStyleId>
              </a:tblPr>
              <a:tblGrid>
                <a:gridCol w="2020916">
                  <a:extLst>
                    <a:ext uri="{9D8B030D-6E8A-4147-A177-3AD203B41FA5}">
                      <a16:colId xmlns:a16="http://schemas.microsoft.com/office/drawing/2014/main" xmlns="" val="1205623571"/>
                    </a:ext>
                  </a:extLst>
                </a:gridCol>
                <a:gridCol w="2020916">
                  <a:extLst>
                    <a:ext uri="{9D8B030D-6E8A-4147-A177-3AD203B41FA5}">
                      <a16:colId xmlns:a16="http://schemas.microsoft.com/office/drawing/2014/main" xmlns="" val="921178688"/>
                    </a:ext>
                  </a:extLst>
                </a:gridCol>
                <a:gridCol w="2192712">
                  <a:extLst>
                    <a:ext uri="{9D8B030D-6E8A-4147-A177-3AD203B41FA5}">
                      <a16:colId xmlns:a16="http://schemas.microsoft.com/office/drawing/2014/main" xmlns="" val="2123524174"/>
                    </a:ext>
                  </a:extLst>
                </a:gridCol>
                <a:gridCol w="2809854">
                  <a:extLst>
                    <a:ext uri="{9D8B030D-6E8A-4147-A177-3AD203B41FA5}">
                      <a16:colId xmlns:a16="http://schemas.microsoft.com/office/drawing/2014/main" xmlns="" val="3577418017"/>
                    </a:ext>
                  </a:extLst>
                </a:gridCol>
                <a:gridCol w="1060182">
                  <a:extLst>
                    <a:ext uri="{9D8B030D-6E8A-4147-A177-3AD203B41FA5}">
                      <a16:colId xmlns:a16="http://schemas.microsoft.com/office/drawing/2014/main" xmlns="" val="2798887111"/>
                    </a:ext>
                  </a:extLst>
                </a:gridCol>
              </a:tblGrid>
              <a:tr h="370840">
                <a:tc>
                  <a:txBody>
                    <a:bodyPr/>
                    <a:lstStyle/>
                    <a:p>
                      <a:pPr algn="r"/>
                      <a:r>
                        <a:rPr lang="ar-EG" dirty="0" smtClean="0"/>
                        <a:t>مثال تطبيقي</a:t>
                      </a:r>
                      <a:endParaRPr lang="en-US" dirty="0"/>
                    </a:p>
                  </a:txBody>
                  <a:tcPr/>
                </a:tc>
                <a:tc>
                  <a:txBody>
                    <a:bodyPr/>
                    <a:lstStyle/>
                    <a:p>
                      <a:pPr algn="r"/>
                      <a:r>
                        <a:rPr lang="ar-EG" dirty="0" smtClean="0"/>
                        <a:t>الهدف</a:t>
                      </a:r>
                      <a:endParaRPr lang="en-US" dirty="0"/>
                    </a:p>
                  </a:txBody>
                  <a:tcPr/>
                </a:tc>
                <a:tc>
                  <a:txBody>
                    <a:bodyPr/>
                    <a:lstStyle/>
                    <a:p>
                      <a:pPr algn="r"/>
                      <a:r>
                        <a:rPr lang="ar-EG" dirty="0" smtClean="0"/>
                        <a:t>العناصر الأساسية</a:t>
                      </a:r>
                      <a:endParaRPr lang="en-US" dirty="0"/>
                    </a:p>
                  </a:txBody>
                  <a:tcPr/>
                </a:tc>
                <a:tc>
                  <a:txBody>
                    <a:bodyPr/>
                    <a:lstStyle/>
                    <a:p>
                      <a:pPr algn="r"/>
                      <a:r>
                        <a:rPr lang="ar-EG" dirty="0" smtClean="0"/>
                        <a:t>التعريف</a:t>
                      </a:r>
                      <a:endParaRPr lang="en-US" dirty="0"/>
                    </a:p>
                  </a:txBody>
                  <a:tcPr/>
                </a:tc>
                <a:tc>
                  <a:txBody>
                    <a:bodyPr/>
                    <a:lstStyle/>
                    <a:p>
                      <a:pPr algn="r"/>
                      <a:r>
                        <a:rPr lang="ar-EG" dirty="0" smtClean="0"/>
                        <a:t>نوع</a:t>
                      </a:r>
                      <a:r>
                        <a:rPr lang="ar-EG" baseline="0" dirty="0" smtClean="0"/>
                        <a:t> العلاقات الدولية</a:t>
                      </a:r>
                      <a:endParaRPr lang="en-US" dirty="0"/>
                    </a:p>
                  </a:txBody>
                  <a:tcPr/>
                </a:tc>
                <a:extLst>
                  <a:ext uri="{0D108BD9-81ED-4DB2-BD59-A6C34878D82A}">
                    <a16:rowId xmlns:a16="http://schemas.microsoft.com/office/drawing/2014/main" xmlns="" val="1209055867"/>
                  </a:ext>
                </a:extLst>
              </a:tr>
              <a:tr h="370840">
                <a:tc>
                  <a:txBody>
                    <a:bodyPr/>
                    <a:lstStyle/>
                    <a:p>
                      <a:pPr algn="r"/>
                      <a:r>
                        <a:rPr lang="ar-SA" sz="1800" kern="1200" dirty="0" smtClean="0">
                          <a:solidFill>
                            <a:schemeClr val="dk1"/>
                          </a:solidFill>
                          <a:effectLst/>
                          <a:latin typeface="+mn-lt"/>
                          <a:ea typeface="+mn-ea"/>
                          <a:cs typeface="+mn-cs"/>
                        </a:rPr>
                        <a:t>تصدير النفط من العراق إلى الصين والهند</a:t>
                      </a:r>
                      <a:endParaRPr lang="en-US" dirty="0"/>
                    </a:p>
                  </a:txBody>
                  <a:tcPr/>
                </a:tc>
                <a:tc>
                  <a:txBody>
                    <a:bodyPr/>
                    <a:lstStyle/>
                    <a:p>
                      <a:pPr algn="r"/>
                      <a:r>
                        <a:rPr lang="ar-SA" sz="1800" kern="1200" dirty="0" smtClean="0">
                          <a:solidFill>
                            <a:schemeClr val="dk1"/>
                          </a:solidFill>
                          <a:effectLst/>
                          <a:latin typeface="+mn-lt"/>
                          <a:ea typeface="+mn-ea"/>
                          <a:cs typeface="+mn-cs"/>
                        </a:rPr>
                        <a:t>تعزيز النمو الاقتصادي، تحقيق التكامل الاقتصادي بين الدول، تطوير الأسواق</a:t>
                      </a:r>
                      <a:endParaRPr lang="en-US" dirty="0"/>
                    </a:p>
                  </a:txBody>
                  <a:tcPr/>
                </a:tc>
                <a:tc>
                  <a:txBody>
                    <a:bodyPr/>
                    <a:lstStyle/>
                    <a:p>
                      <a:pPr algn="r"/>
                      <a:r>
                        <a:rPr lang="ar-SA" sz="1800" kern="1200" dirty="0" smtClean="0">
                          <a:solidFill>
                            <a:schemeClr val="dk1"/>
                          </a:solidFill>
                          <a:effectLst/>
                          <a:latin typeface="+mn-lt"/>
                          <a:ea typeface="+mn-ea"/>
                          <a:cs typeface="+mn-cs"/>
                        </a:rPr>
                        <a:t>التجارة الدولية - الاستثمار الأجنبي المباشر - الإنتاج والتعاون الاقتصادي - التنمية والتكنولوجيا</a:t>
                      </a:r>
                      <a:endParaRPr lang="en-US" dirty="0"/>
                    </a:p>
                  </a:txBody>
                  <a:tcPr/>
                </a:tc>
                <a:tc>
                  <a:txBody>
                    <a:bodyPr/>
                    <a:lstStyle/>
                    <a:p>
                      <a:pPr algn="r"/>
                      <a:r>
                        <a:rPr lang="ar-SA" sz="1800" kern="1200" dirty="0" smtClean="0">
                          <a:solidFill>
                            <a:schemeClr val="dk1"/>
                          </a:solidFill>
                          <a:effectLst/>
                          <a:latin typeface="+mn-lt"/>
                          <a:ea typeface="+mn-ea"/>
                          <a:cs typeface="+mn-cs"/>
                        </a:rPr>
                        <a:t>هي شبكة التفاعلات بين الدول في المجال الاقتصادي، وتشمل التجارة، الإنتاج، الاستثمار، والتنمية الاقتصادية</a:t>
                      </a:r>
                      <a:endParaRPr lang="en-US" dirty="0"/>
                    </a:p>
                  </a:txBody>
                  <a:tcPr/>
                </a:tc>
                <a:tc>
                  <a:txBody>
                    <a:bodyPr/>
                    <a:lstStyle/>
                    <a:p>
                      <a:pPr algn="r"/>
                      <a:r>
                        <a:rPr lang="ar-EG" sz="1400" b="1" kern="1200" dirty="0" smtClean="0">
                          <a:solidFill>
                            <a:schemeClr val="dk1"/>
                          </a:solidFill>
                          <a:effectLst/>
                          <a:latin typeface="+mn-lt"/>
                          <a:ea typeface="+mn-ea"/>
                          <a:cs typeface="+mn-cs"/>
                        </a:rPr>
                        <a:t>اقتصادية</a:t>
                      </a:r>
                      <a:endParaRPr lang="en-US" sz="1400" dirty="0"/>
                    </a:p>
                  </a:txBody>
                  <a:tcPr/>
                </a:tc>
                <a:extLst>
                  <a:ext uri="{0D108BD9-81ED-4DB2-BD59-A6C34878D82A}">
                    <a16:rowId xmlns:a16="http://schemas.microsoft.com/office/drawing/2014/main" xmlns="" val="2503051280"/>
                  </a:ext>
                </a:extLst>
              </a:tr>
              <a:tr h="370840">
                <a:tc>
                  <a:txBody>
                    <a:bodyPr/>
                    <a:lstStyle/>
                    <a:p>
                      <a:pPr algn="r"/>
                      <a:r>
                        <a:rPr lang="ar-EG" dirty="0" smtClean="0"/>
                        <a:t>القروض التي حصل عليها العراق من صندوق النقد الدولي لإعادة الإعمار</a:t>
                      </a:r>
                      <a:endParaRPr lang="en-US" dirty="0"/>
                    </a:p>
                  </a:txBody>
                  <a:tcPr/>
                </a:tc>
                <a:tc>
                  <a:txBody>
                    <a:bodyPr/>
                    <a:lstStyle/>
                    <a:p>
                      <a:pPr algn="r"/>
                      <a:r>
                        <a:rPr lang="ar-SA" sz="1800" kern="1200" dirty="0" smtClean="0">
                          <a:solidFill>
                            <a:schemeClr val="dk1"/>
                          </a:solidFill>
                          <a:effectLst/>
                          <a:latin typeface="+mn-lt"/>
                          <a:ea typeface="+mn-ea"/>
                          <a:cs typeface="+mn-cs"/>
                        </a:rPr>
                        <a:t>دعم التمويل الاقتصادي، استقرار الأسواق المالية، إدارة الدين الخارجي</a:t>
                      </a:r>
                      <a:endParaRPr lang="en-US" dirty="0"/>
                    </a:p>
                  </a:txBody>
                  <a:tcPr/>
                </a:tc>
                <a:tc>
                  <a:txBody>
                    <a:bodyPr/>
                    <a:lstStyle/>
                    <a:p>
                      <a:pPr algn="r" rtl="1"/>
                      <a:r>
                        <a:rPr lang="ar-SA" sz="1800" kern="1200" dirty="0" smtClean="0">
                          <a:solidFill>
                            <a:schemeClr val="dk1"/>
                          </a:solidFill>
                          <a:effectLst/>
                          <a:latin typeface="+mn-lt"/>
                          <a:ea typeface="+mn-ea"/>
                          <a:cs typeface="+mn-cs"/>
                        </a:rPr>
                        <a:t>تدفقات رأس المال</a:t>
                      </a:r>
                      <a:r>
                        <a:rPr lang="en-US" sz="1800" kern="1200" dirty="0" smtClean="0">
                          <a:solidFill>
                            <a:schemeClr val="dk1"/>
                          </a:solidFill>
                          <a:effectLst/>
                          <a:latin typeface="+mn-lt"/>
                          <a:ea typeface="+mn-ea"/>
                          <a:cs typeface="+mn-cs"/>
                        </a:rPr>
                        <a:t> </a:t>
                      </a:r>
                      <a:r>
                        <a:rPr lang="ar-EG" sz="1800" kern="1200" dirty="0" smtClean="0">
                          <a:solidFill>
                            <a:schemeClr val="dk1"/>
                          </a:solidFill>
                          <a:effectLst/>
                          <a:latin typeface="+mn-lt"/>
                          <a:ea typeface="+mn-ea"/>
                          <a:cs typeface="+mn-cs"/>
                        </a:rPr>
                        <a:t> مثل ال</a:t>
                      </a:r>
                      <a:r>
                        <a:rPr lang="ar-SA" sz="1800" kern="1200" dirty="0" smtClean="0">
                          <a:solidFill>
                            <a:schemeClr val="dk1"/>
                          </a:solidFill>
                          <a:effectLst/>
                          <a:latin typeface="+mn-lt"/>
                          <a:ea typeface="+mn-ea"/>
                          <a:cs typeface="+mn-cs"/>
                        </a:rPr>
                        <a:t>استثمارات</a:t>
                      </a:r>
                      <a:r>
                        <a:rPr lang="ar-EG" sz="1800" kern="1200" dirty="0" smtClean="0">
                          <a:solidFill>
                            <a:schemeClr val="dk1"/>
                          </a:solidFill>
                          <a:effectLst/>
                          <a:latin typeface="+mn-lt"/>
                          <a:ea typeface="+mn-ea"/>
                          <a:cs typeface="+mn-cs"/>
                        </a:rPr>
                        <a:t> المباشرةوالغير مباشرة</a:t>
                      </a:r>
                      <a:r>
                        <a:rPr lang="en-US" sz="1800" kern="1200" dirty="0" smtClean="0">
                          <a:solidFill>
                            <a:schemeClr val="dk1"/>
                          </a:solidFill>
                          <a:effectLst/>
                          <a:latin typeface="+mn-lt"/>
                          <a:ea typeface="+mn-ea"/>
                          <a:cs typeface="+mn-cs"/>
                        </a:rPr>
                        <a:t>) - </a:t>
                      </a:r>
                      <a:r>
                        <a:rPr lang="ar-SA" sz="1800" kern="1200" dirty="0" smtClean="0">
                          <a:solidFill>
                            <a:schemeClr val="dk1"/>
                          </a:solidFill>
                          <a:effectLst/>
                          <a:latin typeface="+mn-lt"/>
                          <a:ea typeface="+mn-ea"/>
                          <a:cs typeface="+mn-cs"/>
                        </a:rPr>
                        <a:t>القروض الدولية - إصدار السندات السيادية </a:t>
                      </a:r>
                      <a:endParaRPr lang="en-US"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ar-SA" sz="1800" kern="1200" dirty="0" smtClean="0">
                          <a:solidFill>
                            <a:schemeClr val="dk1"/>
                          </a:solidFill>
                          <a:effectLst/>
                          <a:latin typeface="+mn-lt"/>
                          <a:ea typeface="+mn-ea"/>
                          <a:cs typeface="+mn-cs"/>
                        </a:rPr>
                        <a:t>هي التفاعلات المتعلقة بتدفقات الأموال بين الدول والمؤسسات عبر الحدود، وتشمل القروض الدولية، الاستثمارات، الدين الخارجي، وتمويل المشروعات</a:t>
                      </a:r>
                      <a:endParaRPr lang="en-US" dirty="0" smtClean="0"/>
                    </a:p>
                    <a:p>
                      <a:pPr algn="r"/>
                      <a:endParaRPr lang="en-US" dirty="0"/>
                    </a:p>
                  </a:txBody>
                  <a:tcPr/>
                </a:tc>
                <a:tc>
                  <a:txBody>
                    <a:bodyPr/>
                    <a:lstStyle/>
                    <a:p>
                      <a:pPr algn="r"/>
                      <a:r>
                        <a:rPr lang="ar-EG" sz="1400" b="1" kern="1200" dirty="0" smtClean="0">
                          <a:solidFill>
                            <a:schemeClr val="dk1"/>
                          </a:solidFill>
                          <a:effectLst/>
                          <a:latin typeface="+mn-lt"/>
                          <a:ea typeface="+mn-ea"/>
                          <a:cs typeface="+mn-cs"/>
                        </a:rPr>
                        <a:t>مالية</a:t>
                      </a:r>
                      <a:endParaRPr lang="en-US" sz="1400" dirty="0"/>
                    </a:p>
                  </a:txBody>
                  <a:tcPr/>
                </a:tc>
                <a:extLst>
                  <a:ext uri="{0D108BD9-81ED-4DB2-BD59-A6C34878D82A}">
                    <a16:rowId xmlns:a16="http://schemas.microsoft.com/office/drawing/2014/main" xmlns="" val="2601260190"/>
                  </a:ext>
                </a:extLst>
              </a:tr>
              <a:tr h="370840">
                <a:tc>
                  <a:txBody>
                    <a:bodyPr/>
                    <a:lstStyle/>
                    <a:p>
                      <a:pPr algn="r"/>
                      <a:r>
                        <a:rPr lang="ar-EG" dirty="0" smtClean="0"/>
                        <a:t>سعر صرف الدينار العراقي مقابل الدولار وتأثير تقلبات الدولار العالمي</a:t>
                      </a:r>
                      <a:endParaRPr lang="en-US" dirty="0"/>
                    </a:p>
                  </a:txBody>
                  <a:tcPr/>
                </a:tc>
                <a:tc>
                  <a:txBody>
                    <a:bodyPr/>
                    <a:lstStyle/>
                    <a:p>
                      <a:pPr algn="r"/>
                      <a:r>
                        <a:rPr lang="ar-SA" sz="1800" kern="1200" dirty="0" smtClean="0">
                          <a:solidFill>
                            <a:schemeClr val="dk1"/>
                          </a:solidFill>
                          <a:effectLst/>
                          <a:latin typeface="+mn-lt"/>
                          <a:ea typeface="+mn-ea"/>
                          <a:cs typeface="+mn-cs"/>
                        </a:rPr>
                        <a:t>تحقيق الاستقرار النقدي، إدارة تقلبات العملات، ضبط ميزان المدفوعات</a:t>
                      </a:r>
                      <a:endParaRPr lang="en-US" dirty="0"/>
                    </a:p>
                  </a:txBody>
                  <a:tcPr/>
                </a:tc>
                <a:tc>
                  <a:txBody>
                    <a:bodyPr/>
                    <a:lstStyle/>
                    <a:p>
                      <a:pPr algn="r"/>
                      <a:r>
                        <a:rPr lang="ar-SA" sz="1800" kern="1200" dirty="0" smtClean="0">
                          <a:solidFill>
                            <a:schemeClr val="dk1"/>
                          </a:solidFill>
                          <a:effectLst/>
                          <a:latin typeface="+mn-lt"/>
                          <a:ea typeface="+mn-ea"/>
                          <a:cs typeface="+mn-cs"/>
                        </a:rPr>
                        <a:t>أسعار الصرف - الاحتياطيات الأجنبية - سوق الصرف - السياسات النقدية العابرة للحدود</a:t>
                      </a:r>
                      <a:endParaRPr lang="en-US" dirty="0"/>
                    </a:p>
                  </a:txBody>
                  <a:tcPr/>
                </a:tc>
                <a:tc>
                  <a:txBody>
                    <a:bodyPr/>
                    <a:lstStyle/>
                    <a:p>
                      <a:pPr algn="r"/>
                      <a:r>
                        <a:rPr lang="ar-SA" sz="1800" kern="1200" dirty="0" smtClean="0">
                          <a:solidFill>
                            <a:schemeClr val="dk1"/>
                          </a:solidFill>
                          <a:effectLst/>
                          <a:latin typeface="+mn-lt"/>
                          <a:ea typeface="+mn-ea"/>
                          <a:cs typeface="+mn-cs"/>
                        </a:rPr>
                        <a:t>هي العلاقات المرتبطة بالسياسة النقدية وأسعار الصرف والاحتياطيات وإدارة المدفوعات الدولية بين الدول</a:t>
                      </a:r>
                      <a:endParaRPr lang="en-US" dirty="0"/>
                    </a:p>
                  </a:txBody>
                  <a:tcPr/>
                </a:tc>
                <a:tc>
                  <a:txBody>
                    <a:bodyPr/>
                    <a:lstStyle/>
                    <a:p>
                      <a:pPr algn="r"/>
                      <a:r>
                        <a:rPr lang="ar-EG" sz="1400" b="1" kern="1200" dirty="0" smtClean="0">
                          <a:solidFill>
                            <a:schemeClr val="dk1"/>
                          </a:solidFill>
                          <a:effectLst/>
                          <a:latin typeface="+mn-lt"/>
                          <a:ea typeface="+mn-ea"/>
                          <a:cs typeface="+mn-cs"/>
                        </a:rPr>
                        <a:t>نقدية</a:t>
                      </a:r>
                      <a:endParaRPr lang="en-US" sz="1400" dirty="0"/>
                    </a:p>
                  </a:txBody>
                  <a:tcPr/>
                </a:tc>
                <a:extLst>
                  <a:ext uri="{0D108BD9-81ED-4DB2-BD59-A6C34878D82A}">
                    <a16:rowId xmlns:a16="http://schemas.microsoft.com/office/drawing/2014/main" xmlns="" val="3010597152"/>
                  </a:ext>
                </a:extLst>
              </a:tr>
            </a:tbl>
          </a:graphicData>
        </a:graphic>
      </p:graphicFrame>
    </p:spTree>
    <p:extLst>
      <p:ext uri="{BB962C8B-B14F-4D97-AF65-F5344CB8AC3E}">
        <p14:creationId xmlns:p14="http://schemas.microsoft.com/office/powerpoint/2010/main" xmlns="" val="8765968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7236" y="434109"/>
            <a:ext cx="8756766" cy="5607253"/>
          </a:xfrm>
        </p:spPr>
        <p:txBody>
          <a:bodyPr/>
          <a:lstStyle/>
          <a:p>
            <a:pPr algn="r" rtl="1"/>
            <a:r>
              <a:rPr lang="ar-EG" b="1" dirty="0"/>
              <a:t>ملاحظات </a:t>
            </a:r>
            <a:r>
              <a:rPr lang="ar-EG" b="1" dirty="0" smtClean="0"/>
              <a:t>هامة:</a:t>
            </a:r>
            <a:endParaRPr lang="ar-EG" b="1" dirty="0"/>
          </a:p>
          <a:p>
            <a:pPr algn="r" rtl="1"/>
            <a:r>
              <a:rPr lang="ar-EG" dirty="0"/>
              <a:t>1.	العلاقات الاقتصادية الدولية أوسع نطاقًا وتشمل الإنتاج والتجارة والتنمية، بينما العلاقات المالية تركز على التمويل وحركة الأموال، والنقدية على العملات وأسعار الصرف والاحتياطيات.</a:t>
            </a:r>
          </a:p>
          <a:p>
            <a:pPr algn="r" rtl="1"/>
            <a:r>
              <a:rPr lang="ar-EG" dirty="0"/>
              <a:t>2.	العلاقات الاقتصادية </a:t>
            </a:r>
            <a:r>
              <a:rPr lang="ar-EG" dirty="0" smtClean="0"/>
              <a:t>والمالية غالبًا </a:t>
            </a:r>
            <a:r>
              <a:rPr lang="ar-EG" dirty="0"/>
              <a:t>لها أثر طويل الأجل على النمو، بينما العلاقات </a:t>
            </a:r>
            <a:r>
              <a:rPr lang="ar-EG" dirty="0" smtClean="0"/>
              <a:t>النقدية </a:t>
            </a:r>
            <a:r>
              <a:rPr lang="ar-EG" dirty="0"/>
              <a:t>تؤثر مباشرة على الاستقرار الاقتصادي والسيولة.</a:t>
            </a:r>
          </a:p>
          <a:p>
            <a:pPr algn="r" rtl="1"/>
            <a:r>
              <a:rPr lang="ar-EG" dirty="0"/>
              <a:t>3.	</a:t>
            </a:r>
            <a:r>
              <a:rPr lang="ar-EG" sz="1600" b="1" dirty="0"/>
              <a:t>كل نوع مترابط مع </a:t>
            </a:r>
            <a:r>
              <a:rPr lang="ar-EG" sz="1600" b="1" dirty="0" smtClean="0"/>
              <a:t>الآخر: كما في المثال التالي:</a:t>
            </a:r>
            <a:endParaRPr lang="ar-EG" sz="1600" b="1" dirty="0"/>
          </a:p>
          <a:p>
            <a:pPr algn="r" rtl="1"/>
            <a:r>
              <a:rPr lang="ar-EG" dirty="0" smtClean="0"/>
              <a:t>علاقات اقتصادية دولية : </a:t>
            </a:r>
            <a:r>
              <a:rPr lang="ar-EG" dirty="0"/>
              <a:t>تصدير النفط </a:t>
            </a:r>
            <a:r>
              <a:rPr lang="ar-EG" dirty="0" smtClean="0"/>
              <a:t>يولد </a:t>
            </a:r>
            <a:r>
              <a:rPr lang="ar-EG" dirty="0"/>
              <a:t>إيرادات مالية بالدولار</a:t>
            </a:r>
          </a:p>
          <a:p>
            <a:pPr algn="r" rtl="1"/>
            <a:r>
              <a:rPr lang="ar-EG" dirty="0" smtClean="0"/>
              <a:t> </a:t>
            </a:r>
            <a:r>
              <a:rPr lang="ar-EG" dirty="0"/>
              <a:t>علاقات </a:t>
            </a:r>
            <a:r>
              <a:rPr lang="ar-EG" dirty="0" smtClean="0"/>
              <a:t>مالية </a:t>
            </a:r>
            <a:r>
              <a:rPr lang="ar-EG" dirty="0"/>
              <a:t>دولية : استثمار هذه الإيرادات في شراء سندات أو </a:t>
            </a:r>
            <a:r>
              <a:rPr lang="ar-EG" dirty="0" smtClean="0"/>
              <a:t>تمويل </a:t>
            </a:r>
            <a:r>
              <a:rPr lang="ar-EG" dirty="0"/>
              <a:t>مشاريع </a:t>
            </a:r>
            <a:r>
              <a:rPr lang="ar-EG" dirty="0" smtClean="0"/>
              <a:t>في الخارج</a:t>
            </a:r>
            <a:endParaRPr lang="ar-EG" dirty="0"/>
          </a:p>
          <a:p>
            <a:pPr algn="r" rtl="1"/>
            <a:r>
              <a:rPr lang="ar-EG" dirty="0" smtClean="0"/>
              <a:t> </a:t>
            </a:r>
            <a:r>
              <a:rPr lang="ar-EG" dirty="0"/>
              <a:t>علاقات </a:t>
            </a:r>
            <a:r>
              <a:rPr lang="ar-EG" dirty="0" smtClean="0"/>
              <a:t>نقدية </a:t>
            </a:r>
            <a:r>
              <a:rPr lang="ar-EG" dirty="0"/>
              <a:t>دولية : تأثير </a:t>
            </a:r>
            <a:r>
              <a:rPr lang="ar-EG" dirty="0" smtClean="0"/>
              <a:t>هذه الإيرادات الدولارية من تصدير النفط أو عند استثمارها قي الخارج على </a:t>
            </a:r>
            <a:r>
              <a:rPr lang="ar-EG" dirty="0"/>
              <a:t>سعر صرف الدينار واحتياطيات البنك المركزي</a:t>
            </a:r>
          </a:p>
          <a:p>
            <a:pPr algn="r" rtl="1"/>
            <a:endParaRPr lang="en-US" dirty="0"/>
          </a:p>
        </p:txBody>
      </p:sp>
    </p:spTree>
    <p:extLst>
      <p:ext uri="{BB962C8B-B14F-4D97-AF65-F5344CB8AC3E}">
        <p14:creationId xmlns:p14="http://schemas.microsoft.com/office/powerpoint/2010/main" xmlns="" val="3479274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0146"/>
            <a:ext cx="8596668" cy="729672"/>
          </a:xfrm>
        </p:spPr>
        <p:txBody>
          <a:bodyPr>
            <a:normAutofit/>
          </a:bodyPr>
          <a:lstStyle/>
          <a:p>
            <a:pPr algn="r" rtl="1"/>
            <a:r>
              <a:rPr lang="ar-EG" sz="2400" b="1" dirty="0"/>
              <a:t>الفرق بين الاقتصاد الدولي والاقتصاد السياسي الدولي </a:t>
            </a:r>
            <a:endParaRPr lang="en-US" sz="2400" b="1" dirty="0"/>
          </a:p>
        </p:txBody>
      </p:sp>
      <p:sp>
        <p:nvSpPr>
          <p:cNvPr id="3" name="Content Placeholder 2"/>
          <p:cNvSpPr>
            <a:spLocks noGrp="1"/>
          </p:cNvSpPr>
          <p:nvPr>
            <p:ph idx="1"/>
          </p:nvPr>
        </p:nvSpPr>
        <p:spPr>
          <a:xfrm>
            <a:off x="677334" y="1144589"/>
            <a:ext cx="8596668" cy="4942175"/>
          </a:xfrm>
        </p:spPr>
        <p:txBody>
          <a:bodyPr>
            <a:normAutofit/>
          </a:bodyPr>
          <a:lstStyle/>
          <a:p>
            <a:pPr lvl="0" algn="r" rtl="1"/>
            <a:r>
              <a:rPr lang="ar-SA" sz="2000" b="1" dirty="0"/>
              <a:t>الاقتصاد الدولي</a:t>
            </a:r>
            <a:r>
              <a:rPr lang="ar-SA" sz="2000" dirty="0"/>
              <a:t> يركز على الأرقام والنماذج الاقتصادية، مثل العرض والطلب، أسعار الصرف، معدلات الفائدة، والتجارة</a:t>
            </a:r>
            <a:r>
              <a:rPr lang="en-US" sz="2000" dirty="0"/>
              <a:t>.</a:t>
            </a:r>
          </a:p>
          <a:p>
            <a:pPr lvl="0" algn="r" rtl="1"/>
            <a:r>
              <a:rPr lang="ar-SA" sz="2000" b="1" dirty="0"/>
              <a:t>الاقتصاد السياسي الدولي</a:t>
            </a:r>
            <a:r>
              <a:rPr lang="ar-SA" sz="2000" dirty="0"/>
              <a:t> يدمج السياسة مع الاقتصاد، ويحلل كيف تؤثر القوة والنفوذ والسياسات الدولية على الاقتصاد، مثل العقوبات، الحروب التجارية، أو </a:t>
            </a:r>
            <a:r>
              <a:rPr lang="ar-EG" sz="2000" dirty="0" smtClean="0"/>
              <a:t>ال</a:t>
            </a:r>
            <a:r>
              <a:rPr lang="ar-SA" sz="2000" dirty="0" smtClean="0"/>
              <a:t>تحالفات </a:t>
            </a:r>
            <a:r>
              <a:rPr lang="ar-EG" sz="2000" dirty="0" smtClean="0"/>
              <a:t>ال</a:t>
            </a:r>
            <a:r>
              <a:rPr lang="ar-SA" sz="2000" dirty="0" smtClean="0"/>
              <a:t>اقتصادية و</a:t>
            </a:r>
            <a:r>
              <a:rPr lang="ar-EG" sz="2000" dirty="0" smtClean="0"/>
              <a:t>ال</a:t>
            </a:r>
            <a:r>
              <a:rPr lang="ar-SA" sz="2000" dirty="0" smtClean="0"/>
              <a:t>سياسية</a:t>
            </a:r>
            <a:r>
              <a:rPr lang="en-US" sz="2000" dirty="0"/>
              <a:t>.</a:t>
            </a:r>
          </a:p>
          <a:p>
            <a:pPr lvl="0" algn="r" rtl="1"/>
            <a:r>
              <a:rPr lang="ar-SA" sz="2000" dirty="0"/>
              <a:t>في كثير من الحالات، تحليل الاقتصاد الدولي بدون النظر إلى السياسة قد يكون غير كافٍ لفهم التوازنات العالمية، خصوصًا في الدول النامية أو المتأثرة بالصراعات أو العقوبات</a:t>
            </a:r>
            <a:r>
              <a:rPr lang="en-US" sz="2000" dirty="0" smtClean="0"/>
              <a:t>.</a:t>
            </a:r>
            <a:endParaRPr lang="ar-EG" sz="2000" dirty="0" smtClean="0"/>
          </a:p>
          <a:p>
            <a:pPr algn="r" rtl="1"/>
            <a:r>
              <a:rPr lang="ar-EG" sz="2000" b="1" dirty="0"/>
              <a:t>مثال تطبيقي على العراق</a:t>
            </a:r>
          </a:p>
          <a:p>
            <a:pPr algn="r" rtl="1"/>
            <a:r>
              <a:rPr lang="ar-EG" sz="2000" dirty="0"/>
              <a:t>•	اقتصاد دولي: تحليل تأثير صادرات النفط العراقية على الميزان التجاري وسعر الصرف والدخل الحكومي.</a:t>
            </a:r>
          </a:p>
          <a:p>
            <a:pPr algn="r" rtl="1"/>
            <a:r>
              <a:rPr lang="ar-EG" sz="2000" dirty="0"/>
              <a:t>•	اقتصاد سياسي دولي: تحليل تأثير تحالفات العراق السياسية مع دول الخليج وإيران على سياساته الاقتصادية والنقدية</a:t>
            </a:r>
          </a:p>
          <a:p>
            <a:pPr lvl="0" algn="r" rtl="1"/>
            <a:endParaRPr lang="en-US" sz="2000" dirty="0"/>
          </a:p>
          <a:p>
            <a:pPr algn="r" rtl="1"/>
            <a:endParaRPr lang="en-US" dirty="0"/>
          </a:p>
        </p:txBody>
      </p:sp>
    </p:spTree>
    <p:extLst>
      <p:ext uri="{BB962C8B-B14F-4D97-AF65-F5344CB8AC3E}">
        <p14:creationId xmlns:p14="http://schemas.microsoft.com/office/powerpoint/2010/main" xmlns="" val="1960565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748553335"/>
              </p:ext>
            </p:extLst>
          </p:nvPr>
        </p:nvGraphicFramePr>
        <p:xfrm>
          <a:off x="461960" y="673533"/>
          <a:ext cx="9919712" cy="5491480"/>
        </p:xfrm>
        <a:graphic>
          <a:graphicData uri="http://schemas.openxmlformats.org/drawingml/2006/table">
            <a:tbl>
              <a:tblPr firstRow="1" bandRow="1">
                <a:tableStyleId>{5C22544A-7EE6-4342-B048-85BDC9FD1C3A}</a:tableStyleId>
              </a:tblPr>
              <a:tblGrid>
                <a:gridCol w="4387443">
                  <a:extLst>
                    <a:ext uri="{9D8B030D-6E8A-4147-A177-3AD203B41FA5}">
                      <a16:colId xmlns:a16="http://schemas.microsoft.com/office/drawing/2014/main" xmlns="" val="3945725736"/>
                    </a:ext>
                  </a:extLst>
                </a:gridCol>
                <a:gridCol w="4266888">
                  <a:extLst>
                    <a:ext uri="{9D8B030D-6E8A-4147-A177-3AD203B41FA5}">
                      <a16:colId xmlns:a16="http://schemas.microsoft.com/office/drawing/2014/main" xmlns="" val="3877169871"/>
                    </a:ext>
                  </a:extLst>
                </a:gridCol>
                <a:gridCol w="1265381">
                  <a:extLst>
                    <a:ext uri="{9D8B030D-6E8A-4147-A177-3AD203B41FA5}">
                      <a16:colId xmlns:a16="http://schemas.microsoft.com/office/drawing/2014/main" xmlns="" val="1640236778"/>
                    </a:ext>
                  </a:extLst>
                </a:gridCol>
              </a:tblGrid>
              <a:tr h="370840">
                <a:tc>
                  <a:txBody>
                    <a:bodyPr/>
                    <a:lstStyle/>
                    <a:p>
                      <a:r>
                        <a:rPr lang="ar-EG" dirty="0" smtClean="0"/>
                        <a:t>الاقتصاد السياسي الدولي</a:t>
                      </a:r>
                      <a:endParaRPr lang="en-US" dirty="0"/>
                    </a:p>
                  </a:txBody>
                  <a:tcPr/>
                </a:tc>
                <a:tc>
                  <a:txBody>
                    <a:bodyPr/>
                    <a:lstStyle/>
                    <a:p>
                      <a:r>
                        <a:rPr lang="ar-EG" dirty="0" smtClean="0"/>
                        <a:t>الاقتصاد الدولي</a:t>
                      </a:r>
                      <a:endParaRPr lang="en-US" dirty="0"/>
                    </a:p>
                  </a:txBody>
                  <a:tcPr/>
                </a:tc>
                <a:tc>
                  <a:txBody>
                    <a:bodyPr/>
                    <a:lstStyle/>
                    <a:p>
                      <a:r>
                        <a:rPr lang="ar-EG" dirty="0" smtClean="0"/>
                        <a:t>البعد </a:t>
                      </a:r>
                      <a:endParaRPr lang="en-US" dirty="0"/>
                    </a:p>
                  </a:txBody>
                  <a:tcPr/>
                </a:tc>
                <a:extLst>
                  <a:ext uri="{0D108BD9-81ED-4DB2-BD59-A6C34878D82A}">
                    <a16:rowId xmlns:a16="http://schemas.microsoft.com/office/drawing/2014/main" xmlns="" val="1336189838"/>
                  </a:ext>
                </a:extLst>
              </a:tr>
              <a:tr h="370840">
                <a:tc>
                  <a:txBody>
                    <a:bodyPr/>
                    <a:lstStyle/>
                    <a:p>
                      <a:pPr algn="r" rtl="1"/>
                      <a:r>
                        <a:rPr lang="ar-SA" sz="1800" kern="1200" dirty="0" smtClean="0">
                          <a:solidFill>
                            <a:schemeClr val="dk1"/>
                          </a:solidFill>
                          <a:effectLst/>
                          <a:latin typeface="+mn-lt"/>
                          <a:ea typeface="+mn-ea"/>
                          <a:cs typeface="+mn-cs"/>
                        </a:rPr>
                        <a:t>دراسة التفاعل بين السياسة والاقتصاد على المستوى الدولي، وكيف تؤثر القوة والسياسة على الاقتصاد والعكس</a:t>
                      </a:r>
                      <a:endParaRPr lang="en-US" dirty="0"/>
                    </a:p>
                  </a:txBody>
                  <a:tcPr/>
                </a:tc>
                <a:tc>
                  <a:txBody>
                    <a:bodyPr/>
                    <a:lstStyle/>
                    <a:p>
                      <a:pPr algn="r" rtl="1"/>
                      <a:r>
                        <a:rPr lang="ar-SA" sz="1800" kern="1200" dirty="0" smtClean="0">
                          <a:solidFill>
                            <a:schemeClr val="dk1"/>
                          </a:solidFill>
                          <a:effectLst/>
                          <a:latin typeface="+mn-lt"/>
                          <a:ea typeface="+mn-ea"/>
                          <a:cs typeface="+mn-cs"/>
                        </a:rPr>
                        <a:t>دراسة حركة السلع والخدمات ورأس المال بين الدول، مع التركيز على القوانين الاقتصادية والأسواق</a:t>
                      </a:r>
                      <a:endParaRPr lang="en-US" dirty="0"/>
                    </a:p>
                  </a:txBody>
                  <a:tcPr/>
                </a:tc>
                <a:tc>
                  <a:txBody>
                    <a:bodyPr/>
                    <a:lstStyle/>
                    <a:p>
                      <a:pPr algn="r" rtl="1"/>
                      <a:r>
                        <a:rPr lang="ar-EG" dirty="0" smtClean="0"/>
                        <a:t>التعريف</a:t>
                      </a:r>
                      <a:endParaRPr lang="en-US" dirty="0"/>
                    </a:p>
                  </a:txBody>
                  <a:tcPr/>
                </a:tc>
                <a:extLst>
                  <a:ext uri="{0D108BD9-81ED-4DB2-BD59-A6C34878D82A}">
                    <a16:rowId xmlns:a16="http://schemas.microsoft.com/office/drawing/2014/main" xmlns="" val="498370286"/>
                  </a:ext>
                </a:extLst>
              </a:tr>
              <a:tr h="370840">
                <a:tc>
                  <a:txBody>
                    <a:bodyPr/>
                    <a:lstStyle/>
                    <a:p>
                      <a:pPr algn="r" rtl="1"/>
                      <a:r>
                        <a:rPr lang="ar-EG" dirty="0" smtClean="0"/>
                        <a:t>السياسة والاقتصاد معًا: القوى السياسية، السياسات الحكومية، المؤثرات الاقتصادية العالمية، المؤسسات الدولية.</a:t>
                      </a:r>
                      <a:endParaRPr lang="en-US" dirty="0"/>
                    </a:p>
                  </a:txBody>
                  <a:tcPr/>
                </a:tc>
                <a:tc>
                  <a:txBody>
                    <a:bodyPr/>
                    <a:lstStyle/>
                    <a:p>
                      <a:pPr algn="r" rtl="1"/>
                      <a:r>
                        <a:rPr lang="ar-EG" dirty="0" smtClean="0"/>
                        <a:t>الاقتصاد: التجارة، التمويل، السياسات الاقتصادية، الأسعار، الإنتاج.</a:t>
                      </a:r>
                      <a:endParaRPr lang="en-US" dirty="0"/>
                    </a:p>
                  </a:txBody>
                  <a:tcPr/>
                </a:tc>
                <a:tc>
                  <a:txBody>
                    <a:bodyPr/>
                    <a:lstStyle/>
                    <a:p>
                      <a:pPr algn="r" rtl="1"/>
                      <a:r>
                        <a:rPr lang="ar-EG" dirty="0" smtClean="0"/>
                        <a:t>المحور الأساسي</a:t>
                      </a:r>
                      <a:endParaRPr lang="en-US" dirty="0"/>
                    </a:p>
                  </a:txBody>
                  <a:tcPr/>
                </a:tc>
                <a:extLst>
                  <a:ext uri="{0D108BD9-81ED-4DB2-BD59-A6C34878D82A}">
                    <a16:rowId xmlns:a16="http://schemas.microsoft.com/office/drawing/2014/main" xmlns="" val="1345712492"/>
                  </a:ext>
                </a:extLst>
              </a:tr>
              <a:tr h="370840">
                <a:tc>
                  <a:txBody>
                    <a:bodyPr/>
                    <a:lstStyle/>
                    <a:p>
                      <a:pPr algn="r" rtl="1"/>
                      <a:r>
                        <a:rPr lang="ar-EG" dirty="0" smtClean="0"/>
                        <a:t>تحليل السياسات الاقتصادية الدولية، الأزمات المالية والسياسية، تأثير العقوبات، الدور الاستراتيجي للدول والشركات متعددة الجنسيات.</a:t>
                      </a:r>
                      <a:endParaRPr lang="en-US" dirty="0"/>
                    </a:p>
                  </a:txBody>
                  <a:tcPr/>
                </a:tc>
                <a:tc>
                  <a:txBody>
                    <a:bodyPr/>
                    <a:lstStyle/>
                    <a:p>
                      <a:pPr algn="r" rtl="1"/>
                      <a:r>
                        <a:rPr lang="ar-SA" sz="1800" kern="1200" dirty="0" smtClean="0">
                          <a:solidFill>
                            <a:schemeClr val="dk1"/>
                          </a:solidFill>
                          <a:effectLst/>
                          <a:latin typeface="+mn-lt"/>
                          <a:ea typeface="+mn-ea"/>
                          <a:cs typeface="+mn-cs"/>
                        </a:rPr>
                        <a:t>نماذج اقتصادية، جداول تدفقات مالية، إحصاءات التجارة الدولية، تحليل سياسات مالية ونقدية</a:t>
                      </a:r>
                      <a:endParaRPr lang="en-US" dirty="0"/>
                    </a:p>
                  </a:txBody>
                  <a:tcPr/>
                </a:tc>
                <a:tc>
                  <a:txBody>
                    <a:bodyPr/>
                    <a:lstStyle/>
                    <a:p>
                      <a:pPr algn="r" rtl="1"/>
                      <a:r>
                        <a:rPr lang="ar-EG" dirty="0" smtClean="0"/>
                        <a:t>الأدوات </a:t>
                      </a:r>
                      <a:endParaRPr lang="en-US" dirty="0"/>
                    </a:p>
                  </a:txBody>
                  <a:tcPr/>
                </a:tc>
                <a:extLst>
                  <a:ext uri="{0D108BD9-81ED-4DB2-BD59-A6C34878D82A}">
                    <a16:rowId xmlns:a16="http://schemas.microsoft.com/office/drawing/2014/main" xmlns="" val="2042810545"/>
                  </a:ext>
                </a:extLst>
              </a:tr>
              <a:tr h="370840">
                <a:tc>
                  <a:txBody>
                    <a:bodyPr/>
                    <a:lstStyle/>
                    <a:p>
                      <a:pPr algn="r" rtl="1"/>
                      <a:r>
                        <a:rPr lang="ar-EG" dirty="0" smtClean="0"/>
                        <a:t>فهم العلاقة بين القوة السياسية والسياسات الاقتصادية، تفسير الأزمات الاقتصادية والسياسات العالمية، دراسة التبعية والهيمنة الاقتصادية.</a:t>
                      </a:r>
                      <a:endParaRPr lang="en-US" dirty="0"/>
                    </a:p>
                  </a:txBody>
                  <a:tcPr/>
                </a:tc>
                <a:tc>
                  <a:txBody>
                    <a:bodyPr/>
                    <a:lstStyle/>
                    <a:p>
                      <a:pPr algn="r" rtl="1"/>
                      <a:r>
                        <a:rPr lang="ar-SA" sz="1800" kern="1200" dirty="0" smtClean="0">
                          <a:solidFill>
                            <a:schemeClr val="dk1"/>
                          </a:solidFill>
                          <a:effectLst/>
                          <a:latin typeface="+mn-lt"/>
                          <a:ea typeface="+mn-ea"/>
                          <a:cs typeface="+mn-cs"/>
                        </a:rPr>
                        <a:t>فهم حركة الموارد الاقتصادية بين الدول، تحسين التجارة والاستثمار الدولي، تفسير أسعار الصرف والتدفقات المالية</a:t>
                      </a:r>
                      <a:endParaRPr lang="en-US" dirty="0"/>
                    </a:p>
                  </a:txBody>
                  <a:tcPr/>
                </a:tc>
                <a:tc>
                  <a:txBody>
                    <a:bodyPr/>
                    <a:lstStyle/>
                    <a:p>
                      <a:pPr algn="r" rtl="1"/>
                      <a:r>
                        <a:rPr lang="ar-EG" dirty="0" smtClean="0"/>
                        <a:t>الهدف</a:t>
                      </a:r>
                      <a:endParaRPr lang="en-US" dirty="0"/>
                    </a:p>
                  </a:txBody>
                  <a:tcPr/>
                </a:tc>
                <a:extLst>
                  <a:ext uri="{0D108BD9-81ED-4DB2-BD59-A6C34878D82A}">
                    <a16:rowId xmlns:a16="http://schemas.microsoft.com/office/drawing/2014/main" xmlns="" val="1657294358"/>
                  </a:ext>
                </a:extLst>
              </a:tr>
              <a:tr h="370840">
                <a:tc>
                  <a:txBody>
                    <a:bodyPr/>
                    <a:lstStyle/>
                    <a:p>
                      <a:pPr algn="r" rtl="1"/>
                      <a:r>
                        <a:rPr lang="ar-EG" dirty="0" smtClean="0"/>
                        <a:t>تأثير العقوبات الاقتصادية الأمريكية على إيران، وكيف أثرت على الاقتصاد والسياسة الداخلية والخارجية لإيران.</a:t>
                      </a:r>
                      <a:endParaRPr lang="en-US" dirty="0"/>
                    </a:p>
                  </a:txBody>
                  <a:tcPr/>
                </a:tc>
                <a:tc>
                  <a:txBody>
                    <a:bodyPr/>
                    <a:lstStyle/>
                    <a:p>
                      <a:pPr algn="r" rtl="1"/>
                      <a:r>
                        <a:rPr lang="ar-EG" dirty="0" smtClean="0"/>
                        <a:t>تأثير تحرير التجارة بين الاتحاد الأوروبي ومصر على الصادرات المصرية للسلع الزراعية</a:t>
                      </a:r>
                      <a:endParaRPr lang="en-US" dirty="0"/>
                    </a:p>
                  </a:txBody>
                  <a:tcPr/>
                </a:tc>
                <a:tc>
                  <a:txBody>
                    <a:bodyPr/>
                    <a:lstStyle/>
                    <a:p>
                      <a:pPr algn="r" rtl="1"/>
                      <a:r>
                        <a:rPr lang="ar-EG" dirty="0" smtClean="0"/>
                        <a:t>مثال تطبيقي</a:t>
                      </a:r>
                      <a:endParaRPr lang="en-US" dirty="0"/>
                    </a:p>
                  </a:txBody>
                  <a:tcPr/>
                </a:tc>
                <a:extLst>
                  <a:ext uri="{0D108BD9-81ED-4DB2-BD59-A6C34878D82A}">
                    <a16:rowId xmlns:a16="http://schemas.microsoft.com/office/drawing/2014/main" xmlns="" val="1418528103"/>
                  </a:ext>
                </a:extLst>
              </a:tr>
            </a:tbl>
          </a:graphicData>
        </a:graphic>
      </p:graphicFrame>
    </p:spTree>
    <p:extLst>
      <p:ext uri="{BB962C8B-B14F-4D97-AF65-F5344CB8AC3E}">
        <p14:creationId xmlns:p14="http://schemas.microsoft.com/office/powerpoint/2010/main" xmlns="" val="2330432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ثانيًا: مظاهر الترابط الاقتصادي العالمي</a:t>
            </a:r>
            <a:endParaRPr lang="en-US" dirty="0"/>
          </a:p>
        </p:txBody>
      </p:sp>
      <p:sp>
        <p:nvSpPr>
          <p:cNvPr id="3" name="Content Placeholder 2"/>
          <p:cNvSpPr>
            <a:spLocks noGrp="1"/>
          </p:cNvSpPr>
          <p:nvPr>
            <p:ph idx="1"/>
          </p:nvPr>
        </p:nvSpPr>
        <p:spPr>
          <a:xfrm>
            <a:off x="677334" y="1514765"/>
            <a:ext cx="8596668" cy="4526598"/>
          </a:xfrm>
        </p:spPr>
        <p:txBody>
          <a:bodyPr/>
          <a:lstStyle/>
          <a:p>
            <a:pPr lvl="0" algn="r" rtl="1"/>
            <a:r>
              <a:rPr lang="ar-SA" sz="2000" b="1" dirty="0" smtClean="0"/>
              <a:t>العولمة </a:t>
            </a:r>
            <a:r>
              <a:rPr lang="ar-SA" sz="2000" b="1" dirty="0"/>
              <a:t>الاقتصادية</a:t>
            </a:r>
            <a:endParaRPr lang="en-US" sz="2000" b="1" dirty="0"/>
          </a:p>
          <a:p>
            <a:pPr lvl="0" algn="r" rtl="1"/>
            <a:r>
              <a:rPr lang="ar-SA" sz="2000" b="1" dirty="0"/>
              <a:t>الاعتماد المتبادل بين الدول</a:t>
            </a:r>
            <a:endParaRPr lang="en-US" sz="2000" b="1" dirty="0"/>
          </a:p>
          <a:p>
            <a:pPr lvl="0" algn="r" rtl="1"/>
            <a:r>
              <a:rPr lang="ar-SA" sz="2000" b="1" dirty="0"/>
              <a:t>تحرير التجارة ورأس المال</a:t>
            </a:r>
            <a:endParaRPr lang="en-US" sz="2000" b="1" dirty="0"/>
          </a:p>
          <a:p>
            <a:pPr lvl="0" algn="r" rtl="1"/>
            <a:r>
              <a:rPr lang="ar-SA" sz="2000" b="1" dirty="0"/>
              <a:t>دور الشركات متعددة الجنسيات</a:t>
            </a:r>
            <a:endParaRPr lang="en-US" sz="2000" b="1" dirty="0"/>
          </a:p>
          <a:p>
            <a:pPr algn="r" rtl="1"/>
            <a:endParaRPr lang="en-US" dirty="0"/>
          </a:p>
        </p:txBody>
      </p:sp>
    </p:spTree>
    <p:extLst>
      <p:ext uri="{BB962C8B-B14F-4D97-AF65-F5344CB8AC3E}">
        <p14:creationId xmlns:p14="http://schemas.microsoft.com/office/powerpoint/2010/main" xmlns="" val="16978207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5490"/>
            <a:ext cx="8596668" cy="1043709"/>
          </a:xfrm>
        </p:spPr>
        <p:txBody>
          <a:bodyPr>
            <a:normAutofit fontScale="90000"/>
          </a:bodyPr>
          <a:lstStyle/>
          <a:p>
            <a:pPr algn="r" rtl="1"/>
            <a:r>
              <a:rPr lang="ar-EG" dirty="0"/>
              <a:t>ثانيًا: مظاهر الترابط الاقتصادي العالمي</a:t>
            </a:r>
            <a:br>
              <a:rPr lang="ar-EG" dirty="0"/>
            </a:br>
            <a:r>
              <a:rPr lang="ar-EG" dirty="0"/>
              <a:t>العولمة الاقتصادية</a:t>
            </a:r>
            <a:br>
              <a:rPr lang="ar-EG" dirty="0"/>
            </a:br>
            <a:endParaRPr lang="en-US" dirty="0"/>
          </a:p>
        </p:txBody>
      </p:sp>
      <p:sp>
        <p:nvSpPr>
          <p:cNvPr id="3" name="Content Placeholder 2"/>
          <p:cNvSpPr>
            <a:spLocks noGrp="1"/>
          </p:cNvSpPr>
          <p:nvPr>
            <p:ph idx="1"/>
          </p:nvPr>
        </p:nvSpPr>
        <p:spPr>
          <a:xfrm>
            <a:off x="341745" y="1357746"/>
            <a:ext cx="8849130" cy="5144654"/>
          </a:xfrm>
        </p:spPr>
        <p:txBody>
          <a:bodyPr>
            <a:normAutofit/>
          </a:bodyPr>
          <a:lstStyle/>
          <a:p>
            <a:pPr algn="r" rtl="1"/>
            <a:r>
              <a:rPr lang="ar-SA" sz="2000" b="1" dirty="0"/>
              <a:t>مفهوم العولمة الاقتصادية</a:t>
            </a:r>
            <a:endParaRPr lang="ar-EG" sz="2000" dirty="0" smtClean="0"/>
          </a:p>
          <a:p>
            <a:pPr algn="r" rtl="1"/>
            <a:r>
              <a:rPr lang="ar-SA" sz="2400" dirty="0" smtClean="0"/>
              <a:t>العولمة </a:t>
            </a:r>
            <a:r>
              <a:rPr lang="ar-SA" sz="2400" dirty="0"/>
              <a:t>الاقتصادية هي </a:t>
            </a:r>
            <a:r>
              <a:rPr lang="ar-SA" sz="2400" dirty="0" smtClean="0"/>
              <a:t>عملية </a:t>
            </a:r>
            <a:r>
              <a:rPr lang="ar-SA" sz="2400" dirty="0"/>
              <a:t>تكامل متزايد بين اقتصادات الدول على المستوى العالمي من خلال زيادة التجارة الدولية، حركة رؤوس الأموال، التكنولوجيات، والاستثمارات، بحيث تصبح الاقتصادات أكثر ترابطًا واعتمادًا على بعضها البعض</a:t>
            </a:r>
            <a:r>
              <a:rPr lang="ar-SA" sz="2400" dirty="0" smtClean="0"/>
              <a:t>.</a:t>
            </a:r>
            <a:endParaRPr lang="ar-EG" sz="2400" dirty="0" smtClean="0"/>
          </a:p>
          <a:p>
            <a:pPr algn="r" rtl="1"/>
            <a:r>
              <a:rPr lang="ar-EG" sz="2400" b="1" dirty="0" smtClean="0"/>
              <a:t>مظاهر العولمة الاقتصادية</a:t>
            </a:r>
          </a:p>
          <a:p>
            <a:pPr algn="r" rtl="1"/>
            <a:r>
              <a:rPr lang="ar-EG" sz="2400" b="1" dirty="0" smtClean="0"/>
              <a:t>أولا: </a:t>
            </a:r>
            <a:r>
              <a:rPr lang="ar-EG" sz="2400" b="1" dirty="0"/>
              <a:t>التجارة </a:t>
            </a:r>
            <a:r>
              <a:rPr lang="ar-EG" sz="2400" b="1" dirty="0" smtClean="0"/>
              <a:t>الدولية</a:t>
            </a:r>
            <a:r>
              <a:rPr lang="ar-EG" sz="2400" dirty="0" smtClean="0"/>
              <a:t>: </a:t>
            </a:r>
          </a:p>
          <a:p>
            <a:pPr algn="r" rtl="1"/>
            <a:r>
              <a:rPr lang="ar-EG" sz="2400" dirty="0" smtClean="0"/>
              <a:t>تصدير </a:t>
            </a:r>
            <a:r>
              <a:rPr lang="ar-EG" sz="2400" dirty="0"/>
              <a:t>واستيراد السلع والخدمات بين الدول.</a:t>
            </a:r>
          </a:p>
          <a:p>
            <a:pPr algn="r" rtl="1"/>
            <a:r>
              <a:rPr lang="ar-EG" sz="2400" dirty="0" smtClean="0"/>
              <a:t>اتفاقيات </a:t>
            </a:r>
            <a:r>
              <a:rPr lang="ar-EG" sz="2400" dirty="0"/>
              <a:t>تجارة حرة وإقليمية </a:t>
            </a:r>
            <a:endParaRPr lang="ar-EG" sz="2400" dirty="0" smtClean="0"/>
          </a:p>
          <a:p>
            <a:pPr algn="r" rtl="1"/>
            <a:r>
              <a:rPr lang="ar-EG" sz="2400" dirty="0" smtClean="0"/>
              <a:t>مثال</a:t>
            </a:r>
            <a:r>
              <a:rPr lang="ar-EG" sz="2400" dirty="0"/>
              <a:t>: </a:t>
            </a:r>
            <a:r>
              <a:rPr lang="ar-EG" sz="2400" dirty="0" smtClean="0"/>
              <a:t>عملية تصدير </a:t>
            </a:r>
            <a:r>
              <a:rPr lang="ar-EG" sz="2400" dirty="0"/>
              <a:t>النفط العراقي إلى </a:t>
            </a:r>
            <a:r>
              <a:rPr lang="ar-EG" sz="2400" dirty="0" smtClean="0"/>
              <a:t>الأسواق المتعددة </a:t>
            </a:r>
            <a:r>
              <a:rPr lang="ar-EG" sz="2400" dirty="0"/>
              <a:t>يعكس الترابط مع أسعار الطاقة العالمية.</a:t>
            </a:r>
          </a:p>
          <a:p>
            <a:pPr algn="r" rtl="1"/>
            <a:endParaRPr lang="ar-EG" sz="2000" dirty="0" smtClean="0"/>
          </a:p>
          <a:p>
            <a:pPr algn="r" rtl="1"/>
            <a:endParaRPr lang="ar-EG" dirty="0" smtClean="0"/>
          </a:p>
          <a:p>
            <a:pPr algn="r" rtl="1"/>
            <a:endParaRPr lang="en-US" dirty="0"/>
          </a:p>
        </p:txBody>
      </p:sp>
    </p:spTree>
    <p:extLst>
      <p:ext uri="{BB962C8B-B14F-4D97-AF65-F5344CB8AC3E}">
        <p14:creationId xmlns:p14="http://schemas.microsoft.com/office/powerpoint/2010/main" xmlns="" val="40053254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4181" y="332509"/>
            <a:ext cx="8922327" cy="5708853"/>
          </a:xfrm>
        </p:spPr>
        <p:txBody>
          <a:bodyPr>
            <a:normAutofit lnSpcReduction="10000"/>
          </a:bodyPr>
          <a:lstStyle/>
          <a:p>
            <a:pPr algn="r" rtl="1"/>
            <a:endParaRPr lang="ar-EG" dirty="0"/>
          </a:p>
          <a:p>
            <a:pPr algn="r" rtl="1"/>
            <a:r>
              <a:rPr lang="ar-EG" sz="2000" b="1" dirty="0" smtClean="0"/>
              <a:t>ثانيا: الاستثمارات </a:t>
            </a:r>
            <a:r>
              <a:rPr lang="ar-EG" sz="2000" b="1" dirty="0"/>
              <a:t>الأجنبية المباشرة وغير </a:t>
            </a:r>
            <a:r>
              <a:rPr lang="ar-EG" sz="2000" b="1" dirty="0" smtClean="0"/>
              <a:t>المباشرة: </a:t>
            </a:r>
          </a:p>
          <a:p>
            <a:pPr marL="0" indent="0" algn="r" rtl="1">
              <a:buNone/>
            </a:pPr>
            <a:r>
              <a:rPr lang="ar-EG" sz="2000" dirty="0" smtClean="0"/>
              <a:t>     دخول </a:t>
            </a:r>
            <a:r>
              <a:rPr lang="ar-EG" sz="2000" dirty="0"/>
              <a:t>الشركات متعددة الجنسيات في اقتصادات الدول النامية </a:t>
            </a:r>
            <a:r>
              <a:rPr lang="ar-EG" sz="2000" dirty="0" smtClean="0"/>
              <a:t>والمتقدمة ( الاستثمارات المباشرة)</a:t>
            </a:r>
          </a:p>
          <a:p>
            <a:pPr marL="0" indent="0" algn="r" rtl="1">
              <a:buNone/>
            </a:pPr>
            <a:r>
              <a:rPr lang="ar-EG" sz="2000" dirty="0"/>
              <a:t> </a:t>
            </a:r>
            <a:r>
              <a:rPr lang="ar-EG" sz="2000" dirty="0" smtClean="0"/>
              <a:t>    واستثمارات </a:t>
            </a:r>
            <a:r>
              <a:rPr lang="ar-EG" sz="2000" dirty="0"/>
              <a:t>المحفظة والسندات والأسهم عبر الأسواق </a:t>
            </a:r>
            <a:r>
              <a:rPr lang="ar-EG" sz="2000" dirty="0" smtClean="0"/>
              <a:t>العالمية ( الاستثمارات غير المباشرة)</a:t>
            </a:r>
            <a:endParaRPr lang="ar-EG" sz="2000" dirty="0"/>
          </a:p>
          <a:p>
            <a:pPr marL="0" indent="0" algn="r" rtl="1">
              <a:buNone/>
            </a:pPr>
            <a:r>
              <a:rPr lang="ar-EG" sz="2000" dirty="0" smtClean="0"/>
              <a:t>     مثال</a:t>
            </a:r>
            <a:r>
              <a:rPr lang="ar-EG" sz="2000" dirty="0"/>
              <a:t>: الاستثمار الأجنبي في القطاع النفطي العراقي من شركات عالمية</a:t>
            </a:r>
            <a:r>
              <a:rPr lang="ar-EG" sz="2000" dirty="0" smtClean="0"/>
              <a:t>.</a:t>
            </a:r>
          </a:p>
          <a:p>
            <a:pPr algn="r" rtl="1"/>
            <a:r>
              <a:rPr lang="ar-EG" sz="2000" b="1" dirty="0"/>
              <a:t>ثالثا: التكامل المالي </a:t>
            </a:r>
            <a:r>
              <a:rPr lang="ar-EG" sz="2000" b="1" dirty="0" smtClean="0"/>
              <a:t>والمصرفي</a:t>
            </a:r>
          </a:p>
          <a:p>
            <a:pPr algn="r" rtl="1"/>
            <a:r>
              <a:rPr lang="ar-EG" sz="2000" dirty="0" smtClean="0"/>
              <a:t>أسواق </a:t>
            </a:r>
            <a:r>
              <a:rPr lang="ar-EG" sz="2000" dirty="0"/>
              <a:t>المال العالمية المرتبطة ببعضها</a:t>
            </a:r>
            <a:r>
              <a:rPr lang="ar-EG" sz="2000" dirty="0" smtClean="0"/>
              <a:t>.</a:t>
            </a:r>
          </a:p>
          <a:p>
            <a:pPr algn="r" rtl="1"/>
            <a:r>
              <a:rPr lang="ar-EG" sz="2000" dirty="0" smtClean="0"/>
              <a:t>تأثير </a:t>
            </a:r>
            <a:r>
              <a:rPr lang="ar-EG" sz="2000" dirty="0"/>
              <a:t>أسعار الفائدة </a:t>
            </a:r>
            <a:r>
              <a:rPr lang="ar-EG" sz="2000" dirty="0" smtClean="0"/>
              <a:t>علي معدلات </a:t>
            </a:r>
            <a:r>
              <a:rPr lang="ar-EG" sz="2000" dirty="0"/>
              <a:t>الصرف عالميًا.</a:t>
            </a:r>
            <a:r>
              <a:rPr lang="ar-EG" sz="2000" dirty="0" smtClean="0"/>
              <a:t>  </a:t>
            </a:r>
          </a:p>
          <a:p>
            <a:pPr algn="r" rtl="1"/>
            <a:r>
              <a:rPr lang="ar-EG" sz="2000" dirty="0" smtClean="0"/>
              <a:t>مثال</a:t>
            </a:r>
            <a:r>
              <a:rPr lang="ar-EG" sz="2000" dirty="0"/>
              <a:t>: </a:t>
            </a:r>
            <a:r>
              <a:rPr lang="ar-EG" sz="2000" dirty="0">
                <a:solidFill>
                  <a:schemeClr val="tx1"/>
                </a:solidFill>
              </a:rPr>
              <a:t>تذبذب الدينار العراقي مع سياسات </a:t>
            </a:r>
            <a:r>
              <a:rPr lang="ar-EG" sz="2000" dirty="0" smtClean="0">
                <a:solidFill>
                  <a:schemeClr val="tx1"/>
                </a:solidFill>
              </a:rPr>
              <a:t>البنك الفيدرالي </a:t>
            </a:r>
            <a:r>
              <a:rPr lang="ar-EG" sz="2000" dirty="0">
                <a:solidFill>
                  <a:schemeClr val="tx1"/>
                </a:solidFill>
              </a:rPr>
              <a:t>الأمريكي</a:t>
            </a:r>
            <a:r>
              <a:rPr lang="ar-EG" sz="2000" dirty="0" smtClean="0"/>
              <a:t>.</a:t>
            </a:r>
          </a:p>
          <a:p>
            <a:pPr marL="0" indent="0" algn="r" rtl="1">
              <a:buNone/>
            </a:pPr>
            <a:r>
              <a:rPr lang="ar-EG" sz="2000" b="1" dirty="0"/>
              <a:t>رابعا: </a:t>
            </a:r>
            <a:r>
              <a:rPr lang="ar-EG" sz="2000" b="1" dirty="0" smtClean="0"/>
              <a:t>انتقال التكنولوجيا والمعلومات:</a:t>
            </a:r>
            <a:endParaRPr lang="ar-EG" sz="2000" b="1" dirty="0"/>
          </a:p>
          <a:p>
            <a:pPr marL="0" indent="0" algn="r" rtl="1">
              <a:buNone/>
            </a:pPr>
            <a:r>
              <a:rPr lang="ar-EG" sz="2000" dirty="0"/>
              <a:t> </a:t>
            </a:r>
            <a:r>
              <a:rPr lang="ar-EG" sz="2000" dirty="0" smtClean="0"/>
              <a:t>     الانتشار </a:t>
            </a:r>
            <a:r>
              <a:rPr lang="ar-EG" sz="2000" dirty="0"/>
              <a:t>السريع للتكنولوجيا والابتكار بين الدول.</a:t>
            </a:r>
          </a:p>
          <a:p>
            <a:pPr marL="0" indent="0" algn="r" rtl="1">
              <a:buNone/>
            </a:pPr>
            <a:r>
              <a:rPr lang="ar-EG" sz="2000" dirty="0"/>
              <a:t> </a:t>
            </a:r>
            <a:r>
              <a:rPr lang="ar-EG" sz="2000" dirty="0" smtClean="0"/>
              <a:t>     التجارة </a:t>
            </a:r>
            <a:r>
              <a:rPr lang="ar-EG" sz="2000" dirty="0"/>
              <a:t>الإلكترونية وخدمات المعرفة العابرة </a:t>
            </a:r>
            <a:r>
              <a:rPr lang="ar-EG" sz="2000" dirty="0" smtClean="0"/>
              <a:t>للحدود.</a:t>
            </a:r>
          </a:p>
          <a:p>
            <a:pPr marL="0" indent="0" algn="r" rtl="1">
              <a:buNone/>
            </a:pPr>
            <a:r>
              <a:rPr lang="ar-EG" sz="2000" dirty="0"/>
              <a:t> </a:t>
            </a:r>
            <a:r>
              <a:rPr lang="ar-EG" sz="2000" dirty="0" smtClean="0"/>
              <a:t>     مثال</a:t>
            </a:r>
            <a:r>
              <a:rPr lang="ar-EG" sz="2000" dirty="0"/>
              <a:t>: الشركات النفطية العالمية التي تنقل تكنولوجيا الحفر إلى العراق.</a:t>
            </a:r>
          </a:p>
          <a:p>
            <a:pPr marL="0" indent="0" algn="r" rtl="1">
              <a:buNone/>
            </a:pPr>
            <a:endParaRPr lang="ar-EG" dirty="0" smtClean="0"/>
          </a:p>
          <a:p>
            <a:pPr marL="0" indent="0" algn="r" rtl="1">
              <a:buNone/>
            </a:pPr>
            <a:endParaRPr lang="ar-EG" dirty="0" smtClean="0"/>
          </a:p>
          <a:p>
            <a:pPr algn="r" rtl="1"/>
            <a:endParaRPr lang="ar-EG" dirty="0"/>
          </a:p>
          <a:p>
            <a:pPr algn="r" rtl="1"/>
            <a:endParaRPr lang="ar-EG" dirty="0"/>
          </a:p>
          <a:p>
            <a:pPr algn="r" rtl="1"/>
            <a:endParaRPr lang="en-US" dirty="0"/>
          </a:p>
        </p:txBody>
      </p:sp>
    </p:spTree>
    <p:extLst>
      <p:ext uri="{BB962C8B-B14F-4D97-AF65-F5344CB8AC3E}">
        <p14:creationId xmlns:p14="http://schemas.microsoft.com/office/powerpoint/2010/main" xmlns="" val="4006740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970" y="184727"/>
            <a:ext cx="8596668" cy="812800"/>
          </a:xfrm>
        </p:spPr>
        <p:txBody>
          <a:bodyPr>
            <a:normAutofit fontScale="90000"/>
          </a:bodyPr>
          <a:lstStyle/>
          <a:p>
            <a:pPr algn="r" rtl="1"/>
            <a:r>
              <a:rPr lang="ar-SA" sz="2700" b="1" dirty="0"/>
              <a:t>أولًا: المفاهيم </a:t>
            </a:r>
            <a:r>
              <a:rPr lang="ar-SA" sz="2700" b="1" dirty="0" smtClean="0"/>
              <a:t>الأساسية</a:t>
            </a:r>
            <a:r>
              <a:rPr lang="ar-EG" sz="2700" b="1" dirty="0" smtClean="0"/>
              <a:t/>
            </a:r>
            <a:br>
              <a:rPr lang="ar-EG" sz="2700" b="1" dirty="0" smtClean="0"/>
            </a:br>
            <a:r>
              <a:rPr lang="ar-EG" sz="2700" b="1" dirty="0" smtClean="0"/>
              <a:t>مفهوم العلاقات الاقتصادية الدولية</a:t>
            </a:r>
            <a:r>
              <a:rPr lang="en-US" dirty="0"/>
              <a:t/>
            </a:r>
            <a:br>
              <a:rPr lang="en-US" dirty="0"/>
            </a:br>
            <a:endParaRPr lang="en-US" dirty="0"/>
          </a:p>
        </p:txBody>
      </p:sp>
      <p:sp>
        <p:nvSpPr>
          <p:cNvPr id="3" name="Content Placeholder 2"/>
          <p:cNvSpPr>
            <a:spLocks noGrp="1"/>
          </p:cNvSpPr>
          <p:nvPr>
            <p:ph idx="1"/>
          </p:nvPr>
        </p:nvSpPr>
        <p:spPr>
          <a:xfrm>
            <a:off x="221673" y="1099128"/>
            <a:ext cx="9467272" cy="5237798"/>
          </a:xfrm>
        </p:spPr>
        <p:txBody>
          <a:bodyPr>
            <a:normAutofit/>
          </a:bodyPr>
          <a:lstStyle/>
          <a:p>
            <a:pPr algn="r" rtl="1"/>
            <a:r>
              <a:rPr lang="ar-SA" sz="2400" b="1" u="sng" dirty="0"/>
              <a:t>مفهوم العلاقات الاقتصادية </a:t>
            </a:r>
            <a:r>
              <a:rPr lang="ar-SA" sz="2400" b="1" u="sng" dirty="0" smtClean="0"/>
              <a:t>الدولية</a:t>
            </a:r>
            <a:r>
              <a:rPr lang="ar-EG" sz="2400" b="1" u="sng" dirty="0" smtClean="0"/>
              <a:t>:</a:t>
            </a:r>
          </a:p>
          <a:p>
            <a:pPr algn="r" rtl="1"/>
            <a:r>
              <a:rPr lang="ar-SA" sz="2400" u="sng" dirty="0" smtClean="0"/>
              <a:t> </a:t>
            </a:r>
            <a:r>
              <a:rPr lang="ar-SA" sz="2400" dirty="0" smtClean="0"/>
              <a:t>هي </a:t>
            </a:r>
            <a:r>
              <a:rPr lang="ar-SA" sz="2400" dirty="0"/>
              <a:t>إطار من العلاقات المنظمة التي تحكم حركة الموارد الاقتصادية — مثل التجارة والاستثمار والتمويل والتكنولوجيا والعمل — بين الدول، في ظل نظام اقتصادي عالمي يتسم بالاعتماد المتبادل والتأثير المتبادل بين السياسات الاقتصادية الوطنية والمتغيرات الدولية</a:t>
            </a:r>
            <a:r>
              <a:rPr lang="en-US" sz="2400" dirty="0" smtClean="0"/>
              <a:t>.</a:t>
            </a:r>
            <a:endParaRPr lang="ar-EG" sz="2400" dirty="0" smtClean="0"/>
          </a:p>
          <a:p>
            <a:pPr algn="r" rtl="1"/>
            <a:r>
              <a:rPr lang="ar-EG" sz="2400" dirty="0" smtClean="0"/>
              <a:t>أي بكلمات أخري هي </a:t>
            </a:r>
            <a:r>
              <a:rPr lang="ar-SA" sz="2400" dirty="0" smtClean="0"/>
              <a:t>مجمل </a:t>
            </a:r>
            <a:r>
              <a:rPr lang="ar-SA" sz="2400" dirty="0"/>
              <a:t>التفاعلات والروابط الاقتصادية التي تنشأ بين الدول والاقتصادات المختلفة عبر الحدود الوطنية، وتشمل تبادل السلع والخدمات، انتقال رؤوس الأموال، الاستثمارات الدولية، التعاون المالي والنقدي، والسياسات الاقتصادية ذات البعد الدولي</a:t>
            </a:r>
            <a:r>
              <a:rPr lang="en-US" sz="2400" dirty="0" smtClean="0"/>
              <a:t>.</a:t>
            </a:r>
            <a:endParaRPr lang="ar-EG" sz="2400" dirty="0" smtClean="0"/>
          </a:p>
          <a:p>
            <a:pPr algn="r" rtl="1"/>
            <a:r>
              <a:rPr lang="ar-EG" sz="2400" dirty="0" smtClean="0"/>
              <a:t>وبالتالي فإن العلاقات الاقتصادية الدولية هي المظلة الأعم والأشمل والتي تضم العلاقات المالية والنقدية ، ولها آثار قصيرة وطويلة الأمد علي الدول.</a:t>
            </a:r>
            <a:endParaRPr lang="en-US" sz="2400" dirty="0"/>
          </a:p>
        </p:txBody>
      </p:sp>
    </p:spTree>
    <p:extLst>
      <p:ext uri="{BB962C8B-B14F-4D97-AF65-F5344CB8AC3E}">
        <p14:creationId xmlns:p14="http://schemas.microsoft.com/office/powerpoint/2010/main" xmlns="" val="3302951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727" y="166255"/>
            <a:ext cx="9901382" cy="6539345"/>
          </a:xfrm>
        </p:spPr>
        <p:txBody>
          <a:bodyPr>
            <a:normAutofit/>
          </a:bodyPr>
          <a:lstStyle/>
          <a:p>
            <a:pPr algn="r" rtl="1"/>
            <a:r>
              <a:rPr lang="ar-EG" sz="2000" b="1" dirty="0" smtClean="0"/>
              <a:t>خامسا: </a:t>
            </a:r>
            <a:r>
              <a:rPr lang="ar-EG" sz="2000" b="1" dirty="0"/>
              <a:t>المؤسسات الاقتصادية </a:t>
            </a:r>
            <a:r>
              <a:rPr lang="ar-EG" sz="2000" b="1" dirty="0" smtClean="0"/>
              <a:t>العالمية:</a:t>
            </a:r>
            <a:endParaRPr lang="ar-EG" sz="2000" b="1" dirty="0"/>
          </a:p>
          <a:p>
            <a:pPr algn="r" rtl="1"/>
            <a:r>
              <a:rPr lang="ar-EG" sz="2000" dirty="0" smtClean="0"/>
              <a:t>صندوق </a:t>
            </a:r>
            <a:r>
              <a:rPr lang="ar-EG" sz="2000" dirty="0"/>
              <a:t>النقد الدولي، البنك </a:t>
            </a:r>
            <a:r>
              <a:rPr lang="ar-EG" sz="2000" dirty="0" smtClean="0"/>
              <a:t>الدولي،منظمة التجارة </a:t>
            </a:r>
            <a:r>
              <a:rPr lang="ar-EG" sz="2000" dirty="0" smtClean="0">
                <a:solidFill>
                  <a:schemeClr val="tx1"/>
                </a:solidFill>
              </a:rPr>
              <a:t>العالمية </a:t>
            </a:r>
            <a:r>
              <a:rPr lang="en-US" sz="2000" dirty="0">
                <a:solidFill>
                  <a:schemeClr val="tx1"/>
                </a:solidFill>
              </a:rPr>
              <a:t>WTO، </a:t>
            </a:r>
            <a:r>
              <a:rPr lang="ar-EG" sz="2000" dirty="0">
                <a:solidFill>
                  <a:schemeClr val="tx1"/>
                </a:solidFill>
              </a:rPr>
              <a:t>مؤسسات التمويل </a:t>
            </a:r>
            <a:r>
              <a:rPr lang="ar-EG" sz="2000" dirty="0" smtClean="0">
                <a:solidFill>
                  <a:schemeClr val="tx1"/>
                </a:solidFill>
              </a:rPr>
              <a:t>الإقليمية</a:t>
            </a:r>
            <a:r>
              <a:rPr lang="ar-EG" sz="2000" dirty="0">
                <a:solidFill>
                  <a:schemeClr val="tx1"/>
                </a:solidFill>
              </a:rPr>
              <a:t> </a:t>
            </a:r>
            <a:r>
              <a:rPr lang="ar-EG" sz="2000" dirty="0" smtClean="0">
                <a:solidFill>
                  <a:schemeClr val="tx1"/>
                </a:solidFill>
              </a:rPr>
              <a:t>مثل </a:t>
            </a:r>
            <a:r>
              <a:rPr lang="ar-EG" sz="2000" dirty="0">
                <a:solidFill>
                  <a:schemeClr val="tx1"/>
                </a:solidFill>
              </a:rPr>
              <a:t>الصندوق العربي للإنماء الاقتصادي </a:t>
            </a:r>
            <a:r>
              <a:rPr lang="ar-EG" sz="2000" dirty="0" smtClean="0">
                <a:solidFill>
                  <a:schemeClr val="tx1"/>
                </a:solidFill>
              </a:rPr>
              <a:t>والاجتماعي.</a:t>
            </a:r>
            <a:endParaRPr lang="ar-EG" sz="2000" dirty="0">
              <a:solidFill>
                <a:schemeClr val="tx1"/>
              </a:solidFill>
            </a:endParaRPr>
          </a:p>
          <a:p>
            <a:pPr algn="r" rtl="1"/>
            <a:r>
              <a:rPr lang="ar-EG" sz="2000" dirty="0" smtClean="0"/>
              <a:t>دورها </a:t>
            </a:r>
            <a:r>
              <a:rPr lang="ar-EG" sz="2000" dirty="0"/>
              <a:t>في ضبط السياسات الاقتصادية والتدخل في أزمات الدول</a:t>
            </a:r>
            <a:r>
              <a:rPr lang="ar-EG" sz="2000" dirty="0" smtClean="0"/>
              <a:t>.</a:t>
            </a:r>
          </a:p>
          <a:p>
            <a:pPr algn="r" rtl="1"/>
            <a:r>
              <a:rPr lang="ar-EG" sz="2000" b="1" dirty="0" smtClean="0"/>
              <a:t>خصائص </a:t>
            </a:r>
            <a:r>
              <a:rPr lang="ar-EG" sz="2000" b="1" dirty="0"/>
              <a:t>العولمة الاقتصادية</a:t>
            </a:r>
          </a:p>
          <a:p>
            <a:pPr algn="r" rtl="1"/>
            <a:r>
              <a:rPr lang="ar-EG" sz="2000" dirty="0"/>
              <a:t>1.	</a:t>
            </a:r>
            <a:r>
              <a:rPr lang="ar-EG" sz="2000" b="1" dirty="0"/>
              <a:t>اعتماد متبادل متزايد</a:t>
            </a:r>
            <a:r>
              <a:rPr lang="ar-EG" sz="2000" dirty="0"/>
              <a:t>: اقتصادات الدول مرتبطة ببعضها في التجارة والاستثمار والتمويل.</a:t>
            </a:r>
          </a:p>
          <a:p>
            <a:pPr algn="r" rtl="1"/>
            <a:r>
              <a:rPr lang="ar-EG" sz="2000" dirty="0"/>
              <a:t>2.	</a:t>
            </a:r>
            <a:r>
              <a:rPr lang="ar-EG" sz="2000" b="1" dirty="0"/>
              <a:t>تسارع التدفقات الاقتصادية</a:t>
            </a:r>
            <a:r>
              <a:rPr lang="ar-EG" sz="2000" dirty="0"/>
              <a:t>: رأس المال والسلع والخدمات تتحرك بسرعة عبر الحدود.</a:t>
            </a:r>
          </a:p>
          <a:p>
            <a:pPr algn="r" rtl="1"/>
            <a:r>
              <a:rPr lang="ar-EG" sz="2000" dirty="0"/>
              <a:t>3.	</a:t>
            </a:r>
            <a:r>
              <a:rPr lang="ar-EG" sz="2000" b="1" dirty="0"/>
              <a:t>تأثر الدول بالصدمات العالمية</a:t>
            </a:r>
            <a:r>
              <a:rPr lang="ar-EG" sz="2000" dirty="0"/>
              <a:t>: انخفاض أسعار النفط أو الأزمات المالية يؤثر على اقتصادات متعددة.</a:t>
            </a:r>
          </a:p>
          <a:p>
            <a:pPr algn="r" rtl="1"/>
            <a:r>
              <a:rPr lang="ar-EG" sz="2000" dirty="0"/>
              <a:t>4.	</a:t>
            </a:r>
            <a:r>
              <a:rPr lang="ar-EG" sz="2000" b="1" dirty="0"/>
              <a:t>تقليص السيادة الاقتصادية المطلقة: </a:t>
            </a:r>
            <a:r>
              <a:rPr lang="ar-EG" sz="2000" dirty="0"/>
              <a:t>السياسات الاقتصادية الوطنية </a:t>
            </a:r>
            <a:r>
              <a:rPr lang="ar-EG" sz="2000" dirty="0" smtClean="0"/>
              <a:t>تتأثر بشدة  بالمتغيرات </a:t>
            </a:r>
            <a:r>
              <a:rPr lang="ar-EG" sz="2000" dirty="0"/>
              <a:t>العالمية</a:t>
            </a:r>
            <a:r>
              <a:rPr lang="ar-EG" sz="2000" dirty="0" smtClean="0"/>
              <a:t>.</a:t>
            </a:r>
          </a:p>
          <a:p>
            <a:pPr algn="r" rtl="1"/>
            <a:r>
              <a:rPr lang="ar-EG" sz="2000" b="1" dirty="0"/>
              <a:t>في المثال التالي :</a:t>
            </a:r>
            <a:r>
              <a:rPr lang="ar-EG" sz="2000" dirty="0"/>
              <a:t>تعكس العولمة الاقتصادية الترابط الكبير بين الاقتصاد العراقي والاقتصاد العالمي، حيث تؤثر الأسعار العالمية للنفط، والاستثمارات الأجنبية، والتدفقات المالية على السياسات الاقتصادية والنقدية المحلية. هذا يجعل العراق جزءًا من النظام الاقتصادي العالمي، ويزيد من أهمية إدارة المخاطر الاقتصادية والمالية المرتبطة بالتقلبات العالمية.</a:t>
            </a:r>
          </a:p>
          <a:p>
            <a:pPr algn="r" rtl="1"/>
            <a:endParaRPr lang="ar-EG" dirty="0"/>
          </a:p>
          <a:p>
            <a:pPr algn="r" rtl="1"/>
            <a:endParaRPr lang="en-US" dirty="0"/>
          </a:p>
        </p:txBody>
      </p:sp>
    </p:spTree>
    <p:extLst>
      <p:ext uri="{BB962C8B-B14F-4D97-AF65-F5344CB8AC3E}">
        <p14:creationId xmlns:p14="http://schemas.microsoft.com/office/powerpoint/2010/main" xmlns="" val="1545787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818" y="350982"/>
            <a:ext cx="8812184" cy="5662671"/>
          </a:xfrm>
        </p:spPr>
        <p:txBody>
          <a:bodyPr/>
          <a:lstStyle/>
          <a:p>
            <a:pPr algn="r" rtl="1"/>
            <a:r>
              <a:rPr lang="ar-EG" b="1" dirty="0"/>
              <a:t>أمثلة تطبيقية على العراق في ظل العولمة </a:t>
            </a:r>
            <a:r>
              <a:rPr lang="ar-EG" b="1" dirty="0" smtClean="0"/>
              <a:t>الاقتصادية</a:t>
            </a:r>
          </a:p>
          <a:p>
            <a:pPr algn="r" rtl="1"/>
            <a:r>
              <a:rPr lang="ar-EG" b="1" u="sng" dirty="0" smtClean="0"/>
              <a:t>من حيث التجارة الدولية:</a:t>
            </a:r>
          </a:p>
          <a:p>
            <a:pPr algn="r" rt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3654640640"/>
              </p:ext>
            </p:extLst>
          </p:nvPr>
        </p:nvGraphicFramePr>
        <p:xfrm>
          <a:off x="1293091" y="1504755"/>
          <a:ext cx="7472218" cy="3526393"/>
        </p:xfrm>
        <a:graphic>
          <a:graphicData uri="http://schemas.openxmlformats.org/drawingml/2006/table">
            <a:tbl>
              <a:tblPr firstRow="1" bandRow="1">
                <a:tableStyleId>{5C22544A-7EE6-4342-B048-85BDC9FD1C3A}</a:tableStyleId>
              </a:tblPr>
              <a:tblGrid>
                <a:gridCol w="3065869">
                  <a:extLst>
                    <a:ext uri="{9D8B030D-6E8A-4147-A177-3AD203B41FA5}">
                      <a16:colId xmlns:a16="http://schemas.microsoft.com/office/drawing/2014/main" xmlns="" val="3857576089"/>
                    </a:ext>
                  </a:extLst>
                </a:gridCol>
                <a:gridCol w="2515407">
                  <a:extLst>
                    <a:ext uri="{9D8B030D-6E8A-4147-A177-3AD203B41FA5}">
                      <a16:colId xmlns:a16="http://schemas.microsoft.com/office/drawing/2014/main" xmlns="" val="3345840157"/>
                    </a:ext>
                  </a:extLst>
                </a:gridCol>
                <a:gridCol w="1890942">
                  <a:extLst>
                    <a:ext uri="{9D8B030D-6E8A-4147-A177-3AD203B41FA5}">
                      <a16:colId xmlns:a16="http://schemas.microsoft.com/office/drawing/2014/main" xmlns="" val="137832813"/>
                    </a:ext>
                  </a:extLst>
                </a:gridCol>
              </a:tblGrid>
              <a:tr h="874633">
                <a:tc>
                  <a:txBody>
                    <a:bodyPr/>
                    <a:lstStyle/>
                    <a:p>
                      <a:pPr algn="r" rtl="1"/>
                      <a:r>
                        <a:rPr lang="ar-EG" dirty="0" smtClean="0"/>
                        <a:t>التحليل</a:t>
                      </a:r>
                      <a:endParaRPr lang="en-US" dirty="0"/>
                    </a:p>
                  </a:txBody>
                  <a:tcPr/>
                </a:tc>
                <a:tc>
                  <a:txBody>
                    <a:bodyPr/>
                    <a:lstStyle/>
                    <a:p>
                      <a:pPr algn="r" rtl="1"/>
                      <a:r>
                        <a:rPr lang="ar-EG" dirty="0" smtClean="0"/>
                        <a:t>التفاصيل</a:t>
                      </a:r>
                      <a:endParaRPr lang="en-US" dirty="0"/>
                    </a:p>
                  </a:txBody>
                  <a:tcPr/>
                </a:tc>
                <a:tc>
                  <a:txBody>
                    <a:bodyPr/>
                    <a:lstStyle/>
                    <a:p>
                      <a:pPr algn="r" rtl="1"/>
                      <a:r>
                        <a:rPr lang="ar-EG" dirty="0" smtClean="0"/>
                        <a:t>المثال</a:t>
                      </a:r>
                      <a:endParaRPr lang="en-US" dirty="0"/>
                    </a:p>
                  </a:txBody>
                  <a:tcPr/>
                </a:tc>
                <a:extLst>
                  <a:ext uri="{0D108BD9-81ED-4DB2-BD59-A6C34878D82A}">
                    <a16:rowId xmlns:a16="http://schemas.microsoft.com/office/drawing/2014/main" xmlns="" val="678939760"/>
                  </a:ext>
                </a:extLst>
              </a:tr>
              <a:tr h="874633">
                <a:tc>
                  <a:txBody>
                    <a:bodyPr/>
                    <a:lstStyle/>
                    <a:p>
                      <a:pPr algn="r" rtl="1"/>
                      <a:r>
                        <a:rPr lang="ar-SA" sz="1800" kern="1200" dirty="0" smtClean="0">
                          <a:solidFill>
                            <a:schemeClr val="dk1"/>
                          </a:solidFill>
                          <a:effectLst/>
                          <a:latin typeface="+mn-lt"/>
                          <a:ea typeface="+mn-ea"/>
                          <a:cs typeface="+mn-cs"/>
                        </a:rPr>
                        <a:t>الإيرادات النفطية مرتبطة بالأسواق العالمية </a:t>
                      </a:r>
                      <a:r>
                        <a:rPr lang="ar-EG" sz="1800" kern="1200" dirty="0" smtClean="0">
                          <a:solidFill>
                            <a:schemeClr val="dk1"/>
                          </a:solidFill>
                          <a:effectLst/>
                          <a:latin typeface="+mn-lt"/>
                          <a:ea typeface="+mn-ea"/>
                          <a:cs typeface="+mn-cs"/>
                        </a:rPr>
                        <a:t>وبالتالي</a:t>
                      </a:r>
                      <a:r>
                        <a:rPr lang="ar-SA" sz="1800" kern="1200" dirty="0" smtClean="0">
                          <a:solidFill>
                            <a:schemeClr val="dk1"/>
                          </a:solidFill>
                          <a:effectLst/>
                          <a:latin typeface="+mn-lt"/>
                          <a:ea typeface="+mn-ea"/>
                          <a:cs typeface="+mn-cs"/>
                        </a:rPr>
                        <a:t> ارتفاع أو انخفاض الأسعار يؤثر مباشرة على </a:t>
                      </a:r>
                      <a:r>
                        <a:rPr lang="ar-EG" sz="1800" kern="1200" dirty="0" smtClean="0">
                          <a:solidFill>
                            <a:schemeClr val="dk1"/>
                          </a:solidFill>
                          <a:effectLst/>
                          <a:latin typeface="+mn-lt"/>
                          <a:ea typeface="+mn-ea"/>
                          <a:cs typeface="+mn-cs"/>
                        </a:rPr>
                        <a:t>ميزان</a:t>
                      </a:r>
                      <a:r>
                        <a:rPr lang="ar-EG" sz="1800" kern="1200" baseline="0" dirty="0" smtClean="0">
                          <a:solidFill>
                            <a:schemeClr val="dk1"/>
                          </a:solidFill>
                          <a:effectLst/>
                          <a:latin typeface="+mn-lt"/>
                          <a:ea typeface="+mn-ea"/>
                          <a:cs typeface="+mn-cs"/>
                        </a:rPr>
                        <a:t> المدفوعات </a:t>
                      </a:r>
                      <a:r>
                        <a:rPr lang="ar-SA" sz="1800" kern="1200" dirty="0" smtClean="0">
                          <a:solidFill>
                            <a:schemeClr val="dk1"/>
                          </a:solidFill>
                          <a:effectLst/>
                          <a:latin typeface="+mn-lt"/>
                          <a:ea typeface="+mn-ea"/>
                          <a:cs typeface="+mn-cs"/>
                        </a:rPr>
                        <a:t>والاقتصاد المحلي</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EG" sz="1800" kern="1200" dirty="0" smtClean="0">
                          <a:solidFill>
                            <a:schemeClr val="dk1"/>
                          </a:solidFill>
                          <a:effectLst/>
                          <a:latin typeface="+mn-lt"/>
                          <a:ea typeface="+mn-ea"/>
                          <a:cs typeface="+mn-cs"/>
                        </a:rPr>
                        <a:t>ال</a:t>
                      </a:r>
                      <a:r>
                        <a:rPr lang="ar-SA" sz="1800" kern="1200" dirty="0" smtClean="0">
                          <a:solidFill>
                            <a:schemeClr val="dk1"/>
                          </a:solidFill>
                          <a:effectLst/>
                          <a:latin typeface="+mn-lt"/>
                          <a:ea typeface="+mn-ea"/>
                          <a:cs typeface="+mn-cs"/>
                        </a:rPr>
                        <a:t>عراق يصدّر النفط إلى الصين، الهند، أوروبا، والولايات المتحدة</a:t>
                      </a:r>
                      <a:endParaRPr lang="en-US" dirty="0"/>
                    </a:p>
                  </a:txBody>
                  <a:tcPr/>
                </a:tc>
                <a:tc>
                  <a:txBody>
                    <a:bodyPr/>
                    <a:lstStyle/>
                    <a:p>
                      <a:pPr algn="r" rtl="1"/>
                      <a:r>
                        <a:rPr lang="ar-SA" sz="1800" b="1" kern="1200" dirty="0" smtClean="0">
                          <a:solidFill>
                            <a:schemeClr val="dk1"/>
                          </a:solidFill>
                          <a:effectLst/>
                          <a:latin typeface="+mn-lt"/>
                          <a:ea typeface="+mn-ea"/>
                          <a:cs typeface="+mn-cs"/>
                        </a:rPr>
                        <a:t>تصدير النفط الخام</a:t>
                      </a:r>
                      <a:endParaRPr lang="en-US" dirty="0"/>
                    </a:p>
                  </a:txBody>
                  <a:tcPr/>
                </a:tc>
                <a:extLst>
                  <a:ext uri="{0D108BD9-81ED-4DB2-BD59-A6C34878D82A}">
                    <a16:rowId xmlns:a16="http://schemas.microsoft.com/office/drawing/2014/main" xmlns="" val="83842172"/>
                  </a:ext>
                </a:extLst>
              </a:tr>
              <a:tr h="874633">
                <a:tc>
                  <a:txBody>
                    <a:bodyPr/>
                    <a:lstStyle/>
                    <a:p>
                      <a:pPr algn="r" rtl="1"/>
                      <a:r>
                        <a:rPr lang="ar-SA" sz="1800" kern="1200" dirty="0" smtClean="0">
                          <a:solidFill>
                            <a:schemeClr val="dk1"/>
                          </a:solidFill>
                          <a:effectLst/>
                          <a:latin typeface="+mn-lt"/>
                          <a:ea typeface="+mn-ea"/>
                          <a:cs typeface="+mn-cs"/>
                        </a:rPr>
                        <a:t>يعتمد الاقتصاد المحلي على أسواق العالم لتوفير الاحتياجات الأساسية </a:t>
                      </a:r>
                      <a:r>
                        <a:rPr lang="ar-EG" sz="1800" kern="1200" dirty="0" smtClean="0">
                          <a:solidFill>
                            <a:schemeClr val="dk1"/>
                          </a:solidFill>
                          <a:effectLst/>
                          <a:latin typeface="+mn-lt"/>
                          <a:ea typeface="+mn-ea"/>
                          <a:cs typeface="+mn-cs"/>
                        </a:rPr>
                        <a:t>مما</a:t>
                      </a:r>
                      <a:r>
                        <a:rPr lang="ar-SA" sz="1800" kern="1200" dirty="0" smtClean="0">
                          <a:solidFill>
                            <a:schemeClr val="dk1"/>
                          </a:solidFill>
                          <a:effectLst/>
                          <a:latin typeface="+mn-lt"/>
                          <a:ea typeface="+mn-ea"/>
                          <a:cs typeface="+mn-cs"/>
                        </a:rPr>
                        <a:t> يعكس الاعتماد المتبادل</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استيراد المواد الغذائية والآلات والمعدات الصناعية</a:t>
                      </a:r>
                      <a:endParaRPr lang="en-US" dirty="0"/>
                    </a:p>
                  </a:txBody>
                  <a:tcPr/>
                </a:tc>
                <a:tc>
                  <a:txBody>
                    <a:bodyPr/>
                    <a:lstStyle/>
                    <a:p>
                      <a:pPr algn="r" rtl="1"/>
                      <a:r>
                        <a:rPr lang="ar-SA" sz="1800" b="1" kern="1200" dirty="0" smtClean="0">
                          <a:solidFill>
                            <a:schemeClr val="dk1"/>
                          </a:solidFill>
                          <a:effectLst/>
                          <a:latin typeface="+mn-lt"/>
                          <a:ea typeface="+mn-ea"/>
                          <a:cs typeface="+mn-cs"/>
                        </a:rPr>
                        <a:t>استيراد السلع الأساسية</a:t>
                      </a:r>
                      <a:endParaRPr lang="en-US" dirty="0"/>
                    </a:p>
                  </a:txBody>
                  <a:tcPr/>
                </a:tc>
                <a:extLst>
                  <a:ext uri="{0D108BD9-81ED-4DB2-BD59-A6C34878D82A}">
                    <a16:rowId xmlns:a16="http://schemas.microsoft.com/office/drawing/2014/main" xmlns="" val="714859356"/>
                  </a:ext>
                </a:extLst>
              </a:tr>
            </a:tbl>
          </a:graphicData>
        </a:graphic>
      </p:graphicFrame>
    </p:spTree>
    <p:extLst>
      <p:ext uri="{BB962C8B-B14F-4D97-AF65-F5344CB8AC3E}">
        <p14:creationId xmlns:p14="http://schemas.microsoft.com/office/powerpoint/2010/main" xmlns="" val="37231560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424873"/>
            <a:ext cx="8766002" cy="5616489"/>
          </a:xfrm>
        </p:spPr>
        <p:txBody>
          <a:bodyPr/>
          <a:lstStyle/>
          <a:p>
            <a:pPr algn="r" rtl="1"/>
            <a:r>
              <a:rPr lang="ar-EG" b="1" dirty="0" smtClean="0"/>
              <a:t>من حيث </a:t>
            </a:r>
            <a:r>
              <a:rPr lang="ar-SA" b="1" dirty="0"/>
              <a:t>الاستثمارات الأجنبية </a:t>
            </a:r>
            <a:r>
              <a:rPr lang="ar-SA" b="1" dirty="0" smtClean="0"/>
              <a:t>المباشرة</a:t>
            </a:r>
            <a:endParaRPr lang="ar-EG" b="1" dirty="0"/>
          </a:p>
          <a:p>
            <a:pPr algn="r" rt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3594102463"/>
              </p:ext>
            </p:extLst>
          </p:nvPr>
        </p:nvGraphicFramePr>
        <p:xfrm>
          <a:off x="1293091" y="1504755"/>
          <a:ext cx="7472218" cy="3526393"/>
        </p:xfrm>
        <a:graphic>
          <a:graphicData uri="http://schemas.openxmlformats.org/drawingml/2006/table">
            <a:tbl>
              <a:tblPr firstRow="1" bandRow="1">
                <a:tableStyleId>{5C22544A-7EE6-4342-B048-85BDC9FD1C3A}</a:tableStyleId>
              </a:tblPr>
              <a:tblGrid>
                <a:gridCol w="3065869">
                  <a:extLst>
                    <a:ext uri="{9D8B030D-6E8A-4147-A177-3AD203B41FA5}">
                      <a16:colId xmlns:a16="http://schemas.microsoft.com/office/drawing/2014/main" xmlns="" val="3857576089"/>
                    </a:ext>
                  </a:extLst>
                </a:gridCol>
                <a:gridCol w="2515407">
                  <a:extLst>
                    <a:ext uri="{9D8B030D-6E8A-4147-A177-3AD203B41FA5}">
                      <a16:colId xmlns:a16="http://schemas.microsoft.com/office/drawing/2014/main" xmlns="" val="3345840157"/>
                    </a:ext>
                  </a:extLst>
                </a:gridCol>
                <a:gridCol w="1890942">
                  <a:extLst>
                    <a:ext uri="{9D8B030D-6E8A-4147-A177-3AD203B41FA5}">
                      <a16:colId xmlns:a16="http://schemas.microsoft.com/office/drawing/2014/main" xmlns="" val="137832813"/>
                    </a:ext>
                  </a:extLst>
                </a:gridCol>
              </a:tblGrid>
              <a:tr h="874633">
                <a:tc>
                  <a:txBody>
                    <a:bodyPr/>
                    <a:lstStyle/>
                    <a:p>
                      <a:pPr algn="r" rtl="1"/>
                      <a:r>
                        <a:rPr lang="ar-EG" dirty="0" smtClean="0"/>
                        <a:t>التحليل</a:t>
                      </a:r>
                      <a:endParaRPr lang="en-US" dirty="0"/>
                    </a:p>
                  </a:txBody>
                  <a:tcPr/>
                </a:tc>
                <a:tc>
                  <a:txBody>
                    <a:bodyPr/>
                    <a:lstStyle/>
                    <a:p>
                      <a:pPr algn="r" rtl="1"/>
                      <a:r>
                        <a:rPr lang="ar-EG" dirty="0" smtClean="0"/>
                        <a:t>التفاصيل</a:t>
                      </a:r>
                      <a:endParaRPr lang="en-US" dirty="0"/>
                    </a:p>
                  </a:txBody>
                  <a:tcPr/>
                </a:tc>
                <a:tc>
                  <a:txBody>
                    <a:bodyPr/>
                    <a:lstStyle/>
                    <a:p>
                      <a:pPr algn="r" rtl="1"/>
                      <a:r>
                        <a:rPr lang="ar-EG" dirty="0" smtClean="0"/>
                        <a:t>المثال</a:t>
                      </a:r>
                      <a:endParaRPr lang="en-US" dirty="0"/>
                    </a:p>
                  </a:txBody>
                  <a:tcPr/>
                </a:tc>
                <a:extLst>
                  <a:ext uri="{0D108BD9-81ED-4DB2-BD59-A6C34878D82A}">
                    <a16:rowId xmlns:a16="http://schemas.microsoft.com/office/drawing/2014/main" xmlns="" val="678939760"/>
                  </a:ext>
                </a:extLst>
              </a:tr>
              <a:tr h="874633">
                <a:tc>
                  <a:txBody>
                    <a:bodyPr/>
                    <a:lstStyle/>
                    <a:p>
                      <a:pPr algn="r" rtl="1"/>
                      <a:r>
                        <a:rPr lang="ar-SA" sz="1800" kern="1200" dirty="0" smtClean="0">
                          <a:solidFill>
                            <a:schemeClr val="dk1"/>
                          </a:solidFill>
                          <a:effectLst/>
                          <a:latin typeface="+mn-lt"/>
                          <a:ea typeface="+mn-ea"/>
                          <a:cs typeface="+mn-cs"/>
                        </a:rPr>
                        <a:t>نقل التكنولوجيا والخبرة، زيادة الإنتاج، تأثير مباشر على الإيرادات </a:t>
                      </a:r>
                      <a:r>
                        <a:rPr lang="ar-EG" sz="1800" kern="1200" dirty="0" smtClean="0">
                          <a:solidFill>
                            <a:schemeClr val="dk1"/>
                          </a:solidFill>
                          <a:effectLst/>
                          <a:latin typeface="+mn-lt"/>
                          <a:ea typeface="+mn-ea"/>
                          <a:cs typeface="+mn-cs"/>
                        </a:rPr>
                        <a:t>وبالتالي</a:t>
                      </a:r>
                      <a:r>
                        <a:rPr lang="ar-SA" sz="1800" kern="1200" dirty="0" smtClean="0">
                          <a:solidFill>
                            <a:schemeClr val="dk1"/>
                          </a:solidFill>
                          <a:effectLst/>
                          <a:latin typeface="+mn-lt"/>
                          <a:ea typeface="+mn-ea"/>
                          <a:cs typeface="+mn-cs"/>
                        </a:rPr>
                        <a:t> اعتماد العراق على الاستثمار الأجنبي يوضح الترابط الاقتصادي</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شركات عالمية مثل</a:t>
                      </a:r>
                      <a:r>
                        <a:rPr lang="en-US" sz="1800" kern="1200" dirty="0" smtClean="0">
                          <a:solidFill>
                            <a:schemeClr val="dk1"/>
                          </a:solidFill>
                          <a:effectLst/>
                          <a:latin typeface="+mn-lt"/>
                          <a:ea typeface="+mn-ea"/>
                          <a:cs typeface="+mn-cs"/>
                        </a:rPr>
                        <a:t> ExxonMobil</a:t>
                      </a:r>
                      <a:r>
                        <a:rPr lang="ar-SA" sz="1800" kern="120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Shell </a:t>
                      </a:r>
                      <a:r>
                        <a:rPr lang="ar-SA" sz="1800" kern="1200" dirty="0" smtClean="0">
                          <a:solidFill>
                            <a:schemeClr val="dk1"/>
                          </a:solidFill>
                          <a:effectLst/>
                          <a:latin typeface="+mn-lt"/>
                          <a:ea typeface="+mn-ea"/>
                          <a:cs typeface="+mn-cs"/>
                        </a:rPr>
                        <a:t>تستثمر في الحقول العراقية</a:t>
                      </a:r>
                      <a:endParaRPr lang="en-US" dirty="0"/>
                    </a:p>
                  </a:txBody>
                  <a:tcPr/>
                </a:tc>
                <a:tc>
                  <a:txBody>
                    <a:bodyPr/>
                    <a:lstStyle/>
                    <a:p>
                      <a:pPr algn="r" rtl="1"/>
                      <a:r>
                        <a:rPr lang="ar-SA" sz="1800" b="1" kern="1200" dirty="0" smtClean="0">
                          <a:solidFill>
                            <a:schemeClr val="dk1"/>
                          </a:solidFill>
                          <a:effectLst/>
                          <a:latin typeface="+mn-lt"/>
                          <a:ea typeface="+mn-ea"/>
                          <a:cs typeface="+mn-cs"/>
                        </a:rPr>
                        <a:t>الاستثمار في القطاع النفطي</a:t>
                      </a:r>
                      <a:endParaRPr lang="en-US" dirty="0"/>
                    </a:p>
                  </a:txBody>
                  <a:tcPr/>
                </a:tc>
                <a:extLst>
                  <a:ext uri="{0D108BD9-81ED-4DB2-BD59-A6C34878D82A}">
                    <a16:rowId xmlns:a16="http://schemas.microsoft.com/office/drawing/2014/main" xmlns="" val="83842172"/>
                  </a:ext>
                </a:extLst>
              </a:tr>
              <a:tr h="874633">
                <a:tc>
                  <a:txBody>
                    <a:bodyPr/>
                    <a:lstStyle/>
                    <a:p>
                      <a:pPr algn="r" rtl="1"/>
                      <a:r>
                        <a:rPr lang="ar-SA" sz="1800" kern="1200" dirty="0" smtClean="0">
                          <a:solidFill>
                            <a:schemeClr val="dk1"/>
                          </a:solidFill>
                          <a:effectLst/>
                          <a:latin typeface="+mn-lt"/>
                          <a:ea typeface="+mn-ea"/>
                          <a:cs typeface="+mn-cs"/>
                        </a:rPr>
                        <a:t>يعزز التنمية، لكنه يزيد من الارتباط بالتمويل الدولي والسياسات الاقتصادية للشركاء الأجانب</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تمويل مشاريع الكهرباء والمياه من شركات عالمية</a:t>
                      </a:r>
                      <a:endParaRPr lang="en-US" dirty="0"/>
                    </a:p>
                  </a:txBody>
                  <a:tcPr/>
                </a:tc>
                <a:tc>
                  <a:txBody>
                    <a:bodyPr/>
                    <a:lstStyle/>
                    <a:p>
                      <a:pPr algn="r" rtl="1"/>
                      <a:r>
                        <a:rPr lang="ar-SA" sz="1800" b="1" kern="1200" dirty="0" smtClean="0">
                          <a:solidFill>
                            <a:schemeClr val="dk1"/>
                          </a:solidFill>
                          <a:effectLst/>
                          <a:latin typeface="+mn-lt"/>
                          <a:ea typeface="+mn-ea"/>
                          <a:cs typeface="+mn-cs"/>
                        </a:rPr>
                        <a:t>مشاريع البنية التحتية</a:t>
                      </a:r>
                      <a:endParaRPr lang="en-US" dirty="0"/>
                    </a:p>
                  </a:txBody>
                  <a:tcPr/>
                </a:tc>
                <a:extLst>
                  <a:ext uri="{0D108BD9-81ED-4DB2-BD59-A6C34878D82A}">
                    <a16:rowId xmlns:a16="http://schemas.microsoft.com/office/drawing/2014/main" xmlns="" val="714859356"/>
                  </a:ext>
                </a:extLst>
              </a:tr>
            </a:tbl>
          </a:graphicData>
        </a:graphic>
      </p:graphicFrame>
    </p:spTree>
    <p:extLst>
      <p:ext uri="{BB962C8B-B14F-4D97-AF65-F5344CB8AC3E}">
        <p14:creationId xmlns:p14="http://schemas.microsoft.com/office/powerpoint/2010/main" xmlns="" val="27301243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424873"/>
            <a:ext cx="8766002" cy="5616489"/>
          </a:xfrm>
        </p:spPr>
        <p:txBody>
          <a:bodyPr/>
          <a:lstStyle/>
          <a:p>
            <a:pPr algn="r" rtl="1"/>
            <a:r>
              <a:rPr lang="ar-EG" b="1" dirty="0" smtClean="0"/>
              <a:t>من حيث التمويل الدولي</a:t>
            </a:r>
            <a:endParaRPr lang="ar-EG" b="1" dirty="0"/>
          </a:p>
          <a:p>
            <a:pPr algn="r" rt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77254063"/>
              </p:ext>
            </p:extLst>
          </p:nvPr>
        </p:nvGraphicFramePr>
        <p:xfrm>
          <a:off x="1293091" y="1504755"/>
          <a:ext cx="7472218" cy="3526393"/>
        </p:xfrm>
        <a:graphic>
          <a:graphicData uri="http://schemas.openxmlformats.org/drawingml/2006/table">
            <a:tbl>
              <a:tblPr firstRow="1" bandRow="1">
                <a:tableStyleId>{5C22544A-7EE6-4342-B048-85BDC9FD1C3A}</a:tableStyleId>
              </a:tblPr>
              <a:tblGrid>
                <a:gridCol w="3065869">
                  <a:extLst>
                    <a:ext uri="{9D8B030D-6E8A-4147-A177-3AD203B41FA5}">
                      <a16:colId xmlns:a16="http://schemas.microsoft.com/office/drawing/2014/main" xmlns="" val="3857576089"/>
                    </a:ext>
                  </a:extLst>
                </a:gridCol>
                <a:gridCol w="2515407">
                  <a:extLst>
                    <a:ext uri="{9D8B030D-6E8A-4147-A177-3AD203B41FA5}">
                      <a16:colId xmlns:a16="http://schemas.microsoft.com/office/drawing/2014/main" xmlns="" val="3345840157"/>
                    </a:ext>
                  </a:extLst>
                </a:gridCol>
                <a:gridCol w="1890942">
                  <a:extLst>
                    <a:ext uri="{9D8B030D-6E8A-4147-A177-3AD203B41FA5}">
                      <a16:colId xmlns:a16="http://schemas.microsoft.com/office/drawing/2014/main" xmlns="" val="137832813"/>
                    </a:ext>
                  </a:extLst>
                </a:gridCol>
              </a:tblGrid>
              <a:tr h="874633">
                <a:tc>
                  <a:txBody>
                    <a:bodyPr/>
                    <a:lstStyle/>
                    <a:p>
                      <a:pPr algn="r" rtl="1"/>
                      <a:r>
                        <a:rPr lang="ar-EG" dirty="0" smtClean="0"/>
                        <a:t>التحليل</a:t>
                      </a:r>
                      <a:endParaRPr lang="en-US" dirty="0"/>
                    </a:p>
                  </a:txBody>
                  <a:tcPr/>
                </a:tc>
                <a:tc>
                  <a:txBody>
                    <a:bodyPr/>
                    <a:lstStyle/>
                    <a:p>
                      <a:pPr algn="r" rtl="1"/>
                      <a:r>
                        <a:rPr lang="ar-EG" dirty="0" smtClean="0"/>
                        <a:t>التفاصيل</a:t>
                      </a:r>
                      <a:endParaRPr lang="en-US" dirty="0"/>
                    </a:p>
                  </a:txBody>
                  <a:tcPr/>
                </a:tc>
                <a:tc>
                  <a:txBody>
                    <a:bodyPr/>
                    <a:lstStyle/>
                    <a:p>
                      <a:pPr algn="r" rtl="1"/>
                      <a:r>
                        <a:rPr lang="ar-EG" dirty="0" smtClean="0"/>
                        <a:t>المثال</a:t>
                      </a:r>
                      <a:endParaRPr lang="en-US" dirty="0"/>
                    </a:p>
                  </a:txBody>
                  <a:tcPr/>
                </a:tc>
                <a:extLst>
                  <a:ext uri="{0D108BD9-81ED-4DB2-BD59-A6C34878D82A}">
                    <a16:rowId xmlns:a16="http://schemas.microsoft.com/office/drawing/2014/main" xmlns="" val="678939760"/>
                  </a:ext>
                </a:extLst>
              </a:tr>
              <a:tr h="874633">
                <a:tc>
                  <a:txBody>
                    <a:bodyPr/>
                    <a:lstStyle/>
                    <a:p>
                      <a:pPr algn="r" rtl="1"/>
                      <a:r>
                        <a:rPr lang="ar-SA" sz="1800" kern="1200" dirty="0" smtClean="0">
                          <a:solidFill>
                            <a:schemeClr val="dk1"/>
                          </a:solidFill>
                          <a:effectLst/>
                          <a:latin typeface="+mn-lt"/>
                          <a:ea typeface="+mn-ea"/>
                          <a:cs typeface="+mn-cs"/>
                        </a:rPr>
                        <a:t>تمويل مشاريع التنمية يعتمد على شروط وسياسات المؤسسات الدولية </a:t>
                      </a:r>
                      <a:r>
                        <a:rPr lang="ar-EG" sz="1800" kern="1200" dirty="0" smtClean="0">
                          <a:solidFill>
                            <a:schemeClr val="dk1"/>
                          </a:solidFill>
                          <a:effectLst/>
                          <a:latin typeface="+mn-lt"/>
                          <a:ea typeface="+mn-ea"/>
                          <a:cs typeface="+mn-cs"/>
                        </a:rPr>
                        <a:t>مما</a:t>
                      </a:r>
                      <a:r>
                        <a:rPr lang="ar-SA" sz="1800" kern="1200" dirty="0" smtClean="0">
                          <a:solidFill>
                            <a:schemeClr val="dk1"/>
                          </a:solidFill>
                          <a:effectLst/>
                          <a:latin typeface="+mn-lt"/>
                          <a:ea typeface="+mn-ea"/>
                          <a:cs typeface="+mn-cs"/>
                        </a:rPr>
                        <a:t> يُظهر الترابط المالي العالمي</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قروض البنك الدولي وصندوق النقد لدعم إعادة الإعمار</a:t>
                      </a:r>
                      <a:endParaRPr lang="en-US" dirty="0"/>
                    </a:p>
                  </a:txBody>
                  <a:tcPr/>
                </a:tc>
                <a:tc>
                  <a:txBody>
                    <a:bodyPr/>
                    <a:lstStyle/>
                    <a:p>
                      <a:pPr algn="r" rtl="1"/>
                      <a:r>
                        <a:rPr lang="ar-SA" sz="1800" b="1" kern="1200" dirty="0" smtClean="0">
                          <a:solidFill>
                            <a:schemeClr val="dk1"/>
                          </a:solidFill>
                          <a:effectLst/>
                          <a:latin typeface="+mn-lt"/>
                          <a:ea typeface="+mn-ea"/>
                          <a:cs typeface="+mn-cs"/>
                        </a:rPr>
                        <a:t>القروض الدولية</a:t>
                      </a:r>
                      <a:endParaRPr lang="en-US" dirty="0"/>
                    </a:p>
                  </a:txBody>
                  <a:tcPr/>
                </a:tc>
                <a:extLst>
                  <a:ext uri="{0D108BD9-81ED-4DB2-BD59-A6C34878D82A}">
                    <a16:rowId xmlns:a16="http://schemas.microsoft.com/office/drawing/2014/main" xmlns="" val="83842172"/>
                  </a:ext>
                </a:extLst>
              </a:tr>
              <a:tr h="874633">
                <a:tc>
                  <a:txBody>
                    <a:bodyPr/>
                    <a:lstStyle/>
                    <a:p>
                      <a:pPr algn="r" rtl="1"/>
                      <a:r>
                        <a:rPr lang="ar-SA" sz="1800" kern="1200" dirty="0" smtClean="0">
                          <a:solidFill>
                            <a:schemeClr val="dk1"/>
                          </a:solidFill>
                          <a:effectLst/>
                          <a:latin typeface="+mn-lt"/>
                          <a:ea typeface="+mn-ea"/>
                          <a:cs typeface="+mn-cs"/>
                        </a:rPr>
                        <a:t>ربط الاقتصاد العراقي بالأسواق المالية العالمية </a:t>
                      </a:r>
                      <a:r>
                        <a:rPr lang="ar-EG" sz="1800" kern="1200" dirty="0" smtClean="0">
                          <a:solidFill>
                            <a:schemeClr val="dk1"/>
                          </a:solidFill>
                          <a:effectLst/>
                          <a:latin typeface="+mn-lt"/>
                          <a:ea typeface="+mn-ea"/>
                          <a:cs typeface="+mn-cs"/>
                        </a:rPr>
                        <a:t>ولكن يعني هذا</a:t>
                      </a:r>
                      <a:r>
                        <a:rPr lang="ar-SA" sz="1800" kern="1200" dirty="0" smtClean="0">
                          <a:solidFill>
                            <a:schemeClr val="dk1"/>
                          </a:solidFill>
                          <a:effectLst/>
                          <a:latin typeface="+mn-lt"/>
                          <a:ea typeface="+mn-ea"/>
                          <a:cs typeface="+mn-cs"/>
                        </a:rPr>
                        <a:t> تأثر العراق مباشرة بتقلبات الأسواق وأسعار الفائدة العالمية</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إصدار سندات لتغطية العجز المالي</a:t>
                      </a:r>
                      <a:endParaRPr lang="en-US" dirty="0"/>
                    </a:p>
                  </a:txBody>
                  <a:tcPr/>
                </a:tc>
                <a:tc>
                  <a:txBody>
                    <a:bodyPr/>
                    <a:lstStyle/>
                    <a:p>
                      <a:pPr algn="r" rtl="1"/>
                      <a:r>
                        <a:rPr lang="ar-EG" sz="1800" b="1" kern="1200" dirty="0" smtClean="0">
                          <a:solidFill>
                            <a:schemeClr val="dk1"/>
                          </a:solidFill>
                          <a:effectLst/>
                          <a:latin typeface="+mn-lt"/>
                          <a:ea typeface="+mn-ea"/>
                          <a:cs typeface="+mn-cs"/>
                        </a:rPr>
                        <a:t>إ</a:t>
                      </a:r>
                      <a:r>
                        <a:rPr lang="ar-SA" sz="1800" b="1" kern="1200" dirty="0" smtClean="0">
                          <a:solidFill>
                            <a:schemeClr val="dk1"/>
                          </a:solidFill>
                          <a:effectLst/>
                          <a:latin typeface="+mn-lt"/>
                          <a:ea typeface="+mn-ea"/>
                          <a:cs typeface="+mn-cs"/>
                        </a:rPr>
                        <a:t>صدار سندات دولية</a:t>
                      </a:r>
                      <a:endParaRPr lang="en-US" dirty="0"/>
                    </a:p>
                  </a:txBody>
                  <a:tcPr/>
                </a:tc>
                <a:extLst>
                  <a:ext uri="{0D108BD9-81ED-4DB2-BD59-A6C34878D82A}">
                    <a16:rowId xmlns:a16="http://schemas.microsoft.com/office/drawing/2014/main" xmlns="" val="714859356"/>
                  </a:ext>
                </a:extLst>
              </a:tr>
            </a:tbl>
          </a:graphicData>
        </a:graphic>
      </p:graphicFrame>
    </p:spTree>
    <p:extLst>
      <p:ext uri="{BB962C8B-B14F-4D97-AF65-F5344CB8AC3E}">
        <p14:creationId xmlns:p14="http://schemas.microsoft.com/office/powerpoint/2010/main" xmlns="" val="608480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424873"/>
            <a:ext cx="8766002" cy="5616489"/>
          </a:xfrm>
        </p:spPr>
        <p:txBody>
          <a:bodyPr/>
          <a:lstStyle/>
          <a:p>
            <a:pPr algn="r" rtl="1"/>
            <a:r>
              <a:rPr lang="ar-EG" b="1" dirty="0" smtClean="0"/>
              <a:t>من حيث التأثر بالأسواق العالمية</a:t>
            </a:r>
            <a:endParaRPr lang="ar-EG" b="1" dirty="0"/>
          </a:p>
          <a:p>
            <a:pPr algn="r" rt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3551344101"/>
              </p:ext>
            </p:extLst>
          </p:nvPr>
        </p:nvGraphicFramePr>
        <p:xfrm>
          <a:off x="1293091" y="1504755"/>
          <a:ext cx="7472218" cy="3252073"/>
        </p:xfrm>
        <a:graphic>
          <a:graphicData uri="http://schemas.openxmlformats.org/drawingml/2006/table">
            <a:tbl>
              <a:tblPr firstRow="1" bandRow="1">
                <a:tableStyleId>{5C22544A-7EE6-4342-B048-85BDC9FD1C3A}</a:tableStyleId>
              </a:tblPr>
              <a:tblGrid>
                <a:gridCol w="3065869">
                  <a:extLst>
                    <a:ext uri="{9D8B030D-6E8A-4147-A177-3AD203B41FA5}">
                      <a16:colId xmlns:a16="http://schemas.microsoft.com/office/drawing/2014/main" xmlns="" val="3857576089"/>
                    </a:ext>
                  </a:extLst>
                </a:gridCol>
                <a:gridCol w="2515407">
                  <a:extLst>
                    <a:ext uri="{9D8B030D-6E8A-4147-A177-3AD203B41FA5}">
                      <a16:colId xmlns:a16="http://schemas.microsoft.com/office/drawing/2014/main" xmlns="" val="3345840157"/>
                    </a:ext>
                  </a:extLst>
                </a:gridCol>
                <a:gridCol w="1890942">
                  <a:extLst>
                    <a:ext uri="{9D8B030D-6E8A-4147-A177-3AD203B41FA5}">
                      <a16:colId xmlns:a16="http://schemas.microsoft.com/office/drawing/2014/main" xmlns="" val="137832813"/>
                    </a:ext>
                  </a:extLst>
                </a:gridCol>
              </a:tblGrid>
              <a:tr h="874633">
                <a:tc>
                  <a:txBody>
                    <a:bodyPr/>
                    <a:lstStyle/>
                    <a:p>
                      <a:pPr algn="r" rtl="1"/>
                      <a:r>
                        <a:rPr lang="ar-EG" dirty="0" smtClean="0"/>
                        <a:t>التحليل</a:t>
                      </a:r>
                      <a:endParaRPr lang="en-US" dirty="0"/>
                    </a:p>
                  </a:txBody>
                  <a:tcPr/>
                </a:tc>
                <a:tc>
                  <a:txBody>
                    <a:bodyPr/>
                    <a:lstStyle/>
                    <a:p>
                      <a:pPr algn="r" rtl="1"/>
                      <a:r>
                        <a:rPr lang="ar-EG" dirty="0" smtClean="0"/>
                        <a:t>التفاصيل</a:t>
                      </a:r>
                      <a:endParaRPr lang="en-US" dirty="0"/>
                    </a:p>
                  </a:txBody>
                  <a:tcPr/>
                </a:tc>
                <a:tc>
                  <a:txBody>
                    <a:bodyPr/>
                    <a:lstStyle/>
                    <a:p>
                      <a:pPr algn="r" rtl="1"/>
                      <a:r>
                        <a:rPr lang="ar-EG" dirty="0" smtClean="0"/>
                        <a:t>المثال</a:t>
                      </a:r>
                      <a:endParaRPr lang="en-US" dirty="0"/>
                    </a:p>
                  </a:txBody>
                  <a:tcPr/>
                </a:tc>
                <a:extLst>
                  <a:ext uri="{0D108BD9-81ED-4DB2-BD59-A6C34878D82A}">
                    <a16:rowId xmlns:a16="http://schemas.microsoft.com/office/drawing/2014/main" xmlns="" val="678939760"/>
                  </a:ext>
                </a:extLst>
              </a:tr>
              <a:tr h="874633">
                <a:tc>
                  <a:txBody>
                    <a:bodyPr/>
                    <a:lstStyle/>
                    <a:p>
                      <a:pPr algn="r" rtl="1"/>
                      <a:r>
                        <a:rPr lang="ar-SA" sz="1800" kern="1200" dirty="0" smtClean="0">
                          <a:solidFill>
                            <a:schemeClr val="dk1"/>
                          </a:solidFill>
                          <a:effectLst/>
                          <a:latin typeface="+mn-lt"/>
                          <a:ea typeface="+mn-ea"/>
                          <a:cs typeface="+mn-cs"/>
                        </a:rPr>
                        <a:t>أثر على الإيرادات، ميزان المدفوعات، الاحتياطيات الأجنبية </a:t>
                      </a:r>
                      <a:r>
                        <a:rPr lang="ar-EG" sz="1800" kern="1200" dirty="0" smtClean="0">
                          <a:solidFill>
                            <a:schemeClr val="dk1"/>
                          </a:solidFill>
                          <a:effectLst/>
                          <a:latin typeface="+mn-lt"/>
                          <a:ea typeface="+mn-ea"/>
                          <a:cs typeface="+mn-cs"/>
                        </a:rPr>
                        <a:t>مما يوضح</a:t>
                      </a:r>
                      <a:r>
                        <a:rPr lang="ar-SA" sz="1800" kern="1200" dirty="0" smtClean="0">
                          <a:solidFill>
                            <a:schemeClr val="dk1"/>
                          </a:solidFill>
                          <a:effectLst/>
                          <a:latin typeface="+mn-lt"/>
                          <a:ea typeface="+mn-ea"/>
                          <a:cs typeface="+mn-cs"/>
                        </a:rPr>
                        <a:t> يوضح اعتمادية الاقتصاد العراقي على الأسواق العالمية</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انخفاض أسعار النفط في 2014–2016 و2020</a:t>
                      </a:r>
                      <a:endParaRPr lang="en-US" dirty="0"/>
                    </a:p>
                  </a:txBody>
                  <a:tcPr/>
                </a:tc>
                <a:tc>
                  <a:txBody>
                    <a:bodyPr/>
                    <a:lstStyle/>
                    <a:p>
                      <a:pPr marL="0" marR="0" algn="r" rtl="1">
                        <a:lnSpc>
                          <a:spcPct val="107000"/>
                        </a:lnSpc>
                        <a:spcBef>
                          <a:spcPts val="0"/>
                        </a:spcBef>
                        <a:spcAft>
                          <a:spcPts val="0"/>
                        </a:spcAft>
                      </a:pPr>
                      <a:r>
                        <a:rPr lang="ar-SA" sz="2400" b="1" dirty="0">
                          <a:effectLst/>
                          <a:latin typeface="Calibri" panose="020F0502020204030204" pitchFamily="34" charset="0"/>
                          <a:ea typeface="Times New Roman" panose="02020603050405020304" pitchFamily="18" charset="0"/>
                          <a:cs typeface="Times New Roman" panose="02020603050405020304" pitchFamily="18" charset="0"/>
                        </a:rPr>
                        <a:t>تقلب أسعار النفط العالمية</a:t>
                      </a:r>
                      <a:endParaRPr lang="en-US" sz="2000" dirty="0">
                        <a:effectLst/>
                        <a:latin typeface="Calibri" panose="020F0502020204030204" pitchFamily="34" charset="0"/>
                        <a:ea typeface="Calibri" panose="020F0502020204030204" pitchFamily="34" charset="0"/>
                        <a:cs typeface="Arial" panose="020B0604020202020204" pitchFamily="34" charset="0"/>
                      </a:endParaRPr>
                    </a:p>
                  </a:txBody>
                  <a:tcPr marL="9525" marR="9525" marT="9525" marB="9525" anchor="ctr"/>
                </a:tc>
                <a:extLst>
                  <a:ext uri="{0D108BD9-81ED-4DB2-BD59-A6C34878D82A}">
                    <a16:rowId xmlns:a16="http://schemas.microsoft.com/office/drawing/2014/main" xmlns="" val="83842172"/>
                  </a:ext>
                </a:extLst>
              </a:tr>
              <a:tr h="874633">
                <a:tc>
                  <a:txBody>
                    <a:bodyPr/>
                    <a:lstStyle/>
                    <a:p>
                      <a:pPr algn="r" rtl="1"/>
                      <a:r>
                        <a:rPr lang="ar-SA" sz="1800" kern="1200" dirty="0" smtClean="0">
                          <a:solidFill>
                            <a:schemeClr val="tx1"/>
                          </a:solidFill>
                          <a:effectLst/>
                          <a:latin typeface="+mn-lt"/>
                          <a:ea typeface="+mn-ea"/>
                          <a:cs typeface="+mn-cs"/>
                        </a:rPr>
                        <a:t>ضغط على الدينار العراقي </a:t>
                      </a:r>
                      <a:r>
                        <a:rPr lang="ar-EG" sz="1800" kern="1200" dirty="0" smtClean="0">
                          <a:solidFill>
                            <a:schemeClr val="tx1"/>
                          </a:solidFill>
                          <a:effectLst/>
                          <a:latin typeface="+mn-lt"/>
                          <a:ea typeface="+mn-ea"/>
                          <a:cs typeface="+mn-cs"/>
                        </a:rPr>
                        <a:t>مما</a:t>
                      </a:r>
                      <a:r>
                        <a:rPr lang="ar-SA" sz="1800" kern="1200" dirty="0" smtClean="0">
                          <a:solidFill>
                            <a:schemeClr val="tx1"/>
                          </a:solidFill>
                          <a:effectLst/>
                          <a:latin typeface="+mn-lt"/>
                          <a:ea typeface="+mn-ea"/>
                          <a:cs typeface="+mn-cs"/>
                        </a:rPr>
                        <a:t> يبين الترابط النقدي مع النظام المالي العالمي</a:t>
                      </a:r>
                      <a:endParaRPr lang="en-US" dirty="0">
                        <a:solidFill>
                          <a:schemeClr val="tx1"/>
                        </a:solidFill>
                      </a:endParaRPr>
                    </a:p>
                  </a:txBody>
                  <a:tcPr/>
                </a:tc>
                <a:tc>
                  <a:txBody>
                    <a:bodyPr/>
                    <a:lstStyle/>
                    <a:p>
                      <a:pPr algn="r" rtl="1"/>
                      <a:r>
                        <a:rPr lang="ar-SA" sz="1800" kern="1200" dirty="0" smtClean="0">
                          <a:solidFill>
                            <a:schemeClr val="tx1"/>
                          </a:solidFill>
                          <a:effectLst/>
                          <a:latin typeface="+mn-lt"/>
                          <a:ea typeface="+mn-ea"/>
                          <a:cs typeface="+mn-cs"/>
                        </a:rPr>
                        <a:t>رفع الفائدة الأمريكية أو تغير الدولار</a:t>
                      </a:r>
                      <a:endParaRPr lang="en-US" dirty="0">
                        <a:solidFill>
                          <a:schemeClr val="tx1"/>
                        </a:solidFill>
                      </a:endParaRPr>
                    </a:p>
                  </a:txBody>
                  <a:tcPr/>
                </a:tc>
                <a:tc>
                  <a:txBody>
                    <a:bodyPr/>
                    <a:lstStyle/>
                    <a:p>
                      <a:pPr algn="r" rtl="1"/>
                      <a:r>
                        <a:rPr lang="ar-EG" sz="1800" b="1" kern="1200" dirty="0" smtClean="0">
                          <a:solidFill>
                            <a:schemeClr val="dk1"/>
                          </a:solidFill>
                          <a:effectLst/>
                          <a:latin typeface="+mn-lt"/>
                          <a:ea typeface="+mn-ea"/>
                          <a:cs typeface="+mn-cs"/>
                        </a:rPr>
                        <a:t>ا</a:t>
                      </a:r>
                      <a:r>
                        <a:rPr lang="ar-SA" sz="1800" b="1" kern="1200" dirty="0" smtClean="0">
                          <a:solidFill>
                            <a:schemeClr val="dk1"/>
                          </a:solidFill>
                          <a:effectLst/>
                          <a:latin typeface="+mn-lt"/>
                          <a:ea typeface="+mn-ea"/>
                          <a:cs typeface="+mn-cs"/>
                        </a:rPr>
                        <a:t>لسياسات النقدية العالمية</a:t>
                      </a:r>
                      <a:endParaRPr lang="en-US" dirty="0"/>
                    </a:p>
                  </a:txBody>
                  <a:tcPr/>
                </a:tc>
                <a:extLst>
                  <a:ext uri="{0D108BD9-81ED-4DB2-BD59-A6C34878D82A}">
                    <a16:rowId xmlns:a16="http://schemas.microsoft.com/office/drawing/2014/main" xmlns="" val="714859356"/>
                  </a:ext>
                </a:extLst>
              </a:tr>
            </a:tbl>
          </a:graphicData>
        </a:graphic>
      </p:graphicFrame>
    </p:spTree>
    <p:extLst>
      <p:ext uri="{BB962C8B-B14F-4D97-AF65-F5344CB8AC3E}">
        <p14:creationId xmlns:p14="http://schemas.microsoft.com/office/powerpoint/2010/main" xmlns="" val="32886212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424873"/>
            <a:ext cx="8766002" cy="5616489"/>
          </a:xfrm>
        </p:spPr>
        <p:txBody>
          <a:bodyPr/>
          <a:lstStyle/>
          <a:p>
            <a:pPr algn="r" rtl="1"/>
            <a:r>
              <a:rPr lang="ar-EG" b="1" dirty="0" smtClean="0"/>
              <a:t>من حيث التكنولوجيا والمعلومات</a:t>
            </a:r>
            <a:endParaRPr lang="ar-EG" b="1" dirty="0"/>
          </a:p>
          <a:p>
            <a:pPr algn="r" rt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21171182"/>
              </p:ext>
            </p:extLst>
          </p:nvPr>
        </p:nvGraphicFramePr>
        <p:xfrm>
          <a:off x="1293091" y="1504755"/>
          <a:ext cx="7472218" cy="2703433"/>
        </p:xfrm>
        <a:graphic>
          <a:graphicData uri="http://schemas.openxmlformats.org/drawingml/2006/table">
            <a:tbl>
              <a:tblPr firstRow="1" bandRow="1">
                <a:tableStyleId>{5C22544A-7EE6-4342-B048-85BDC9FD1C3A}</a:tableStyleId>
              </a:tblPr>
              <a:tblGrid>
                <a:gridCol w="3065869">
                  <a:extLst>
                    <a:ext uri="{9D8B030D-6E8A-4147-A177-3AD203B41FA5}">
                      <a16:colId xmlns:a16="http://schemas.microsoft.com/office/drawing/2014/main" xmlns="" val="3857576089"/>
                    </a:ext>
                  </a:extLst>
                </a:gridCol>
                <a:gridCol w="2515407">
                  <a:extLst>
                    <a:ext uri="{9D8B030D-6E8A-4147-A177-3AD203B41FA5}">
                      <a16:colId xmlns:a16="http://schemas.microsoft.com/office/drawing/2014/main" xmlns="" val="3345840157"/>
                    </a:ext>
                  </a:extLst>
                </a:gridCol>
                <a:gridCol w="1890942">
                  <a:extLst>
                    <a:ext uri="{9D8B030D-6E8A-4147-A177-3AD203B41FA5}">
                      <a16:colId xmlns:a16="http://schemas.microsoft.com/office/drawing/2014/main" xmlns="" val="137832813"/>
                    </a:ext>
                  </a:extLst>
                </a:gridCol>
              </a:tblGrid>
              <a:tr h="874633">
                <a:tc>
                  <a:txBody>
                    <a:bodyPr/>
                    <a:lstStyle/>
                    <a:p>
                      <a:pPr algn="r" rtl="1"/>
                      <a:r>
                        <a:rPr lang="ar-EG" dirty="0" smtClean="0"/>
                        <a:t>التحليل</a:t>
                      </a:r>
                      <a:endParaRPr lang="en-US" dirty="0"/>
                    </a:p>
                  </a:txBody>
                  <a:tcPr/>
                </a:tc>
                <a:tc>
                  <a:txBody>
                    <a:bodyPr/>
                    <a:lstStyle/>
                    <a:p>
                      <a:pPr algn="r" rtl="1"/>
                      <a:r>
                        <a:rPr lang="ar-EG" dirty="0" smtClean="0"/>
                        <a:t>التفاصيل</a:t>
                      </a:r>
                      <a:endParaRPr lang="en-US" dirty="0"/>
                    </a:p>
                  </a:txBody>
                  <a:tcPr/>
                </a:tc>
                <a:tc>
                  <a:txBody>
                    <a:bodyPr/>
                    <a:lstStyle/>
                    <a:p>
                      <a:pPr algn="r" rtl="1"/>
                      <a:r>
                        <a:rPr lang="ar-EG" dirty="0" smtClean="0"/>
                        <a:t>المثال</a:t>
                      </a:r>
                      <a:endParaRPr lang="en-US" dirty="0"/>
                    </a:p>
                  </a:txBody>
                  <a:tcPr/>
                </a:tc>
                <a:extLst>
                  <a:ext uri="{0D108BD9-81ED-4DB2-BD59-A6C34878D82A}">
                    <a16:rowId xmlns:a16="http://schemas.microsoft.com/office/drawing/2014/main" xmlns="" val="678939760"/>
                  </a:ext>
                </a:extLst>
              </a:tr>
              <a:tr h="874633">
                <a:tc>
                  <a:txBody>
                    <a:bodyPr/>
                    <a:lstStyle/>
                    <a:p>
                      <a:pPr algn="r" rtl="1"/>
                      <a:r>
                        <a:rPr lang="ar-SA" sz="1800" kern="1200" dirty="0" smtClean="0">
                          <a:solidFill>
                            <a:schemeClr val="dk1"/>
                          </a:solidFill>
                          <a:effectLst/>
                          <a:latin typeface="+mn-lt"/>
                          <a:ea typeface="+mn-ea"/>
                          <a:cs typeface="+mn-cs"/>
                        </a:rPr>
                        <a:t>يزيد الإنتاجية ويعزز الربحية </a:t>
                      </a:r>
                      <a:r>
                        <a:rPr lang="ar-EG" sz="1800" kern="1200" dirty="0" smtClean="0">
                          <a:solidFill>
                            <a:schemeClr val="dk1"/>
                          </a:solidFill>
                          <a:effectLst/>
                          <a:latin typeface="+mn-lt"/>
                          <a:ea typeface="+mn-ea"/>
                          <a:cs typeface="+mn-cs"/>
                        </a:rPr>
                        <a:t>وبالتالي</a:t>
                      </a:r>
                      <a:r>
                        <a:rPr lang="ar-SA" sz="1800" kern="1200" dirty="0" smtClean="0">
                          <a:solidFill>
                            <a:schemeClr val="dk1"/>
                          </a:solidFill>
                          <a:effectLst/>
                          <a:latin typeface="+mn-lt"/>
                          <a:ea typeface="+mn-ea"/>
                          <a:cs typeface="+mn-cs"/>
                        </a:rPr>
                        <a:t> </a:t>
                      </a:r>
                      <a:r>
                        <a:rPr lang="ar-EG" sz="1800" kern="1200" dirty="0" smtClean="0">
                          <a:solidFill>
                            <a:schemeClr val="dk1"/>
                          </a:solidFill>
                          <a:effectLst/>
                          <a:latin typeface="+mn-lt"/>
                          <a:ea typeface="+mn-ea"/>
                          <a:cs typeface="+mn-cs"/>
                        </a:rPr>
                        <a:t>ينتقل ل</a:t>
                      </a:r>
                      <a:r>
                        <a:rPr lang="ar-SA" sz="1800" kern="1200" dirty="0" smtClean="0">
                          <a:solidFill>
                            <a:schemeClr val="dk1"/>
                          </a:solidFill>
                          <a:effectLst/>
                          <a:latin typeface="+mn-lt"/>
                          <a:ea typeface="+mn-ea"/>
                          <a:cs typeface="+mn-cs"/>
                        </a:rPr>
                        <a:t>لعراق التقدم التكنولوجي الدولي</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شركات عالمية تنقل تقنيات الحفر والإنتاج الحديثة</a:t>
                      </a:r>
                      <a:endParaRPr lang="en-US" dirty="0"/>
                    </a:p>
                  </a:txBody>
                  <a:tcPr/>
                </a:tc>
                <a:tc>
                  <a:txBody>
                    <a:bodyPr/>
                    <a:lstStyle/>
                    <a:p>
                      <a:pPr algn="r" rtl="1"/>
                      <a:r>
                        <a:rPr lang="ar-SA" sz="1800" b="1" kern="1200" dirty="0" smtClean="0">
                          <a:solidFill>
                            <a:schemeClr val="dk1"/>
                          </a:solidFill>
                          <a:effectLst/>
                          <a:latin typeface="+mn-lt"/>
                          <a:ea typeface="+mn-ea"/>
                          <a:cs typeface="+mn-cs"/>
                        </a:rPr>
                        <a:t>نقل التكنولوجيا في قطاع النفط</a:t>
                      </a:r>
                      <a:endParaRPr lang="en-US" dirty="0"/>
                    </a:p>
                  </a:txBody>
                  <a:tcPr/>
                </a:tc>
                <a:extLst>
                  <a:ext uri="{0D108BD9-81ED-4DB2-BD59-A6C34878D82A}">
                    <a16:rowId xmlns:a16="http://schemas.microsoft.com/office/drawing/2014/main" xmlns="" val="83842172"/>
                  </a:ext>
                </a:extLst>
              </a:tr>
              <a:tr h="874633">
                <a:tc>
                  <a:txBody>
                    <a:bodyPr/>
                    <a:lstStyle/>
                    <a:p>
                      <a:pPr algn="r" rtl="1"/>
                      <a:r>
                        <a:rPr lang="ar-SA" sz="1800" kern="1200" dirty="0" smtClean="0">
                          <a:solidFill>
                            <a:schemeClr val="dk1"/>
                          </a:solidFill>
                          <a:effectLst/>
                          <a:latin typeface="+mn-lt"/>
                          <a:ea typeface="+mn-ea"/>
                          <a:cs typeface="+mn-cs"/>
                        </a:rPr>
                        <a:t>إدماج العراق في النظام المالي العالمي </a:t>
                      </a:r>
                      <a:r>
                        <a:rPr lang="ar-EG" sz="1800" kern="1200" dirty="0" smtClean="0">
                          <a:solidFill>
                            <a:schemeClr val="dk1"/>
                          </a:solidFill>
                          <a:effectLst/>
                          <a:latin typeface="+mn-lt"/>
                          <a:ea typeface="+mn-ea"/>
                          <a:cs typeface="+mn-cs"/>
                        </a:rPr>
                        <a:t>وهذا</a:t>
                      </a:r>
                      <a:r>
                        <a:rPr lang="ar-EG" sz="1800" kern="1200" baseline="0" dirty="0" smtClean="0">
                          <a:solidFill>
                            <a:schemeClr val="dk1"/>
                          </a:solidFill>
                          <a:effectLst/>
                          <a:latin typeface="+mn-lt"/>
                          <a:ea typeface="+mn-ea"/>
                          <a:cs typeface="+mn-cs"/>
                        </a:rPr>
                        <a:t> معناه</a:t>
                      </a:r>
                      <a:r>
                        <a:rPr lang="ar-SA" sz="1800" kern="1200" dirty="0" smtClean="0">
                          <a:solidFill>
                            <a:schemeClr val="dk1"/>
                          </a:solidFill>
                          <a:effectLst/>
                          <a:latin typeface="+mn-lt"/>
                          <a:ea typeface="+mn-ea"/>
                          <a:cs typeface="+mn-cs"/>
                        </a:rPr>
                        <a:t> تعزيز الترابط الاقتصادي الرقمي</a:t>
                      </a:r>
                      <a:r>
                        <a:rPr lang="en-US" sz="1800" kern="1200" dirty="0" smtClean="0">
                          <a:solidFill>
                            <a:schemeClr val="dk1"/>
                          </a:solidFill>
                          <a:effectLst/>
                          <a:latin typeface="+mn-lt"/>
                          <a:ea typeface="+mn-ea"/>
                          <a:cs typeface="+mn-cs"/>
                        </a:rPr>
                        <a:t>.</a:t>
                      </a:r>
                      <a:endParaRPr lang="en-US" dirty="0"/>
                    </a:p>
                  </a:txBody>
                  <a:tcPr/>
                </a:tc>
                <a:tc>
                  <a:txBody>
                    <a:bodyPr/>
                    <a:lstStyle/>
                    <a:p>
                      <a:pPr algn="r" rtl="1"/>
                      <a:r>
                        <a:rPr lang="ar-SA" sz="1800" kern="1200" dirty="0" smtClean="0">
                          <a:solidFill>
                            <a:schemeClr val="dk1"/>
                          </a:solidFill>
                          <a:effectLst/>
                          <a:latin typeface="+mn-lt"/>
                          <a:ea typeface="+mn-ea"/>
                          <a:cs typeface="+mn-cs"/>
                        </a:rPr>
                        <a:t>استخدام نظم الدفع والتحليل المالي عبر شركات عالمية</a:t>
                      </a:r>
                      <a:endParaRPr lang="en-US" dirty="0"/>
                    </a:p>
                  </a:txBody>
                  <a:tcPr/>
                </a:tc>
                <a:tc>
                  <a:txBody>
                    <a:bodyPr/>
                    <a:lstStyle/>
                    <a:p>
                      <a:pPr algn="r" rtl="1"/>
                      <a:r>
                        <a:rPr lang="ar-SA" sz="1800" b="1" kern="1200" dirty="0" smtClean="0">
                          <a:solidFill>
                            <a:schemeClr val="dk1"/>
                          </a:solidFill>
                          <a:effectLst/>
                          <a:latin typeface="+mn-lt"/>
                          <a:ea typeface="+mn-ea"/>
                          <a:cs typeface="+mn-cs"/>
                        </a:rPr>
                        <a:t>الخدمات الرقمية</a:t>
                      </a:r>
                      <a:endParaRPr lang="en-US" dirty="0"/>
                    </a:p>
                  </a:txBody>
                  <a:tcPr/>
                </a:tc>
                <a:extLst>
                  <a:ext uri="{0D108BD9-81ED-4DB2-BD59-A6C34878D82A}">
                    <a16:rowId xmlns:a16="http://schemas.microsoft.com/office/drawing/2014/main" xmlns="" val="714859356"/>
                  </a:ext>
                </a:extLst>
              </a:tr>
            </a:tbl>
          </a:graphicData>
        </a:graphic>
      </p:graphicFrame>
    </p:spTree>
    <p:extLst>
      <p:ext uri="{BB962C8B-B14F-4D97-AF65-F5344CB8AC3E}">
        <p14:creationId xmlns:p14="http://schemas.microsoft.com/office/powerpoint/2010/main" xmlns="" val="40173932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81891"/>
            <a:ext cx="8596668" cy="5459471"/>
          </a:xfrm>
        </p:spPr>
        <p:txBody>
          <a:bodyPr/>
          <a:lstStyle/>
          <a:p>
            <a:pPr algn="r" rtl="1"/>
            <a:r>
              <a:rPr lang="ar-EG" sz="2000" b="1" dirty="0" smtClean="0"/>
              <a:t>الخلاصة:</a:t>
            </a:r>
            <a:endParaRPr lang="ar-EG" sz="2000" b="1" dirty="0"/>
          </a:p>
          <a:p>
            <a:pPr algn="r" rtl="1"/>
            <a:r>
              <a:rPr lang="ar-EG" sz="2000" dirty="0"/>
              <a:t>1.	العولمة الاقتصادية تجعل </a:t>
            </a:r>
            <a:r>
              <a:rPr lang="ar-EG" sz="2000" dirty="0" smtClean="0"/>
              <a:t>دول العالم ومنها العراق </a:t>
            </a:r>
            <a:r>
              <a:rPr lang="ar-EG" sz="2000" dirty="0"/>
              <a:t>جزءًا من النظام الاقتصادي العالمي بشكل كامل.</a:t>
            </a:r>
          </a:p>
          <a:p>
            <a:pPr algn="r" rtl="1"/>
            <a:r>
              <a:rPr lang="ar-EG" sz="2000" dirty="0"/>
              <a:t>2.	التصدير، الاستثمار، التمويل، والتكنولوجيا كلها مظاهر ترابط اقتصادي عالمي تؤثر مباشرة على الاستقرار الاقتصادي والسياسات المحلية.</a:t>
            </a:r>
          </a:p>
          <a:p>
            <a:pPr algn="r" rtl="1"/>
            <a:r>
              <a:rPr lang="ar-EG" sz="2000" dirty="0"/>
              <a:t>3.	التقلبات العالمية (أسعار النفط، الفائدة، الاستثمارات) تؤثر على الإيرادات الحكومية، الميزانية، الاحتياطيات النقدية، وسعر الصرف.</a:t>
            </a:r>
          </a:p>
          <a:p>
            <a:pPr algn="r" rtl="1"/>
            <a:endParaRPr lang="en-US" dirty="0"/>
          </a:p>
        </p:txBody>
      </p:sp>
    </p:spTree>
    <p:extLst>
      <p:ext uri="{BB962C8B-B14F-4D97-AF65-F5344CB8AC3E}">
        <p14:creationId xmlns:p14="http://schemas.microsoft.com/office/powerpoint/2010/main" xmlns="" val="23346736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43709"/>
          </a:xfrm>
        </p:spPr>
        <p:txBody>
          <a:bodyPr>
            <a:normAutofit fontScale="90000"/>
          </a:bodyPr>
          <a:lstStyle/>
          <a:p>
            <a:pPr algn="r" rtl="1"/>
            <a:r>
              <a:rPr lang="ar-EG" dirty="0"/>
              <a:t>ثانيًا: مظاهر الترابط الاقتصادي العالمي</a:t>
            </a:r>
            <a:br>
              <a:rPr lang="ar-EG" dirty="0"/>
            </a:br>
            <a:r>
              <a:rPr lang="ar-EG" dirty="0" smtClean="0"/>
              <a:t>الاعتماد المتبادل بين الدول</a:t>
            </a:r>
            <a:r>
              <a:rPr lang="ar-EG" dirty="0"/>
              <a:t/>
            </a:r>
            <a:br>
              <a:rPr lang="ar-EG" dirty="0"/>
            </a:br>
            <a:endParaRPr lang="en-US" dirty="0"/>
          </a:p>
        </p:txBody>
      </p:sp>
      <p:sp>
        <p:nvSpPr>
          <p:cNvPr id="3" name="Content Placeholder 2"/>
          <p:cNvSpPr>
            <a:spLocks noGrp="1"/>
          </p:cNvSpPr>
          <p:nvPr>
            <p:ph idx="1"/>
          </p:nvPr>
        </p:nvSpPr>
        <p:spPr>
          <a:xfrm>
            <a:off x="677334" y="1838037"/>
            <a:ext cx="8596668" cy="4203326"/>
          </a:xfrm>
        </p:spPr>
        <p:txBody>
          <a:bodyPr/>
          <a:lstStyle/>
          <a:p>
            <a:pPr algn="r" rtl="1"/>
            <a:r>
              <a:rPr lang="ar-SA" sz="2000" b="1" dirty="0"/>
              <a:t>تعريف الاعتماد </a:t>
            </a:r>
            <a:r>
              <a:rPr lang="ar-SA" sz="2000" b="1" dirty="0" smtClean="0"/>
              <a:t>المتبادل</a:t>
            </a:r>
            <a:endParaRPr lang="ar-EG" sz="2000" b="1" dirty="0" smtClean="0"/>
          </a:p>
          <a:p>
            <a:pPr algn="r" rtl="1"/>
            <a:r>
              <a:rPr lang="ar-EG" sz="2400" dirty="0" smtClean="0"/>
              <a:t>هو و</a:t>
            </a:r>
            <a:r>
              <a:rPr lang="ar-SA" sz="2400" dirty="0" smtClean="0"/>
              <a:t>ضع </a:t>
            </a:r>
            <a:r>
              <a:rPr lang="ar-SA" sz="2400" dirty="0"/>
              <a:t>تكون فيه الدول بحاجة متبادلة لبعضها البعض في مجالات معينة مثل التجارة، الطاقة، الأمن الغذائي أو التمويل، بحيث تؤثر سياسات أو أزمات دولة واحدة على </a:t>
            </a:r>
            <a:r>
              <a:rPr lang="ar-SA" sz="2400" dirty="0" smtClean="0"/>
              <a:t>الأخرى</a:t>
            </a:r>
            <a:r>
              <a:rPr lang="ar-EG" sz="2400" dirty="0"/>
              <a:t>، وبالتالي </a:t>
            </a:r>
            <a:r>
              <a:rPr lang="ar-EG" sz="2400" dirty="0" smtClean="0"/>
              <a:t>عند </a:t>
            </a:r>
            <a:r>
              <a:rPr lang="ar-EG" sz="2400" dirty="0"/>
              <a:t>حدوث أزمات أو تقلبات </a:t>
            </a:r>
            <a:r>
              <a:rPr lang="ar-EG" sz="2400" dirty="0" smtClean="0"/>
              <a:t>يؤثر ذلك </a:t>
            </a:r>
            <a:r>
              <a:rPr lang="ar-EG" sz="2400" dirty="0"/>
              <a:t>على الشركاء </a:t>
            </a:r>
            <a:r>
              <a:rPr lang="ar-EG" sz="2400" dirty="0" smtClean="0"/>
              <a:t>الدوليين.</a:t>
            </a:r>
            <a:endParaRPr lang="ar-EG" dirty="0" smtClean="0"/>
          </a:p>
          <a:p>
            <a:pPr algn="r" rtl="1"/>
            <a:endParaRPr lang="en-US" dirty="0"/>
          </a:p>
        </p:txBody>
      </p:sp>
    </p:spTree>
    <p:extLst>
      <p:ext uri="{BB962C8B-B14F-4D97-AF65-F5344CB8AC3E}">
        <p14:creationId xmlns:p14="http://schemas.microsoft.com/office/powerpoint/2010/main" xmlns="" val="10352682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2655" y="212436"/>
            <a:ext cx="9319490" cy="6446981"/>
          </a:xfrm>
        </p:spPr>
        <p:txBody>
          <a:bodyPr>
            <a:normAutofit/>
          </a:bodyPr>
          <a:lstStyle/>
          <a:p>
            <a:pPr algn="r" rtl="1"/>
            <a:r>
              <a:rPr lang="ar-EG" sz="2000" b="1" dirty="0"/>
              <a:t>مظاهر الاعتماد المتبادل في الاقتصاد العالمي</a:t>
            </a:r>
          </a:p>
          <a:p>
            <a:pPr algn="r" rtl="1"/>
            <a:r>
              <a:rPr lang="ar-EG" sz="2000" b="1" dirty="0" smtClean="0"/>
              <a:t>1-التجارة </a:t>
            </a:r>
            <a:r>
              <a:rPr lang="ar-EG" sz="2000" b="1" dirty="0"/>
              <a:t>الدولية</a:t>
            </a:r>
          </a:p>
          <a:p>
            <a:pPr algn="r" rtl="1"/>
            <a:r>
              <a:rPr lang="ar-EG" sz="2000" dirty="0"/>
              <a:t>•	صادرات وواردات السلع والخدمات بين الدول.</a:t>
            </a:r>
          </a:p>
          <a:p>
            <a:pPr algn="r" rtl="1"/>
            <a:r>
              <a:rPr lang="ar-EG" sz="2000" dirty="0"/>
              <a:t>•	مثال: انخفاض أسعار النفط عالميًا يؤثر على الإيرادات النفطية للعراق ويؤثر بدوره على أسواق مشتري النفط مثل الصين والهند.</a:t>
            </a:r>
          </a:p>
          <a:p>
            <a:pPr algn="r" rtl="1"/>
            <a:r>
              <a:rPr lang="ar-EG" sz="2000" b="1" dirty="0" smtClean="0"/>
              <a:t>2-التدفقات </a:t>
            </a:r>
            <a:r>
              <a:rPr lang="ar-EG" sz="2000" b="1" dirty="0"/>
              <a:t>المالية والاستثمارية</a:t>
            </a:r>
          </a:p>
          <a:p>
            <a:pPr algn="r" rtl="1"/>
            <a:r>
              <a:rPr lang="ar-EG" sz="2000" dirty="0"/>
              <a:t>•	رؤوس الأموال تنتقل عبر الحدود (</a:t>
            </a:r>
            <a:r>
              <a:rPr lang="en-US" sz="2000" dirty="0"/>
              <a:t>FDI، </a:t>
            </a:r>
            <a:r>
              <a:rPr lang="ar-EG" sz="2000" dirty="0"/>
              <a:t>سندات دولية، قروض).</a:t>
            </a:r>
          </a:p>
          <a:p>
            <a:pPr algn="r" rtl="1"/>
            <a:r>
              <a:rPr lang="ar-EG" sz="2000" dirty="0"/>
              <a:t>•	مثال: خروج المستثمرين الأجانب من العراق يؤدي إلى ضغط على الدينار واحتياطيات البنك المركزي.</a:t>
            </a:r>
          </a:p>
          <a:p>
            <a:pPr algn="r" rtl="1"/>
            <a:r>
              <a:rPr lang="ar-EG" sz="2000" dirty="0" smtClean="0"/>
              <a:t>3- </a:t>
            </a:r>
            <a:r>
              <a:rPr lang="ar-EG" sz="2000" b="1" dirty="0" smtClean="0"/>
              <a:t>الأسواق </a:t>
            </a:r>
            <a:r>
              <a:rPr lang="ar-EG" sz="2000" b="1" dirty="0"/>
              <a:t>المالية العالمية</a:t>
            </a:r>
          </a:p>
          <a:p>
            <a:pPr algn="r" rtl="1"/>
            <a:r>
              <a:rPr lang="ar-EG" sz="2000" dirty="0"/>
              <a:t>•	ارتباط أسواق الأسهم والسندات بمستوى المخاطر العالمي.</a:t>
            </a:r>
          </a:p>
          <a:p>
            <a:pPr marL="0" indent="0" algn="r" rtl="1">
              <a:buNone/>
            </a:pPr>
            <a:endParaRPr lang="en-US" dirty="0"/>
          </a:p>
        </p:txBody>
      </p:sp>
    </p:spTree>
    <p:extLst>
      <p:ext uri="{BB962C8B-B14F-4D97-AF65-F5344CB8AC3E}">
        <p14:creationId xmlns:p14="http://schemas.microsoft.com/office/powerpoint/2010/main" xmlns="" val="22305271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818" y="424873"/>
            <a:ext cx="8812184" cy="6188363"/>
          </a:xfrm>
        </p:spPr>
        <p:txBody>
          <a:bodyPr>
            <a:normAutofit/>
          </a:bodyPr>
          <a:lstStyle/>
          <a:p>
            <a:pPr algn="r" rtl="1"/>
            <a:r>
              <a:rPr lang="ar-EG" sz="2000" b="1" dirty="0"/>
              <a:t>مثال: </a:t>
            </a:r>
            <a:r>
              <a:rPr lang="ar-EG" sz="2000" dirty="0"/>
              <a:t>تراجع أسعار السندات الأمريكية يؤثر على الدول المقترضة بما فيها العراق، من ناحية يؤدي ذلك إلي ارتفاع تكلفة الاقتراض الخارجية: فعندما تنخفض أسعار السندات في الولايات المتحدة </a:t>
            </a:r>
            <a:r>
              <a:rPr lang="ar-EG" sz="2000" dirty="0" smtClean="0"/>
              <a:t>ترتفع عوائدها وبالتالي المستثمرون </a:t>
            </a:r>
            <a:r>
              <a:rPr lang="ar-EG" sz="2000" dirty="0"/>
              <a:t>يطلبون عوائد أعلى على السندات العراقية مما يعني زيادة كلفة </a:t>
            </a:r>
            <a:r>
              <a:rPr lang="ar-EG" sz="2000" dirty="0" smtClean="0"/>
              <a:t>الدين، ومن ناحية أخري انخفاض </a:t>
            </a:r>
            <a:r>
              <a:rPr lang="ar-EG" sz="2000" dirty="0"/>
              <a:t>تدفقات </a:t>
            </a:r>
            <a:r>
              <a:rPr lang="ar-EG" sz="2000" dirty="0" smtClean="0"/>
              <a:t>الاستثمار : فرؤوس </a:t>
            </a:r>
            <a:r>
              <a:rPr lang="ar-EG" sz="2000" dirty="0"/>
              <a:t>الأموال قد تتجه إلى السندات الأمريكية </a:t>
            </a:r>
            <a:r>
              <a:rPr lang="ar-EG" sz="2000" dirty="0" smtClean="0"/>
              <a:t>الآمنة وبالتالي يقل </a:t>
            </a:r>
            <a:r>
              <a:rPr lang="ar-EG" sz="2000" dirty="0"/>
              <a:t>الطلب على أدوات الدين في الدول </a:t>
            </a:r>
            <a:r>
              <a:rPr lang="ar-EG" sz="2000" dirty="0" smtClean="0"/>
              <a:t>النامية ومنها العراق، وقد يؤدي ذلك إلي  </a:t>
            </a:r>
            <a:r>
              <a:rPr lang="ar-EG" sz="2000" dirty="0"/>
              <a:t>ضغوط مالية </a:t>
            </a:r>
            <a:r>
              <a:rPr lang="ar-EG" sz="2000" dirty="0" smtClean="0"/>
              <a:t>محتملة: نتيجة صعوبة </a:t>
            </a:r>
            <a:r>
              <a:rPr lang="ar-EG" sz="2000" dirty="0"/>
              <a:t>إعادة تمويل الديون </a:t>
            </a:r>
            <a:r>
              <a:rPr lang="ar-EG" sz="2000" dirty="0" smtClean="0"/>
              <a:t>الخارجية.واحتمال </a:t>
            </a:r>
            <a:r>
              <a:rPr lang="ar-EG" sz="2000" dirty="0"/>
              <a:t>زيادة عبء خدمة الدين.</a:t>
            </a:r>
          </a:p>
          <a:p>
            <a:pPr marL="0" indent="0" algn="r" rtl="1">
              <a:buNone/>
            </a:pPr>
            <a:endParaRPr lang="ar-EG" sz="2000" b="1" dirty="0"/>
          </a:p>
          <a:p>
            <a:pPr algn="r" rtl="1"/>
            <a:r>
              <a:rPr lang="ar-EG" sz="2000" b="1" dirty="0" smtClean="0"/>
              <a:t>4-الموارد الأساسية ومدخلات الإنتاج</a:t>
            </a:r>
            <a:endParaRPr lang="ar-EG" sz="2000" b="1" dirty="0"/>
          </a:p>
          <a:p>
            <a:pPr algn="r" rtl="1"/>
            <a:r>
              <a:rPr lang="ar-EG" sz="2000" dirty="0"/>
              <a:t>•	الاعتماد على </a:t>
            </a:r>
            <a:r>
              <a:rPr lang="ar-EG" sz="2000" dirty="0" smtClean="0"/>
              <a:t>الطاقة </a:t>
            </a:r>
            <a:r>
              <a:rPr lang="ar-EG" sz="2000" dirty="0"/>
              <a:t>والمعادن والتكنولوجيا.</a:t>
            </a:r>
          </a:p>
          <a:p>
            <a:pPr algn="r" rtl="1"/>
            <a:r>
              <a:rPr lang="ar-EG" sz="2000" dirty="0"/>
              <a:t>•	مثال: العراق يعتمد على استيراد الغاز والآلات والمعدات من دول أخرى لتشغيل قطاع </a:t>
            </a:r>
            <a:r>
              <a:rPr lang="ar-EG" sz="2000" dirty="0" smtClean="0"/>
              <a:t>الطاقة، وبالتالي ارتفاع أسعارها يؤدي لارتفاع تكلفة الإنتاج محليا.</a:t>
            </a:r>
            <a:endParaRPr lang="ar-EG" sz="2000" dirty="0"/>
          </a:p>
          <a:p>
            <a:pPr algn="r" rtl="1"/>
            <a:r>
              <a:rPr lang="ar-EG" sz="2000" dirty="0" smtClean="0"/>
              <a:t>5- </a:t>
            </a:r>
            <a:r>
              <a:rPr lang="ar-EG" sz="2000" b="1" dirty="0" smtClean="0"/>
              <a:t>السياسات </a:t>
            </a:r>
            <a:r>
              <a:rPr lang="ar-EG" sz="2000" b="1" dirty="0"/>
              <a:t>النقدية العالمية</a:t>
            </a:r>
          </a:p>
          <a:p>
            <a:pPr algn="r" rtl="1"/>
            <a:r>
              <a:rPr lang="ar-EG" sz="2000" dirty="0"/>
              <a:t>•	تأثير الفائدة وأسعار الصرف على الدول المرتبطة بالدولار أو اليورو.</a:t>
            </a:r>
          </a:p>
          <a:p>
            <a:pPr algn="r" rtl="1"/>
            <a:r>
              <a:rPr lang="ar-EG" sz="2000" dirty="0"/>
              <a:t>•	مثال: رفع الفائدة الأمريكية يؤدي إلى خروج رؤوس الأموال من العراق ويضغط على الاحتياطيات الأجنبية.</a:t>
            </a:r>
          </a:p>
          <a:p>
            <a:pPr algn="r" rtl="1"/>
            <a:endParaRPr lang="en-US" dirty="0"/>
          </a:p>
        </p:txBody>
      </p:sp>
    </p:spTree>
    <p:extLst>
      <p:ext uri="{BB962C8B-B14F-4D97-AF65-F5344CB8AC3E}">
        <p14:creationId xmlns:p14="http://schemas.microsoft.com/office/powerpoint/2010/main" xmlns="" val="282111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3249" y="477703"/>
            <a:ext cx="8596668" cy="4666952"/>
          </a:xfrm>
        </p:spPr>
        <p:txBody>
          <a:bodyPr>
            <a:normAutofit/>
          </a:bodyPr>
          <a:lstStyle/>
          <a:p>
            <a:pPr algn="r" rtl="1"/>
            <a:r>
              <a:rPr lang="ar-SA" sz="2000" b="1" u="sng" dirty="0"/>
              <a:t>عناصر العلاقات الاقتصادية الدولية</a:t>
            </a:r>
            <a:endParaRPr lang="en-US" sz="2000" u="sng" dirty="0"/>
          </a:p>
          <a:p>
            <a:pPr lvl="0" algn="r" rtl="1"/>
            <a:r>
              <a:rPr lang="ar-SA" sz="2000" b="1" dirty="0"/>
              <a:t>التجارة الدولية</a:t>
            </a:r>
            <a:r>
              <a:rPr lang="en-US" sz="2000" dirty="0"/>
              <a:t/>
            </a:r>
            <a:br>
              <a:rPr lang="en-US" sz="2000" dirty="0"/>
            </a:br>
            <a:r>
              <a:rPr lang="ar-SA" sz="2000" dirty="0"/>
              <a:t>تبادل السلع والخدمات بين الدول وفق قواعد واتفاقيات دولية</a:t>
            </a:r>
            <a:r>
              <a:rPr lang="en-US" sz="2000" dirty="0"/>
              <a:t>.</a:t>
            </a:r>
          </a:p>
          <a:p>
            <a:pPr lvl="0" algn="r" rtl="1"/>
            <a:r>
              <a:rPr lang="ar-SA" sz="2000" b="1" dirty="0"/>
              <a:t>التمويل الدولي</a:t>
            </a:r>
            <a:r>
              <a:rPr lang="en-US" sz="2000" dirty="0"/>
              <a:t/>
            </a:r>
            <a:br>
              <a:rPr lang="en-US" sz="2000" dirty="0"/>
            </a:br>
            <a:r>
              <a:rPr lang="ar-SA" sz="2000" dirty="0"/>
              <a:t>القروض الدولية، المساعدات، تدفقات رؤوس الأموال</a:t>
            </a:r>
            <a:r>
              <a:rPr lang="en-US" sz="2000" dirty="0"/>
              <a:t>.</a:t>
            </a:r>
          </a:p>
          <a:p>
            <a:pPr lvl="0" algn="r" rtl="1"/>
            <a:r>
              <a:rPr lang="ar-SA" sz="2000" b="1" dirty="0"/>
              <a:t>الاستثمار الأجنبي</a:t>
            </a:r>
            <a:r>
              <a:rPr lang="en-US" sz="2000" dirty="0"/>
              <a:t/>
            </a:r>
            <a:br>
              <a:rPr lang="en-US" sz="2000" dirty="0"/>
            </a:br>
            <a:r>
              <a:rPr lang="ar-SA" sz="2000" dirty="0"/>
              <a:t>الاستثمار المباشر وغير المباشر عبر الحدود</a:t>
            </a:r>
            <a:r>
              <a:rPr lang="en-US" sz="2000" dirty="0"/>
              <a:t>.</a:t>
            </a:r>
          </a:p>
          <a:p>
            <a:pPr lvl="0" algn="r" rtl="1"/>
            <a:r>
              <a:rPr lang="ar-SA" sz="2000" b="1" dirty="0"/>
              <a:t>العلاقات النقدية الدولية</a:t>
            </a:r>
            <a:r>
              <a:rPr lang="en-US" sz="2000" dirty="0"/>
              <a:t/>
            </a:r>
            <a:br>
              <a:rPr lang="en-US" sz="2000" dirty="0"/>
            </a:br>
            <a:r>
              <a:rPr lang="ar-SA" sz="2000" dirty="0"/>
              <a:t>أسعار الصرف، السياسات النقدية، احتياطيات النقد الأجنبي</a:t>
            </a:r>
            <a:r>
              <a:rPr lang="en-US" sz="2000" dirty="0"/>
              <a:t>.</a:t>
            </a:r>
          </a:p>
          <a:p>
            <a:pPr algn="r" rtl="1"/>
            <a:r>
              <a:rPr lang="ar-SA" sz="2000" b="1" dirty="0"/>
              <a:t>التعاون الاقتصادي والتنمية</a:t>
            </a:r>
            <a:r>
              <a:rPr lang="en-US" sz="2000" dirty="0"/>
              <a:t/>
            </a:r>
            <a:br>
              <a:rPr lang="en-US" sz="2000" dirty="0"/>
            </a:br>
            <a:r>
              <a:rPr lang="ar-SA" sz="2000" dirty="0"/>
              <a:t>دور المؤسسات الدولية مثل صندوق النقد والبنك الدولي</a:t>
            </a:r>
            <a:r>
              <a:rPr lang="en-US" sz="2000" dirty="0"/>
              <a:t>.</a:t>
            </a:r>
          </a:p>
          <a:p>
            <a:endParaRPr lang="en-US" dirty="0"/>
          </a:p>
        </p:txBody>
      </p:sp>
    </p:spTree>
    <p:extLst>
      <p:ext uri="{BB962C8B-B14F-4D97-AF65-F5344CB8AC3E}">
        <p14:creationId xmlns:p14="http://schemas.microsoft.com/office/powerpoint/2010/main" xmlns="" val="22109323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4945"/>
            <a:ext cx="8596668" cy="5496417"/>
          </a:xfrm>
        </p:spPr>
        <p:txBody>
          <a:bodyPr/>
          <a:lstStyle/>
          <a:p>
            <a:pPr algn="r" rtl="1"/>
            <a:r>
              <a:rPr lang="ar-SA" sz="2000" b="1" dirty="0"/>
              <a:t>خصائص الاعتماد المتبادل</a:t>
            </a:r>
            <a:endParaRPr lang="en-US" sz="2000" dirty="0"/>
          </a:p>
          <a:p>
            <a:pPr lvl="0" algn="r" rtl="1"/>
            <a:r>
              <a:rPr lang="ar-SA" sz="2000" b="1" dirty="0"/>
              <a:t>ثنائي الاتجاه</a:t>
            </a:r>
            <a:r>
              <a:rPr lang="en-US" sz="2000" b="1" dirty="0"/>
              <a:t>:</a:t>
            </a:r>
            <a:r>
              <a:rPr lang="en-US" sz="2000" dirty="0"/>
              <a:t> </a:t>
            </a:r>
            <a:r>
              <a:rPr lang="ar-SA" sz="2000" dirty="0"/>
              <a:t>كل دولة تتأثر وتؤثر في الدول الأخرى</a:t>
            </a:r>
            <a:r>
              <a:rPr lang="en-US" sz="2000" dirty="0"/>
              <a:t>.</a:t>
            </a:r>
          </a:p>
          <a:p>
            <a:pPr lvl="0" algn="r" rtl="1"/>
            <a:r>
              <a:rPr lang="ar-SA" sz="2000" b="1" dirty="0"/>
              <a:t>الحساسية العالية للصدمات العالمية</a:t>
            </a:r>
            <a:r>
              <a:rPr lang="en-US" sz="2000" b="1" dirty="0"/>
              <a:t>:</a:t>
            </a:r>
            <a:r>
              <a:rPr lang="en-US" sz="2000" dirty="0"/>
              <a:t> </a:t>
            </a:r>
            <a:r>
              <a:rPr lang="ar-SA" sz="2000" dirty="0"/>
              <a:t>الأزمات الاقتصادية أو السياسية تؤثر بسرعة على جميع الأطراف المرتبطة</a:t>
            </a:r>
            <a:r>
              <a:rPr lang="en-US" sz="2000" dirty="0"/>
              <a:t>.</a:t>
            </a:r>
          </a:p>
          <a:p>
            <a:pPr lvl="0" algn="r" rtl="1"/>
            <a:r>
              <a:rPr lang="ar-SA" sz="2000" b="1" dirty="0"/>
              <a:t>التأثير على السيادة الاقتصادية</a:t>
            </a:r>
            <a:r>
              <a:rPr lang="en-US" sz="2000" b="1" dirty="0"/>
              <a:t>:</a:t>
            </a:r>
            <a:r>
              <a:rPr lang="en-US" sz="2000" dirty="0"/>
              <a:t> </a:t>
            </a:r>
            <a:r>
              <a:rPr lang="ar-SA" sz="2000" dirty="0"/>
              <a:t>الدول تكون أقل قدرة على التحكم الكامل بسياساتها الاقتصادية</a:t>
            </a:r>
            <a:r>
              <a:rPr lang="en-US" sz="2000" dirty="0"/>
              <a:t>.</a:t>
            </a:r>
          </a:p>
          <a:p>
            <a:pPr lvl="0" algn="r" rtl="1"/>
            <a:r>
              <a:rPr lang="ar-SA" sz="2000" b="1" dirty="0"/>
              <a:t>الاستفادة المشتركة والمخاطر المشتركة</a:t>
            </a:r>
            <a:r>
              <a:rPr lang="en-US" sz="2000" b="1" dirty="0"/>
              <a:t>:</a:t>
            </a:r>
            <a:r>
              <a:rPr lang="en-US" sz="2000" dirty="0"/>
              <a:t> </a:t>
            </a:r>
            <a:r>
              <a:rPr lang="ar-SA" sz="2000" dirty="0"/>
              <a:t>فرص للنمو الاقتصادي لكنها تزيد من تعرض الدول للصدمات الخارجية</a:t>
            </a:r>
            <a:r>
              <a:rPr lang="en-US" sz="2000" dirty="0"/>
              <a:t>.</a:t>
            </a:r>
          </a:p>
          <a:p>
            <a:endParaRPr lang="en-US" dirty="0"/>
          </a:p>
        </p:txBody>
      </p:sp>
    </p:spTree>
    <p:extLst>
      <p:ext uri="{BB962C8B-B14F-4D97-AF65-F5344CB8AC3E}">
        <p14:creationId xmlns:p14="http://schemas.microsoft.com/office/powerpoint/2010/main" xmlns="" val="5474185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424873"/>
            <a:ext cx="8766002" cy="5616489"/>
          </a:xfrm>
        </p:spPr>
        <p:txBody>
          <a:bodyPr/>
          <a:lstStyle/>
          <a:p>
            <a:pPr algn="r" rtl="1"/>
            <a:r>
              <a:rPr lang="ar-EG" b="1" dirty="0" smtClean="0"/>
              <a:t>مثال تطبيقي علي العراق</a:t>
            </a:r>
            <a:endParaRPr lang="ar-EG" b="1" dirty="0"/>
          </a:p>
          <a:p>
            <a:pPr algn="r" rtl="1"/>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xmlns="" val="11651019"/>
              </p:ext>
            </p:extLst>
          </p:nvPr>
        </p:nvGraphicFramePr>
        <p:xfrm>
          <a:off x="729673" y="972517"/>
          <a:ext cx="8756073" cy="5400040"/>
        </p:xfrm>
        <a:graphic>
          <a:graphicData uri="http://schemas.openxmlformats.org/drawingml/2006/table">
            <a:tbl>
              <a:tblPr firstRow="1" bandRow="1">
                <a:tableStyleId>{5C22544A-7EE6-4342-B048-85BDC9FD1C3A}</a:tableStyleId>
              </a:tblPr>
              <a:tblGrid>
                <a:gridCol w="2918691">
                  <a:extLst>
                    <a:ext uri="{9D8B030D-6E8A-4147-A177-3AD203B41FA5}">
                      <a16:colId xmlns:a16="http://schemas.microsoft.com/office/drawing/2014/main" xmlns="" val="2471500513"/>
                    </a:ext>
                  </a:extLst>
                </a:gridCol>
                <a:gridCol w="2918691">
                  <a:extLst>
                    <a:ext uri="{9D8B030D-6E8A-4147-A177-3AD203B41FA5}">
                      <a16:colId xmlns:a16="http://schemas.microsoft.com/office/drawing/2014/main" xmlns="" val="1617342018"/>
                    </a:ext>
                  </a:extLst>
                </a:gridCol>
                <a:gridCol w="2918691">
                  <a:extLst>
                    <a:ext uri="{9D8B030D-6E8A-4147-A177-3AD203B41FA5}">
                      <a16:colId xmlns:a16="http://schemas.microsoft.com/office/drawing/2014/main" xmlns="" val="1458126692"/>
                    </a:ext>
                  </a:extLst>
                </a:gridCol>
              </a:tblGrid>
              <a:tr h="370840">
                <a:tc>
                  <a:txBody>
                    <a:bodyPr/>
                    <a:lstStyle/>
                    <a:p>
                      <a:r>
                        <a:rPr lang="ar-EG" dirty="0" smtClean="0"/>
                        <a:t>التحليل</a:t>
                      </a:r>
                      <a:endParaRPr lang="en-US" dirty="0"/>
                    </a:p>
                  </a:txBody>
                  <a:tcPr/>
                </a:tc>
                <a:tc>
                  <a:txBody>
                    <a:bodyPr/>
                    <a:lstStyle/>
                    <a:p>
                      <a:r>
                        <a:rPr lang="ar-EG" dirty="0" smtClean="0"/>
                        <a:t>التفاصيل</a:t>
                      </a:r>
                      <a:endParaRPr lang="en-US" dirty="0"/>
                    </a:p>
                  </a:txBody>
                  <a:tcPr/>
                </a:tc>
                <a:tc>
                  <a:txBody>
                    <a:bodyPr/>
                    <a:lstStyle/>
                    <a:p>
                      <a:r>
                        <a:rPr lang="ar-EG" dirty="0" smtClean="0"/>
                        <a:t>الحالة</a:t>
                      </a:r>
                      <a:endParaRPr lang="en-US" dirty="0"/>
                    </a:p>
                  </a:txBody>
                  <a:tcPr/>
                </a:tc>
                <a:extLst>
                  <a:ext uri="{0D108BD9-81ED-4DB2-BD59-A6C34878D82A}">
                    <a16:rowId xmlns:a16="http://schemas.microsoft.com/office/drawing/2014/main" xmlns="" val="978447807"/>
                  </a:ext>
                </a:extLst>
              </a:tr>
              <a:tr h="370840">
                <a:tc>
                  <a:txBody>
                    <a:bodyPr/>
                    <a:lstStyle/>
                    <a:p>
                      <a:pPr algn="r"/>
                      <a:r>
                        <a:rPr lang="ar-SA" sz="1800" kern="1200" dirty="0" smtClean="0">
                          <a:solidFill>
                            <a:schemeClr val="dk1"/>
                          </a:solidFill>
                          <a:effectLst/>
                          <a:latin typeface="+mn-lt"/>
                          <a:ea typeface="+mn-ea"/>
                          <a:cs typeface="+mn-cs"/>
                        </a:rPr>
                        <a:t>يقلّ دخل العراق </a:t>
                      </a:r>
                      <a:r>
                        <a:rPr lang="ar-EG" sz="1800" kern="1200" dirty="0" smtClean="0">
                          <a:solidFill>
                            <a:schemeClr val="dk1"/>
                          </a:solidFill>
                          <a:effectLst/>
                          <a:latin typeface="+mn-lt"/>
                          <a:ea typeface="+mn-ea"/>
                          <a:cs typeface="+mn-cs"/>
                        </a:rPr>
                        <a:t>مما</a:t>
                      </a:r>
                      <a:r>
                        <a:rPr lang="ar-SA" sz="1800" kern="1200" dirty="0" smtClean="0">
                          <a:solidFill>
                            <a:schemeClr val="dk1"/>
                          </a:solidFill>
                          <a:effectLst/>
                          <a:latin typeface="+mn-lt"/>
                          <a:ea typeface="+mn-ea"/>
                          <a:cs typeface="+mn-cs"/>
                        </a:rPr>
                        <a:t> يؤثر على وارداته واستثماراته </a:t>
                      </a:r>
                      <a:r>
                        <a:rPr lang="ar-EG" sz="1800" kern="1200" dirty="0" smtClean="0">
                          <a:solidFill>
                            <a:schemeClr val="dk1"/>
                          </a:solidFill>
                          <a:effectLst/>
                          <a:latin typeface="+mn-lt"/>
                          <a:ea typeface="+mn-ea"/>
                          <a:cs typeface="+mn-cs"/>
                        </a:rPr>
                        <a:t>وهذا أيضا له </a:t>
                      </a:r>
                      <a:r>
                        <a:rPr lang="ar-SA" sz="1800" kern="1200" dirty="0" smtClean="0">
                          <a:solidFill>
                            <a:schemeClr val="dk1"/>
                          </a:solidFill>
                          <a:effectLst/>
                          <a:latin typeface="+mn-lt"/>
                          <a:ea typeface="+mn-ea"/>
                          <a:cs typeface="+mn-cs"/>
                        </a:rPr>
                        <a:t>تأثير على الشركاء التجاريين</a:t>
                      </a:r>
                      <a:endParaRPr lang="en-US" dirty="0"/>
                    </a:p>
                  </a:txBody>
                  <a:tcPr/>
                </a:tc>
                <a:tc>
                  <a:txBody>
                    <a:bodyPr/>
                    <a:lstStyle/>
                    <a:p>
                      <a:pPr algn="r"/>
                      <a:r>
                        <a:rPr lang="ar-SA" sz="1800" kern="1200" dirty="0" smtClean="0">
                          <a:solidFill>
                            <a:schemeClr val="dk1"/>
                          </a:solidFill>
                          <a:effectLst/>
                          <a:latin typeface="+mn-lt"/>
                          <a:ea typeface="+mn-ea"/>
                          <a:cs typeface="+mn-cs"/>
                        </a:rPr>
                        <a:t>انخفاض أسعار النفط عالميًا 2014–2016 و2020</a:t>
                      </a:r>
                      <a:endParaRPr lang="en-US" dirty="0"/>
                    </a:p>
                  </a:txBody>
                  <a:tcPr/>
                </a:tc>
                <a:tc>
                  <a:txBody>
                    <a:bodyPr/>
                    <a:lstStyle/>
                    <a:p>
                      <a:pPr algn="r"/>
                      <a:r>
                        <a:rPr lang="ar-SA" sz="1800" b="1" kern="1200" dirty="0" smtClean="0">
                          <a:solidFill>
                            <a:schemeClr val="dk1"/>
                          </a:solidFill>
                          <a:effectLst/>
                          <a:latin typeface="+mn-lt"/>
                          <a:ea typeface="+mn-ea"/>
                          <a:cs typeface="+mn-cs"/>
                        </a:rPr>
                        <a:t>التجارة الدولية</a:t>
                      </a:r>
                      <a:endParaRPr lang="en-US" dirty="0"/>
                    </a:p>
                  </a:txBody>
                  <a:tcPr/>
                </a:tc>
                <a:extLst>
                  <a:ext uri="{0D108BD9-81ED-4DB2-BD59-A6C34878D82A}">
                    <a16:rowId xmlns:a16="http://schemas.microsoft.com/office/drawing/2014/main" xmlns="" val="944340387"/>
                  </a:ext>
                </a:extLst>
              </a:tr>
              <a:tr h="370840">
                <a:tc>
                  <a:txBody>
                    <a:bodyPr/>
                    <a:lstStyle/>
                    <a:p>
                      <a:pPr algn="r"/>
                      <a:r>
                        <a:rPr lang="ar-SA" sz="1800" kern="1200" dirty="0" smtClean="0">
                          <a:solidFill>
                            <a:schemeClr val="dk1"/>
                          </a:solidFill>
                          <a:effectLst/>
                          <a:latin typeface="+mn-lt"/>
                          <a:ea typeface="+mn-ea"/>
                          <a:cs typeface="+mn-cs"/>
                        </a:rPr>
                        <a:t>انخفاض الإنتاج </a:t>
                      </a:r>
                      <a:r>
                        <a:rPr lang="ar-EG" sz="1800" kern="1200" dirty="0" smtClean="0">
                          <a:solidFill>
                            <a:schemeClr val="dk1"/>
                          </a:solidFill>
                          <a:effectLst/>
                          <a:latin typeface="+mn-lt"/>
                          <a:ea typeface="+mn-ea"/>
                          <a:cs typeface="+mn-cs"/>
                        </a:rPr>
                        <a:t>وبالتالي لهذا</a:t>
                      </a:r>
                      <a:r>
                        <a:rPr lang="ar-SA" sz="1800" kern="1200" dirty="0" smtClean="0">
                          <a:solidFill>
                            <a:schemeClr val="dk1"/>
                          </a:solidFill>
                          <a:effectLst/>
                          <a:latin typeface="+mn-lt"/>
                          <a:ea typeface="+mn-ea"/>
                          <a:cs typeface="+mn-cs"/>
                        </a:rPr>
                        <a:t> تأثير على الإيرادات والاقتصاد المحلي </a:t>
                      </a:r>
                      <a:r>
                        <a:rPr lang="ar-EG" sz="1800" kern="1200" dirty="0" smtClean="0">
                          <a:solidFill>
                            <a:schemeClr val="dk1"/>
                          </a:solidFill>
                          <a:effectLst/>
                          <a:latin typeface="+mn-lt"/>
                          <a:ea typeface="+mn-ea"/>
                          <a:cs typeface="+mn-cs"/>
                        </a:rPr>
                        <a:t>وأيضا له تأثير علي</a:t>
                      </a:r>
                      <a:r>
                        <a:rPr lang="ar-SA" sz="1800" kern="1200" dirty="0" smtClean="0">
                          <a:solidFill>
                            <a:schemeClr val="dk1"/>
                          </a:solidFill>
                          <a:effectLst/>
                          <a:latin typeface="+mn-lt"/>
                          <a:ea typeface="+mn-ea"/>
                          <a:cs typeface="+mn-cs"/>
                        </a:rPr>
                        <a:t> شركاء الاستثمار</a:t>
                      </a:r>
                      <a:endParaRPr lang="en-US" dirty="0"/>
                    </a:p>
                  </a:txBody>
                  <a:tcPr/>
                </a:tc>
                <a:tc>
                  <a:txBody>
                    <a:bodyPr/>
                    <a:lstStyle/>
                    <a:p>
                      <a:pPr algn="r"/>
                      <a:r>
                        <a:rPr lang="ar-SA" sz="1800" kern="1200" dirty="0" smtClean="0">
                          <a:solidFill>
                            <a:schemeClr val="dk1"/>
                          </a:solidFill>
                          <a:effectLst/>
                          <a:latin typeface="+mn-lt"/>
                          <a:ea typeface="+mn-ea"/>
                          <a:cs typeface="+mn-cs"/>
                        </a:rPr>
                        <a:t>خروج شركات النفط الأجنبية مؤقتًا بسبب التوترات السياسية</a:t>
                      </a:r>
                      <a:endParaRPr lang="en-US" dirty="0"/>
                    </a:p>
                  </a:txBody>
                  <a:tcPr/>
                </a:tc>
                <a:tc>
                  <a:txBody>
                    <a:bodyPr/>
                    <a:lstStyle/>
                    <a:p>
                      <a:pPr algn="r"/>
                      <a:r>
                        <a:rPr lang="ar-EG" b="1" dirty="0" smtClean="0"/>
                        <a:t>التدفقات الاستثمارية</a:t>
                      </a:r>
                      <a:endParaRPr lang="en-US" b="1" dirty="0"/>
                    </a:p>
                  </a:txBody>
                  <a:tcPr/>
                </a:tc>
                <a:extLst>
                  <a:ext uri="{0D108BD9-81ED-4DB2-BD59-A6C34878D82A}">
                    <a16:rowId xmlns:a16="http://schemas.microsoft.com/office/drawing/2014/main" xmlns="" val="714312349"/>
                  </a:ext>
                </a:extLst>
              </a:tr>
              <a:tr h="370840">
                <a:tc>
                  <a:txBody>
                    <a:bodyPr/>
                    <a:lstStyle/>
                    <a:p>
                      <a:pPr algn="r"/>
                      <a:r>
                        <a:rPr lang="ar-SA" sz="1800" kern="1200" dirty="0" smtClean="0">
                          <a:solidFill>
                            <a:schemeClr val="dk1"/>
                          </a:solidFill>
                          <a:effectLst/>
                          <a:latin typeface="+mn-lt"/>
                          <a:ea typeface="+mn-ea"/>
                          <a:cs typeface="+mn-cs"/>
                        </a:rPr>
                        <a:t>زيادة تكلفة التمويل </a:t>
                      </a:r>
                      <a:r>
                        <a:rPr lang="ar-EG" sz="1800" kern="1200" dirty="0" smtClean="0">
                          <a:solidFill>
                            <a:schemeClr val="dk1"/>
                          </a:solidFill>
                          <a:effectLst/>
                          <a:latin typeface="+mn-lt"/>
                          <a:ea typeface="+mn-ea"/>
                          <a:cs typeface="+mn-cs"/>
                        </a:rPr>
                        <a:t>وبالتالي</a:t>
                      </a:r>
                      <a:r>
                        <a:rPr lang="ar-SA" sz="1800" kern="1200" dirty="0" smtClean="0">
                          <a:solidFill>
                            <a:schemeClr val="dk1"/>
                          </a:solidFill>
                          <a:effectLst/>
                          <a:latin typeface="+mn-lt"/>
                          <a:ea typeface="+mn-ea"/>
                          <a:cs typeface="+mn-cs"/>
                        </a:rPr>
                        <a:t> ضغط على الدينار وميزان المدفوعات </a:t>
                      </a:r>
                      <a:r>
                        <a:rPr lang="ar-EG" sz="1800" kern="1200" dirty="0" smtClean="0">
                          <a:solidFill>
                            <a:schemeClr val="tx1"/>
                          </a:solidFill>
                          <a:effectLst/>
                          <a:latin typeface="+mn-lt"/>
                          <a:ea typeface="+mn-ea"/>
                          <a:cs typeface="+mn-cs"/>
                        </a:rPr>
                        <a:t>مما ينعكس علي</a:t>
                      </a:r>
                      <a:r>
                        <a:rPr lang="ar-SA" sz="1800" kern="1200" dirty="0" smtClean="0">
                          <a:solidFill>
                            <a:schemeClr val="tx1"/>
                          </a:solidFill>
                          <a:effectLst/>
                          <a:latin typeface="+mn-lt"/>
                          <a:ea typeface="+mn-ea"/>
                          <a:cs typeface="+mn-cs"/>
                        </a:rPr>
                        <a:t> المستثمرين الأجانب</a:t>
                      </a:r>
                      <a:endParaRPr lang="en-US" dirty="0">
                        <a:solidFill>
                          <a:schemeClr val="tx1"/>
                        </a:solidFill>
                      </a:endParaRPr>
                    </a:p>
                  </a:txBody>
                  <a:tcPr/>
                </a:tc>
                <a:tc>
                  <a:txBody>
                    <a:bodyPr/>
                    <a:lstStyle/>
                    <a:p>
                      <a:pPr algn="r"/>
                      <a:r>
                        <a:rPr lang="ar-EG" sz="1800" kern="1200" dirty="0" smtClean="0">
                          <a:solidFill>
                            <a:schemeClr val="dk1"/>
                          </a:solidFill>
                          <a:effectLst/>
                          <a:latin typeface="+mn-lt"/>
                          <a:ea typeface="+mn-ea"/>
                          <a:cs typeface="+mn-cs"/>
                        </a:rPr>
                        <a:t>ارتفاع</a:t>
                      </a:r>
                      <a:r>
                        <a:rPr lang="ar-SA" sz="1800" kern="1200" dirty="0" smtClean="0">
                          <a:solidFill>
                            <a:schemeClr val="dk1"/>
                          </a:solidFill>
                          <a:effectLst/>
                          <a:latin typeface="+mn-lt"/>
                          <a:ea typeface="+mn-ea"/>
                          <a:cs typeface="+mn-cs"/>
                        </a:rPr>
                        <a:t> أسعار الفائدة الأمريكية</a:t>
                      </a:r>
                      <a:endParaRPr lang="en-US" dirty="0"/>
                    </a:p>
                  </a:txBody>
                  <a:tcPr/>
                </a:tc>
                <a:tc>
                  <a:txBody>
                    <a:bodyPr/>
                    <a:lstStyle/>
                    <a:p>
                      <a:pPr algn="r"/>
                      <a:r>
                        <a:rPr lang="ar-SA" sz="1800" b="1" kern="1200" dirty="0" smtClean="0">
                          <a:solidFill>
                            <a:schemeClr val="dk1"/>
                          </a:solidFill>
                          <a:effectLst/>
                          <a:latin typeface="+mn-lt"/>
                          <a:ea typeface="+mn-ea"/>
                          <a:cs typeface="+mn-cs"/>
                        </a:rPr>
                        <a:t>الأسواق المالية</a:t>
                      </a:r>
                      <a:endParaRPr lang="en-US" dirty="0"/>
                    </a:p>
                  </a:txBody>
                  <a:tcPr/>
                </a:tc>
                <a:extLst>
                  <a:ext uri="{0D108BD9-81ED-4DB2-BD59-A6C34878D82A}">
                    <a16:rowId xmlns:a16="http://schemas.microsoft.com/office/drawing/2014/main" xmlns="" val="2499191232"/>
                  </a:ext>
                </a:extLst>
              </a:tr>
              <a:tr h="370840">
                <a:tc>
                  <a:txBody>
                    <a:bodyPr/>
                    <a:lstStyle/>
                    <a:p>
                      <a:pPr algn="r"/>
                      <a:r>
                        <a:rPr lang="ar-SA" sz="1800" kern="1200" dirty="0" smtClean="0">
                          <a:solidFill>
                            <a:schemeClr val="dk1"/>
                          </a:solidFill>
                          <a:effectLst/>
                          <a:latin typeface="+mn-lt"/>
                          <a:ea typeface="+mn-ea"/>
                          <a:cs typeface="+mn-cs"/>
                        </a:rPr>
                        <a:t>يحد من تقلب العملة، لكنه يعتمد على الاحتياطيات الأجنبية </a:t>
                      </a:r>
                      <a:r>
                        <a:rPr lang="ar-EG" sz="1800" kern="1200" dirty="0" smtClean="0">
                          <a:solidFill>
                            <a:schemeClr val="dk1"/>
                          </a:solidFill>
                          <a:effectLst/>
                          <a:latin typeface="+mn-lt"/>
                          <a:ea typeface="+mn-ea"/>
                          <a:cs typeface="+mn-cs"/>
                        </a:rPr>
                        <a:t>لدي البنك المركزي وهذا أيضا</a:t>
                      </a:r>
                      <a:r>
                        <a:rPr lang="ar-SA" sz="1800" kern="1200" dirty="0" smtClean="0">
                          <a:solidFill>
                            <a:schemeClr val="dk1"/>
                          </a:solidFill>
                          <a:effectLst/>
                          <a:latin typeface="+mn-lt"/>
                          <a:ea typeface="+mn-ea"/>
                          <a:cs typeface="+mn-cs"/>
                        </a:rPr>
                        <a:t> يظهر الاعتماد المتبادل مع الأسواق العالمية</a:t>
                      </a:r>
                      <a:endParaRPr lang="en-US" dirty="0"/>
                    </a:p>
                  </a:txBody>
                  <a:tcPr/>
                </a:tc>
                <a:tc>
                  <a:txBody>
                    <a:bodyPr/>
                    <a:lstStyle/>
                    <a:p>
                      <a:pPr algn="r"/>
                      <a:r>
                        <a:rPr lang="ar-SA" sz="1800" kern="1200" dirty="0" smtClean="0">
                          <a:solidFill>
                            <a:schemeClr val="dk1"/>
                          </a:solidFill>
                          <a:effectLst/>
                          <a:latin typeface="+mn-lt"/>
                          <a:ea typeface="+mn-ea"/>
                          <a:cs typeface="+mn-cs"/>
                        </a:rPr>
                        <a:t>تدخل البنك المركزي لدعم الدينار</a:t>
                      </a:r>
                      <a:endParaRPr lang="en-US" dirty="0"/>
                    </a:p>
                  </a:txBody>
                  <a:tcPr/>
                </a:tc>
                <a:tc>
                  <a:txBody>
                    <a:bodyPr/>
                    <a:lstStyle/>
                    <a:p>
                      <a:pPr algn="r"/>
                      <a:r>
                        <a:rPr lang="ar-EG" b="1" dirty="0" smtClean="0"/>
                        <a:t>السياسات النقدية</a:t>
                      </a:r>
                      <a:endParaRPr lang="en-US" b="1" dirty="0"/>
                    </a:p>
                  </a:txBody>
                  <a:tcPr/>
                </a:tc>
                <a:extLst>
                  <a:ext uri="{0D108BD9-81ED-4DB2-BD59-A6C34878D82A}">
                    <a16:rowId xmlns:a16="http://schemas.microsoft.com/office/drawing/2014/main" xmlns="" val="1325206954"/>
                  </a:ext>
                </a:extLst>
              </a:tr>
            </a:tbl>
          </a:graphicData>
        </a:graphic>
      </p:graphicFrame>
    </p:spTree>
    <p:extLst>
      <p:ext uri="{BB962C8B-B14F-4D97-AF65-F5344CB8AC3E}">
        <p14:creationId xmlns:p14="http://schemas.microsoft.com/office/powerpoint/2010/main" xmlns="" val="3800620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1916" y="166254"/>
            <a:ext cx="8596668" cy="5598017"/>
          </a:xfrm>
        </p:spPr>
        <p:txBody>
          <a:bodyPr/>
          <a:lstStyle/>
          <a:p>
            <a:pPr algn="r" rtl="1"/>
            <a:r>
              <a:rPr lang="ar-EG" dirty="0" smtClean="0"/>
              <a:t>أمثلة تطبيقية علي العراق</a:t>
            </a:r>
          </a:p>
          <a:p>
            <a:pPr algn="r" rt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4036360169"/>
              </p:ext>
            </p:extLst>
          </p:nvPr>
        </p:nvGraphicFramePr>
        <p:xfrm>
          <a:off x="324256" y="823106"/>
          <a:ext cx="9661236" cy="6034894"/>
        </p:xfrm>
        <a:graphic>
          <a:graphicData uri="http://schemas.openxmlformats.org/drawingml/2006/table">
            <a:tbl>
              <a:tblPr firstRow="1" bandRow="1">
                <a:tableStyleId>{5C22544A-7EE6-4342-B048-85BDC9FD1C3A}</a:tableStyleId>
              </a:tblPr>
              <a:tblGrid>
                <a:gridCol w="3099880">
                  <a:extLst>
                    <a:ext uri="{9D8B030D-6E8A-4147-A177-3AD203B41FA5}">
                      <a16:colId xmlns:a16="http://schemas.microsoft.com/office/drawing/2014/main" xmlns="" val="3084094005"/>
                    </a:ext>
                  </a:extLst>
                </a:gridCol>
                <a:gridCol w="2248014">
                  <a:extLst>
                    <a:ext uri="{9D8B030D-6E8A-4147-A177-3AD203B41FA5}">
                      <a16:colId xmlns:a16="http://schemas.microsoft.com/office/drawing/2014/main" xmlns="" val="2944885888"/>
                    </a:ext>
                  </a:extLst>
                </a:gridCol>
                <a:gridCol w="2305855">
                  <a:extLst>
                    <a:ext uri="{9D8B030D-6E8A-4147-A177-3AD203B41FA5}">
                      <a16:colId xmlns:a16="http://schemas.microsoft.com/office/drawing/2014/main" xmlns="" val="3943735582"/>
                    </a:ext>
                  </a:extLst>
                </a:gridCol>
                <a:gridCol w="2007487">
                  <a:extLst>
                    <a:ext uri="{9D8B030D-6E8A-4147-A177-3AD203B41FA5}">
                      <a16:colId xmlns:a16="http://schemas.microsoft.com/office/drawing/2014/main" xmlns="" val="2993917373"/>
                    </a:ext>
                  </a:extLst>
                </a:gridCol>
              </a:tblGrid>
              <a:tr h="365687">
                <a:tc>
                  <a:txBody>
                    <a:bodyPr/>
                    <a:lstStyle/>
                    <a:p>
                      <a:r>
                        <a:rPr lang="ar-EG" dirty="0" smtClean="0"/>
                        <a:t>التحليل</a:t>
                      </a:r>
                      <a:endParaRPr lang="en-US" dirty="0"/>
                    </a:p>
                  </a:txBody>
                  <a:tcPr/>
                </a:tc>
                <a:tc>
                  <a:txBody>
                    <a:bodyPr/>
                    <a:lstStyle/>
                    <a:p>
                      <a:r>
                        <a:rPr lang="ar-EG" dirty="0" smtClean="0"/>
                        <a:t>التفاصيل</a:t>
                      </a:r>
                      <a:endParaRPr lang="en-US" dirty="0"/>
                    </a:p>
                  </a:txBody>
                  <a:tcPr/>
                </a:tc>
                <a:tc>
                  <a:txBody>
                    <a:bodyPr/>
                    <a:lstStyle/>
                    <a:p>
                      <a:r>
                        <a:rPr lang="ar-EG" dirty="0" smtClean="0"/>
                        <a:t>المثال</a:t>
                      </a:r>
                      <a:endParaRPr lang="en-US" dirty="0"/>
                    </a:p>
                  </a:txBody>
                  <a:tcPr/>
                </a:tc>
                <a:tc>
                  <a:txBody>
                    <a:bodyPr/>
                    <a:lstStyle/>
                    <a:p>
                      <a:endParaRPr lang="en-US"/>
                    </a:p>
                  </a:txBody>
                  <a:tcPr/>
                </a:tc>
                <a:extLst>
                  <a:ext uri="{0D108BD9-81ED-4DB2-BD59-A6C34878D82A}">
                    <a16:rowId xmlns:a16="http://schemas.microsoft.com/office/drawing/2014/main" xmlns="" val="1146333777"/>
                  </a:ext>
                </a:extLst>
              </a:tr>
              <a:tr h="1442710">
                <a:tc>
                  <a:txBody>
                    <a:bodyPr/>
                    <a:lstStyle/>
                    <a:p>
                      <a:pPr algn="r"/>
                      <a:r>
                        <a:rPr lang="ar-SA" sz="1800" kern="1200" dirty="0" smtClean="0">
                          <a:solidFill>
                            <a:schemeClr val="dk1"/>
                          </a:solidFill>
                          <a:effectLst/>
                          <a:latin typeface="+mn-lt"/>
                          <a:ea typeface="+mn-ea"/>
                          <a:cs typeface="+mn-cs"/>
                        </a:rPr>
                        <a:t>انخفاض الإيرادات </a:t>
                      </a:r>
                      <a:r>
                        <a:rPr lang="ar-EG" sz="1800" kern="1200" dirty="0" smtClean="0">
                          <a:solidFill>
                            <a:schemeClr val="dk1"/>
                          </a:solidFill>
                          <a:effectLst/>
                          <a:latin typeface="+mn-lt"/>
                          <a:ea typeface="+mn-ea"/>
                          <a:cs typeface="+mn-cs"/>
                        </a:rPr>
                        <a:t>يؤدي ل</a:t>
                      </a:r>
                      <a:r>
                        <a:rPr lang="ar-SA" sz="1800" kern="1200" dirty="0" smtClean="0">
                          <a:solidFill>
                            <a:schemeClr val="dk1"/>
                          </a:solidFill>
                          <a:effectLst/>
                          <a:latin typeface="+mn-lt"/>
                          <a:ea typeface="+mn-ea"/>
                          <a:cs typeface="+mn-cs"/>
                        </a:rPr>
                        <a:t>عجز في الموازنة </a:t>
                      </a:r>
                      <a:r>
                        <a:rPr lang="ar-EG" sz="1800" kern="1200" dirty="0" smtClean="0">
                          <a:solidFill>
                            <a:schemeClr val="dk1"/>
                          </a:solidFill>
                          <a:effectLst/>
                          <a:latin typeface="+mn-lt"/>
                          <a:ea typeface="+mn-ea"/>
                          <a:cs typeface="+mn-cs"/>
                        </a:rPr>
                        <a:t>وبالتالي له</a:t>
                      </a:r>
                      <a:r>
                        <a:rPr lang="ar-SA" sz="1800" kern="1200" dirty="0" smtClean="0">
                          <a:solidFill>
                            <a:schemeClr val="dk1"/>
                          </a:solidFill>
                          <a:effectLst/>
                          <a:latin typeface="+mn-lt"/>
                          <a:ea typeface="+mn-ea"/>
                          <a:cs typeface="+mn-cs"/>
                        </a:rPr>
                        <a:t> تأثير على استيراد المواد الأساسية </a:t>
                      </a:r>
                      <a:r>
                        <a:rPr lang="ar-EG" sz="1800" kern="1200" dirty="0" smtClean="0">
                          <a:solidFill>
                            <a:schemeClr val="dk1"/>
                          </a:solidFill>
                          <a:effectLst/>
                          <a:latin typeface="+mn-lt"/>
                          <a:ea typeface="+mn-ea"/>
                          <a:cs typeface="+mn-cs"/>
                        </a:rPr>
                        <a:t>وكذلك ينعكس</a:t>
                      </a:r>
                      <a:r>
                        <a:rPr lang="ar-SA" sz="1800" kern="1200" dirty="0" smtClean="0">
                          <a:solidFill>
                            <a:schemeClr val="dk1"/>
                          </a:solidFill>
                          <a:effectLst/>
                          <a:latin typeface="+mn-lt"/>
                          <a:ea typeface="+mn-ea"/>
                          <a:cs typeface="+mn-cs"/>
                        </a:rPr>
                        <a:t> على شركاء العراق التجاريين</a:t>
                      </a:r>
                      <a:endParaRPr lang="en-US" dirty="0"/>
                    </a:p>
                  </a:txBody>
                  <a:tcPr/>
                </a:tc>
                <a:tc>
                  <a:txBody>
                    <a:bodyPr/>
                    <a:lstStyle/>
                    <a:p>
                      <a:pPr algn="r"/>
                      <a:r>
                        <a:rPr lang="ar-SA" sz="1800" kern="1200" dirty="0" smtClean="0">
                          <a:solidFill>
                            <a:schemeClr val="dk1"/>
                          </a:solidFill>
                          <a:effectLst/>
                          <a:latin typeface="+mn-lt"/>
                          <a:ea typeface="+mn-ea"/>
                          <a:cs typeface="+mn-cs"/>
                        </a:rPr>
                        <a:t>أسعار النفط العالمية تؤثر مباشرة على الإيرادات الحكومية العراقية</a:t>
                      </a:r>
                      <a:endParaRPr lang="en-US" dirty="0"/>
                    </a:p>
                  </a:txBody>
                  <a:tcPr/>
                </a:tc>
                <a:tc>
                  <a:txBody>
                    <a:bodyPr/>
                    <a:lstStyle/>
                    <a:p>
                      <a:pPr algn="r"/>
                      <a:r>
                        <a:rPr lang="ar-SA" sz="1800" kern="1200" dirty="0" smtClean="0">
                          <a:solidFill>
                            <a:schemeClr val="dk1"/>
                          </a:solidFill>
                          <a:effectLst/>
                          <a:latin typeface="+mn-lt"/>
                          <a:ea typeface="+mn-ea"/>
                          <a:cs typeface="+mn-cs"/>
                        </a:rPr>
                        <a:t>انخفاض أسعار النفط 2014–2016 و2020</a:t>
                      </a:r>
                      <a:endParaRPr lang="en-US" dirty="0"/>
                    </a:p>
                  </a:txBody>
                  <a:tcPr/>
                </a:tc>
                <a:tc>
                  <a:txBody>
                    <a:bodyPr/>
                    <a:lstStyle/>
                    <a:p>
                      <a:pPr algn="r"/>
                      <a:r>
                        <a:rPr lang="ar-SA" sz="1800" b="1" kern="1200" dirty="0" smtClean="0">
                          <a:solidFill>
                            <a:schemeClr val="dk1"/>
                          </a:solidFill>
                          <a:effectLst/>
                          <a:latin typeface="+mn-lt"/>
                          <a:ea typeface="+mn-ea"/>
                          <a:cs typeface="+mn-cs"/>
                        </a:rPr>
                        <a:t>الاعتماد على أسواق النفط العالمية</a:t>
                      </a:r>
                      <a:endParaRPr lang="en-US" dirty="0"/>
                    </a:p>
                  </a:txBody>
                  <a:tcPr/>
                </a:tc>
                <a:extLst>
                  <a:ext uri="{0D108BD9-81ED-4DB2-BD59-A6C34878D82A}">
                    <a16:rowId xmlns:a16="http://schemas.microsoft.com/office/drawing/2014/main" xmlns="" val="4120758926"/>
                  </a:ext>
                </a:extLst>
              </a:tr>
              <a:tr h="1713218">
                <a:tc>
                  <a:txBody>
                    <a:bodyPr/>
                    <a:lstStyle/>
                    <a:p>
                      <a:pPr algn="r"/>
                      <a:r>
                        <a:rPr lang="ar-SA" sz="1800" kern="1200" dirty="0" smtClean="0">
                          <a:solidFill>
                            <a:schemeClr val="dk1"/>
                          </a:solidFill>
                          <a:effectLst/>
                          <a:latin typeface="+mn-lt"/>
                          <a:ea typeface="+mn-ea"/>
                          <a:cs typeface="+mn-cs"/>
                        </a:rPr>
                        <a:t>خروج هذه الشركات أو تقليل استثماراتها </a:t>
                      </a:r>
                      <a:r>
                        <a:rPr lang="ar-EG" sz="1800" kern="1200" dirty="0" smtClean="0">
                          <a:solidFill>
                            <a:schemeClr val="dk1"/>
                          </a:solidFill>
                          <a:effectLst/>
                          <a:latin typeface="+mn-lt"/>
                          <a:ea typeface="+mn-ea"/>
                          <a:cs typeface="+mn-cs"/>
                        </a:rPr>
                        <a:t>يؤدي إلي</a:t>
                      </a:r>
                      <a:r>
                        <a:rPr lang="ar-SA" sz="1800" kern="1200" dirty="0" smtClean="0">
                          <a:solidFill>
                            <a:schemeClr val="dk1"/>
                          </a:solidFill>
                          <a:effectLst/>
                          <a:latin typeface="+mn-lt"/>
                          <a:ea typeface="+mn-ea"/>
                          <a:cs typeface="+mn-cs"/>
                        </a:rPr>
                        <a:t> انخفاض الإنتاج </a:t>
                      </a:r>
                      <a:r>
                        <a:rPr lang="ar-EG" sz="1800" kern="1200" dirty="0" smtClean="0">
                          <a:solidFill>
                            <a:schemeClr val="dk1"/>
                          </a:solidFill>
                          <a:effectLst/>
                          <a:latin typeface="+mn-lt"/>
                          <a:ea typeface="+mn-ea"/>
                          <a:cs typeface="+mn-cs"/>
                        </a:rPr>
                        <a:t>وبالتالي</a:t>
                      </a:r>
                      <a:r>
                        <a:rPr lang="ar-SA" sz="1800" kern="1200" dirty="0" smtClean="0">
                          <a:solidFill>
                            <a:schemeClr val="dk1"/>
                          </a:solidFill>
                          <a:effectLst/>
                          <a:latin typeface="+mn-lt"/>
                          <a:ea typeface="+mn-ea"/>
                          <a:cs typeface="+mn-cs"/>
                        </a:rPr>
                        <a:t> تأثير على الإيرادات </a:t>
                      </a:r>
                      <a:r>
                        <a:rPr lang="ar-EG" sz="1800" kern="1200" dirty="0" smtClean="0">
                          <a:solidFill>
                            <a:schemeClr val="dk1"/>
                          </a:solidFill>
                          <a:effectLst/>
                          <a:latin typeface="+mn-lt"/>
                          <a:ea typeface="+mn-ea"/>
                          <a:cs typeface="+mn-cs"/>
                        </a:rPr>
                        <a:t>وكذلك هذا </a:t>
                      </a:r>
                      <a:r>
                        <a:rPr lang="ar-SA" sz="1800" kern="1200" dirty="0" smtClean="0">
                          <a:solidFill>
                            <a:schemeClr val="dk1"/>
                          </a:solidFill>
                          <a:effectLst/>
                          <a:latin typeface="+mn-lt"/>
                          <a:ea typeface="+mn-ea"/>
                          <a:cs typeface="+mn-cs"/>
                        </a:rPr>
                        <a:t> يعكس الاعتماد المتبادل مع الشركاء الاقتصاديين</a:t>
                      </a:r>
                      <a:endParaRPr lang="en-US" dirty="0"/>
                    </a:p>
                  </a:txBody>
                  <a:tcPr/>
                </a:tc>
                <a:tc>
                  <a:txBody>
                    <a:bodyPr/>
                    <a:lstStyle/>
                    <a:p>
                      <a:pPr algn="r"/>
                      <a:r>
                        <a:rPr lang="ar-SA" sz="1800" kern="1200" dirty="0" smtClean="0">
                          <a:solidFill>
                            <a:schemeClr val="dk1"/>
                          </a:solidFill>
                          <a:effectLst/>
                          <a:latin typeface="+mn-lt"/>
                          <a:ea typeface="+mn-ea"/>
                          <a:cs typeface="+mn-cs"/>
                        </a:rPr>
                        <a:t>الاستثمارات الأجنبية توفر التكنولوجيا والخبرة الفنية وتزيد الإنتاج</a:t>
                      </a:r>
                      <a:endParaRPr lang="en-US" dirty="0"/>
                    </a:p>
                  </a:txBody>
                  <a:tcPr/>
                </a:tc>
                <a:tc>
                  <a:txBody>
                    <a:bodyPr/>
                    <a:lstStyle/>
                    <a:p>
                      <a:pPr algn="r"/>
                      <a:r>
                        <a:rPr lang="ar-SA" sz="1800" kern="1200" dirty="0" smtClean="0">
                          <a:solidFill>
                            <a:schemeClr val="dk1"/>
                          </a:solidFill>
                          <a:effectLst/>
                          <a:latin typeface="+mn-lt"/>
                          <a:ea typeface="+mn-ea"/>
                          <a:cs typeface="+mn-cs"/>
                        </a:rPr>
                        <a:t>شركات نفطية عالمية تستثمر في العراق</a:t>
                      </a:r>
                      <a:endParaRPr lang="en-US" dirty="0"/>
                    </a:p>
                  </a:txBody>
                  <a:tcPr/>
                </a:tc>
                <a:tc>
                  <a:txBody>
                    <a:bodyPr/>
                    <a:lstStyle/>
                    <a:p>
                      <a:pPr algn="r"/>
                      <a:r>
                        <a:rPr lang="ar-SA" sz="1800" b="1" kern="1200" dirty="0" smtClean="0">
                          <a:solidFill>
                            <a:schemeClr val="dk1"/>
                          </a:solidFill>
                          <a:effectLst/>
                          <a:latin typeface="+mn-lt"/>
                          <a:ea typeface="+mn-ea"/>
                          <a:cs typeface="+mn-cs"/>
                        </a:rPr>
                        <a:t>الاعتماد على الاستثمار الأجنبي</a:t>
                      </a:r>
                      <a:endParaRPr lang="en-US" dirty="0"/>
                    </a:p>
                  </a:txBody>
                  <a:tcPr/>
                </a:tc>
                <a:extLst>
                  <a:ext uri="{0D108BD9-81ED-4DB2-BD59-A6C34878D82A}">
                    <a16:rowId xmlns:a16="http://schemas.microsoft.com/office/drawing/2014/main" xmlns="" val="2364241941"/>
                  </a:ext>
                </a:extLst>
              </a:tr>
              <a:tr h="1713218">
                <a:tc>
                  <a:txBody>
                    <a:bodyPr/>
                    <a:lstStyle/>
                    <a:p>
                      <a:pPr algn="r"/>
                      <a:r>
                        <a:rPr lang="ar-SA" sz="1800" kern="1200" dirty="0" smtClean="0">
                          <a:solidFill>
                            <a:schemeClr val="dk1"/>
                          </a:solidFill>
                          <a:effectLst/>
                          <a:latin typeface="+mn-lt"/>
                          <a:ea typeface="+mn-ea"/>
                          <a:cs typeface="+mn-cs"/>
                        </a:rPr>
                        <a:t>خروج رؤوس الأموال </a:t>
                      </a:r>
                      <a:r>
                        <a:rPr lang="ar-EG" sz="1800" kern="1200" dirty="0" smtClean="0">
                          <a:solidFill>
                            <a:schemeClr val="dk1"/>
                          </a:solidFill>
                          <a:effectLst/>
                          <a:latin typeface="+mn-lt"/>
                          <a:ea typeface="+mn-ea"/>
                          <a:cs typeface="+mn-cs"/>
                        </a:rPr>
                        <a:t>مما يؤدي إلي</a:t>
                      </a:r>
                      <a:r>
                        <a:rPr lang="ar-SA" sz="1800" kern="1200" dirty="0" smtClean="0">
                          <a:solidFill>
                            <a:schemeClr val="dk1"/>
                          </a:solidFill>
                          <a:effectLst/>
                          <a:latin typeface="+mn-lt"/>
                          <a:ea typeface="+mn-ea"/>
                          <a:cs typeface="+mn-cs"/>
                        </a:rPr>
                        <a:t> ضغط على الاحتياطيات الأجنبية </a:t>
                      </a:r>
                      <a:r>
                        <a:rPr lang="ar-EG" sz="1800" kern="1200" dirty="0" smtClean="0">
                          <a:solidFill>
                            <a:schemeClr val="dk1"/>
                          </a:solidFill>
                          <a:effectLst/>
                          <a:latin typeface="+mn-lt"/>
                          <a:ea typeface="+mn-ea"/>
                          <a:cs typeface="+mn-cs"/>
                        </a:rPr>
                        <a:t>وبالتالي</a:t>
                      </a:r>
                      <a:r>
                        <a:rPr lang="ar-SA" sz="1800" kern="1200" dirty="0" smtClean="0">
                          <a:solidFill>
                            <a:schemeClr val="dk1"/>
                          </a:solidFill>
                          <a:effectLst/>
                          <a:latin typeface="+mn-lt"/>
                          <a:ea typeface="+mn-ea"/>
                          <a:cs typeface="+mn-cs"/>
                        </a:rPr>
                        <a:t> تراجع قيمة الدينار </a:t>
                      </a:r>
                      <a:r>
                        <a:rPr lang="ar-EG" sz="1800" kern="1200" dirty="0" smtClean="0">
                          <a:solidFill>
                            <a:schemeClr val="dk1"/>
                          </a:solidFill>
                          <a:effectLst/>
                          <a:latin typeface="+mn-lt"/>
                          <a:ea typeface="+mn-ea"/>
                          <a:cs typeface="+mn-cs"/>
                        </a:rPr>
                        <a:t>وبالتالي</a:t>
                      </a:r>
                      <a:r>
                        <a:rPr lang="ar-EG" sz="1800" kern="1200" baseline="0" dirty="0" smtClean="0">
                          <a:solidFill>
                            <a:schemeClr val="dk1"/>
                          </a:solidFill>
                          <a:effectLst/>
                          <a:latin typeface="+mn-lt"/>
                          <a:ea typeface="+mn-ea"/>
                          <a:cs typeface="+mn-cs"/>
                        </a:rPr>
                        <a:t> ما لذلك من</a:t>
                      </a:r>
                      <a:r>
                        <a:rPr lang="ar-SA" sz="1800" kern="1200" dirty="0" smtClean="0">
                          <a:solidFill>
                            <a:schemeClr val="dk1"/>
                          </a:solidFill>
                          <a:effectLst/>
                          <a:latin typeface="+mn-lt"/>
                          <a:ea typeface="+mn-ea"/>
                          <a:cs typeface="+mn-cs"/>
                        </a:rPr>
                        <a:t> تأثير على الاقتصاد المحلي و</a:t>
                      </a:r>
                      <a:r>
                        <a:rPr lang="ar-EG" sz="1800" kern="1200" dirty="0" smtClean="0">
                          <a:solidFill>
                            <a:schemeClr val="dk1"/>
                          </a:solidFill>
                          <a:effectLst/>
                          <a:latin typeface="+mn-lt"/>
                          <a:ea typeface="+mn-ea"/>
                          <a:cs typeface="+mn-cs"/>
                        </a:rPr>
                        <a:t> كذلك علي </a:t>
                      </a:r>
                      <a:r>
                        <a:rPr lang="ar-SA" sz="1800" kern="1200" dirty="0" smtClean="0">
                          <a:solidFill>
                            <a:schemeClr val="dk1"/>
                          </a:solidFill>
                          <a:effectLst/>
                          <a:latin typeface="+mn-lt"/>
                          <a:ea typeface="+mn-ea"/>
                          <a:cs typeface="+mn-cs"/>
                        </a:rPr>
                        <a:t>الشركاء الأجانب</a:t>
                      </a:r>
                      <a:endParaRPr lang="en-US" dirty="0"/>
                    </a:p>
                  </a:txBody>
                  <a:tcPr/>
                </a:tc>
                <a:tc>
                  <a:txBody>
                    <a:bodyPr/>
                    <a:lstStyle/>
                    <a:p>
                      <a:pPr algn="r"/>
                      <a:r>
                        <a:rPr lang="ar-SA" sz="1800" kern="1200" dirty="0" smtClean="0">
                          <a:solidFill>
                            <a:schemeClr val="dk1"/>
                          </a:solidFill>
                          <a:effectLst/>
                          <a:latin typeface="+mn-lt"/>
                          <a:ea typeface="+mn-ea"/>
                          <a:cs typeface="+mn-cs"/>
                        </a:rPr>
                        <a:t>يؤدي إلى زيادة تكلفة التمويل الدولي</a:t>
                      </a:r>
                      <a:endParaRPr lang="en-US" dirty="0"/>
                    </a:p>
                  </a:txBody>
                  <a:tcPr/>
                </a:tc>
                <a:tc>
                  <a:txBody>
                    <a:bodyPr/>
                    <a:lstStyle/>
                    <a:p>
                      <a:pPr algn="r"/>
                      <a:r>
                        <a:rPr lang="ar-SA" sz="1800" kern="1200" dirty="0" smtClean="0">
                          <a:solidFill>
                            <a:schemeClr val="dk1"/>
                          </a:solidFill>
                          <a:effectLst/>
                          <a:latin typeface="+mn-lt"/>
                          <a:ea typeface="+mn-ea"/>
                          <a:cs typeface="+mn-cs"/>
                        </a:rPr>
                        <a:t>رفع الفائدة الأمريكية</a:t>
                      </a:r>
                      <a:endParaRPr lang="en-US" dirty="0"/>
                    </a:p>
                  </a:txBody>
                  <a:tcPr/>
                </a:tc>
                <a:tc>
                  <a:txBody>
                    <a:bodyPr/>
                    <a:lstStyle/>
                    <a:p>
                      <a:pPr algn="r"/>
                      <a:r>
                        <a:rPr lang="ar-SA" sz="1800" b="1" kern="1200" dirty="0" smtClean="0">
                          <a:solidFill>
                            <a:schemeClr val="dk1"/>
                          </a:solidFill>
                          <a:effectLst/>
                          <a:latin typeface="+mn-lt"/>
                          <a:ea typeface="+mn-ea"/>
                          <a:cs typeface="+mn-cs"/>
                        </a:rPr>
                        <a:t>الاعتماد على السياسات النقدية العالمية</a:t>
                      </a:r>
                      <a:endParaRPr lang="en-US" dirty="0"/>
                    </a:p>
                  </a:txBody>
                  <a:tcPr/>
                </a:tc>
                <a:extLst>
                  <a:ext uri="{0D108BD9-81ED-4DB2-BD59-A6C34878D82A}">
                    <a16:rowId xmlns:a16="http://schemas.microsoft.com/office/drawing/2014/main" xmlns="" val="1920848710"/>
                  </a:ext>
                </a:extLst>
              </a:tr>
              <a:tr h="731374">
                <a:tc gridSpan="4">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768415029"/>
                  </a:ext>
                </a:extLst>
              </a:tr>
            </a:tbl>
          </a:graphicData>
        </a:graphic>
      </p:graphicFrame>
    </p:spTree>
    <p:extLst>
      <p:ext uri="{BB962C8B-B14F-4D97-AF65-F5344CB8AC3E}">
        <p14:creationId xmlns:p14="http://schemas.microsoft.com/office/powerpoint/2010/main" xmlns="" val="34035101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11200"/>
            <a:ext cx="8596668" cy="5971701"/>
          </a:xfrm>
        </p:spPr>
        <p:txBody>
          <a:bodyPr>
            <a:normAutofit/>
          </a:bodyPr>
          <a:lstStyle/>
          <a:p>
            <a:pPr algn="r" rtl="1"/>
            <a:endParaRPr lang="ar-EG" dirty="0" smtClean="0"/>
          </a:p>
          <a:p>
            <a:pPr algn="r" rtl="1"/>
            <a:endParaRPr lang="ar-EG" dirty="0"/>
          </a:p>
          <a:p>
            <a:pPr algn="r" rtl="1"/>
            <a:endParaRPr lang="ar-EG" dirty="0" smtClean="0"/>
          </a:p>
          <a:p>
            <a:pPr algn="r" rtl="1"/>
            <a:endParaRPr lang="ar-EG" dirty="0"/>
          </a:p>
          <a:p>
            <a:pPr algn="r" rtl="1"/>
            <a:endParaRPr lang="ar-EG" dirty="0" smtClean="0"/>
          </a:p>
          <a:p>
            <a:pPr algn="r" rtl="1"/>
            <a:endParaRPr lang="ar-EG" dirty="0"/>
          </a:p>
          <a:p>
            <a:pPr algn="r" rtl="1"/>
            <a:endParaRPr lang="ar-EG" dirty="0" smtClean="0"/>
          </a:p>
          <a:p>
            <a:pPr marL="0" indent="0" algn="r" rtl="1">
              <a:buNone/>
            </a:pPr>
            <a:endParaRPr lang="ar-EG" dirty="0"/>
          </a:p>
          <a:p>
            <a:pPr algn="r" rtl="1"/>
            <a:r>
              <a:rPr lang="ar-EG" b="1" dirty="0" smtClean="0"/>
              <a:t>الخلاصة:</a:t>
            </a:r>
          </a:p>
          <a:p>
            <a:pPr algn="r" rtl="1"/>
            <a:r>
              <a:rPr lang="ar-EG" dirty="0" smtClean="0"/>
              <a:t>1.</a:t>
            </a:r>
            <a:r>
              <a:rPr lang="ar-EG" dirty="0"/>
              <a:t>	العراق جزء من النظام الاقتصادي العالمي، ويعكس الاعتماد المتبادل بوضوح في التجارة، النفط، الاستثمار الأجنبي، التمويل، والسياسات النقدية العالمية.</a:t>
            </a:r>
          </a:p>
          <a:p>
            <a:pPr algn="r" rtl="1"/>
            <a:r>
              <a:rPr lang="ar-EG" dirty="0"/>
              <a:t>2.	أي صدمة خارجية (أسعار النفط، السياسات النقدية، استثمارات أجنبية، عقوبات) لها تأثير مباشر على الاقتصاد العراقي والقدرة على التمويل والتنمية.</a:t>
            </a:r>
          </a:p>
          <a:p>
            <a:pPr algn="r" rtl="1"/>
            <a:r>
              <a:rPr lang="ar-EG" dirty="0"/>
              <a:t>3.	إدارة هذا الاعتماد المتبادل تتطلب سياسات اقتصادية ونقدية مرنة، مع تنويع مصادر الدخل وتقليل الاعتماد على الخارج.</a:t>
            </a:r>
          </a:p>
          <a:p>
            <a:pPr algn="r" rt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267636859"/>
              </p:ext>
            </p:extLst>
          </p:nvPr>
        </p:nvGraphicFramePr>
        <p:xfrm>
          <a:off x="345302" y="568686"/>
          <a:ext cx="9897924" cy="3275802"/>
        </p:xfrm>
        <a:graphic>
          <a:graphicData uri="http://schemas.openxmlformats.org/drawingml/2006/table">
            <a:tbl>
              <a:tblPr firstRow="1" bandRow="1">
                <a:tableStyleId>{5C22544A-7EE6-4342-B048-85BDC9FD1C3A}</a:tableStyleId>
              </a:tblPr>
              <a:tblGrid>
                <a:gridCol w="2474481">
                  <a:extLst>
                    <a:ext uri="{9D8B030D-6E8A-4147-A177-3AD203B41FA5}">
                      <a16:colId xmlns:a16="http://schemas.microsoft.com/office/drawing/2014/main" xmlns="" val="40416026"/>
                    </a:ext>
                  </a:extLst>
                </a:gridCol>
                <a:gridCol w="2841715">
                  <a:extLst>
                    <a:ext uri="{9D8B030D-6E8A-4147-A177-3AD203B41FA5}">
                      <a16:colId xmlns:a16="http://schemas.microsoft.com/office/drawing/2014/main" xmlns="" val="2368678241"/>
                    </a:ext>
                  </a:extLst>
                </a:gridCol>
                <a:gridCol w="2107247">
                  <a:extLst>
                    <a:ext uri="{9D8B030D-6E8A-4147-A177-3AD203B41FA5}">
                      <a16:colId xmlns:a16="http://schemas.microsoft.com/office/drawing/2014/main" xmlns="" val="392912643"/>
                    </a:ext>
                  </a:extLst>
                </a:gridCol>
                <a:gridCol w="2474481">
                  <a:extLst>
                    <a:ext uri="{9D8B030D-6E8A-4147-A177-3AD203B41FA5}">
                      <a16:colId xmlns:a16="http://schemas.microsoft.com/office/drawing/2014/main" xmlns="" val="3027488958"/>
                    </a:ext>
                  </a:extLst>
                </a:gridCol>
              </a:tblGrid>
              <a:tr h="290800">
                <a:tc>
                  <a:txBody>
                    <a:bodyPr/>
                    <a:lstStyle/>
                    <a:p>
                      <a:r>
                        <a:rPr lang="ar-EG" dirty="0" smtClean="0"/>
                        <a:t>التحليل</a:t>
                      </a:r>
                      <a:endParaRPr lang="en-US" dirty="0"/>
                    </a:p>
                  </a:txBody>
                  <a:tcPr/>
                </a:tc>
                <a:tc>
                  <a:txBody>
                    <a:bodyPr/>
                    <a:lstStyle/>
                    <a:p>
                      <a:r>
                        <a:rPr lang="ar-EG" dirty="0" smtClean="0"/>
                        <a:t>التفاصيل </a:t>
                      </a:r>
                      <a:endParaRPr lang="en-US" dirty="0"/>
                    </a:p>
                  </a:txBody>
                  <a:tcPr/>
                </a:tc>
                <a:tc>
                  <a:txBody>
                    <a:bodyPr/>
                    <a:lstStyle/>
                    <a:p>
                      <a:r>
                        <a:rPr lang="ar-EG" dirty="0" smtClean="0"/>
                        <a:t>المثال</a:t>
                      </a:r>
                      <a:endParaRPr lang="en-US" dirty="0"/>
                    </a:p>
                  </a:txBody>
                  <a:tcPr/>
                </a:tc>
                <a:tc>
                  <a:txBody>
                    <a:bodyPr/>
                    <a:lstStyle/>
                    <a:p>
                      <a:endParaRPr lang="en-US"/>
                    </a:p>
                  </a:txBody>
                  <a:tcPr/>
                </a:tc>
                <a:extLst>
                  <a:ext uri="{0D108BD9-81ED-4DB2-BD59-A6C34878D82A}">
                    <a16:rowId xmlns:a16="http://schemas.microsoft.com/office/drawing/2014/main" xmlns="" val="3671516483"/>
                  </a:ext>
                </a:extLst>
              </a:tr>
              <a:tr h="1599402">
                <a:tc>
                  <a:txBody>
                    <a:bodyPr/>
                    <a:lstStyle/>
                    <a:p>
                      <a:pPr algn="r"/>
                      <a:r>
                        <a:rPr lang="ar-SA" sz="1600" kern="1200" dirty="0" smtClean="0">
                          <a:solidFill>
                            <a:schemeClr val="dk1"/>
                          </a:solidFill>
                          <a:effectLst/>
                          <a:latin typeface="+mn-lt"/>
                          <a:ea typeface="+mn-ea"/>
                          <a:cs typeface="+mn-cs"/>
                        </a:rPr>
                        <a:t>ارتفاع اعتماد العراق على التمويل الدولي </a:t>
                      </a:r>
                      <a:r>
                        <a:rPr lang="ar-EG" sz="1600" kern="1200" dirty="0" smtClean="0">
                          <a:solidFill>
                            <a:schemeClr val="dk1"/>
                          </a:solidFill>
                          <a:effectLst/>
                          <a:latin typeface="+mn-lt"/>
                          <a:ea typeface="+mn-ea"/>
                          <a:cs typeface="+mn-cs"/>
                        </a:rPr>
                        <a:t>وبالتالي</a:t>
                      </a:r>
                      <a:r>
                        <a:rPr lang="ar-SA" sz="1600" kern="1200" dirty="0" smtClean="0">
                          <a:solidFill>
                            <a:schemeClr val="dk1"/>
                          </a:solidFill>
                          <a:effectLst/>
                          <a:latin typeface="+mn-lt"/>
                          <a:ea typeface="+mn-ea"/>
                          <a:cs typeface="+mn-cs"/>
                        </a:rPr>
                        <a:t> أي تغيّر في شروط القروض أو السياسات الدولية يؤثر على المشاريع والتنمية المحلية</a:t>
                      </a:r>
                      <a:endParaRPr lang="en-US" sz="1600" dirty="0"/>
                    </a:p>
                  </a:txBody>
                  <a:tcPr/>
                </a:tc>
                <a:tc>
                  <a:txBody>
                    <a:bodyPr/>
                    <a:lstStyle/>
                    <a:p>
                      <a:pPr algn="r"/>
                      <a:r>
                        <a:rPr lang="ar-SA" sz="1600" kern="1200" dirty="0" smtClean="0">
                          <a:solidFill>
                            <a:schemeClr val="dk1"/>
                          </a:solidFill>
                          <a:effectLst/>
                          <a:latin typeface="+mn-lt"/>
                          <a:ea typeface="+mn-ea"/>
                          <a:cs typeface="+mn-cs"/>
                        </a:rPr>
                        <a:t>تمويل مشاريع التنمية وإعادة الإعمار</a:t>
                      </a:r>
                      <a:endParaRPr lang="en-US" sz="1600" dirty="0"/>
                    </a:p>
                  </a:txBody>
                  <a:tcPr/>
                </a:tc>
                <a:tc>
                  <a:txBody>
                    <a:bodyPr/>
                    <a:lstStyle/>
                    <a:p>
                      <a:pPr algn="r"/>
                      <a:r>
                        <a:rPr lang="ar-SA" sz="1600" kern="1200" dirty="0" smtClean="0">
                          <a:solidFill>
                            <a:schemeClr val="dk1"/>
                          </a:solidFill>
                          <a:effectLst/>
                          <a:latin typeface="+mn-lt"/>
                          <a:ea typeface="+mn-ea"/>
                          <a:cs typeface="+mn-cs"/>
                        </a:rPr>
                        <a:t>القروض من صندوق النقد الدولي والبنك الدولي</a:t>
                      </a:r>
                      <a:endParaRPr lang="en-US" sz="1600" dirty="0"/>
                    </a:p>
                  </a:txBody>
                  <a:tcPr/>
                </a:tc>
                <a:tc>
                  <a:txBody>
                    <a:bodyPr/>
                    <a:lstStyle/>
                    <a:p>
                      <a:pPr algn="r"/>
                      <a:r>
                        <a:rPr lang="ar-SA" sz="1600" b="1" kern="1200" dirty="0" smtClean="0">
                          <a:solidFill>
                            <a:schemeClr val="dk1"/>
                          </a:solidFill>
                          <a:effectLst/>
                          <a:latin typeface="+mn-lt"/>
                          <a:ea typeface="+mn-ea"/>
                          <a:cs typeface="+mn-cs"/>
                        </a:rPr>
                        <a:t>الاعتماد على التمويل الدولي والقروض</a:t>
                      </a:r>
                      <a:endParaRPr lang="en-US" sz="1600" dirty="0"/>
                    </a:p>
                  </a:txBody>
                  <a:tcPr/>
                </a:tc>
                <a:extLst>
                  <a:ext uri="{0D108BD9-81ED-4DB2-BD59-A6C34878D82A}">
                    <a16:rowId xmlns:a16="http://schemas.microsoft.com/office/drawing/2014/main" xmlns="" val="2330122545"/>
                  </a:ext>
                </a:extLst>
              </a:tr>
              <a:tr h="1163202">
                <a:tc>
                  <a:txBody>
                    <a:bodyPr/>
                    <a:lstStyle/>
                    <a:p>
                      <a:pPr algn="r"/>
                      <a:r>
                        <a:rPr lang="ar-SA" sz="1600" kern="1200" dirty="0" smtClean="0">
                          <a:solidFill>
                            <a:schemeClr val="dk1"/>
                          </a:solidFill>
                          <a:effectLst/>
                          <a:latin typeface="+mn-lt"/>
                          <a:ea typeface="+mn-ea"/>
                          <a:cs typeface="+mn-cs"/>
                        </a:rPr>
                        <a:t>تقلبات الأسعار العالمية أو الحروب التجارية </a:t>
                      </a:r>
                      <a:r>
                        <a:rPr lang="ar-EG" sz="1600" kern="1200" dirty="0" smtClean="0">
                          <a:solidFill>
                            <a:schemeClr val="dk1"/>
                          </a:solidFill>
                          <a:effectLst/>
                          <a:latin typeface="+mn-lt"/>
                          <a:ea typeface="+mn-ea"/>
                          <a:cs typeface="+mn-cs"/>
                        </a:rPr>
                        <a:t>تؤدي إلي</a:t>
                      </a:r>
                      <a:r>
                        <a:rPr lang="ar-SA" sz="1600" kern="1200" dirty="0" smtClean="0">
                          <a:solidFill>
                            <a:schemeClr val="dk1"/>
                          </a:solidFill>
                          <a:effectLst/>
                          <a:latin typeface="+mn-lt"/>
                          <a:ea typeface="+mn-ea"/>
                          <a:cs typeface="+mn-cs"/>
                        </a:rPr>
                        <a:t> زيادة تكاليف الاستيراد </a:t>
                      </a:r>
                      <a:r>
                        <a:rPr lang="ar-EG" sz="1600" kern="1200" dirty="0" smtClean="0">
                          <a:solidFill>
                            <a:schemeClr val="dk1"/>
                          </a:solidFill>
                          <a:effectLst/>
                          <a:latin typeface="+mn-lt"/>
                          <a:ea typeface="+mn-ea"/>
                          <a:cs typeface="+mn-cs"/>
                        </a:rPr>
                        <a:t>وهذا له</a:t>
                      </a:r>
                      <a:r>
                        <a:rPr lang="ar-SA" sz="1600" kern="1200" dirty="0" smtClean="0">
                          <a:solidFill>
                            <a:schemeClr val="dk1"/>
                          </a:solidFill>
                          <a:effectLst/>
                          <a:latin typeface="+mn-lt"/>
                          <a:ea typeface="+mn-ea"/>
                          <a:cs typeface="+mn-cs"/>
                        </a:rPr>
                        <a:t> تأثير على الاقتصاد المحلي</a:t>
                      </a:r>
                      <a:endParaRPr lang="en-US" sz="1600" dirty="0"/>
                    </a:p>
                  </a:txBody>
                  <a:tcPr/>
                </a:tc>
                <a:tc>
                  <a:txBody>
                    <a:bodyPr/>
                    <a:lstStyle/>
                    <a:p>
                      <a:pPr algn="r"/>
                      <a:r>
                        <a:rPr lang="ar-EG" sz="1600" dirty="0" smtClean="0"/>
                        <a:t>العراق يعتمد على الموردين العالميين لتشغيل القطاع الصناعي والخدمات</a:t>
                      </a:r>
                      <a:endParaRPr lang="en-US" sz="1600" dirty="0"/>
                    </a:p>
                  </a:txBody>
                  <a:tcPr/>
                </a:tc>
                <a:tc>
                  <a:txBody>
                    <a:bodyPr/>
                    <a:lstStyle/>
                    <a:p>
                      <a:pPr algn="r"/>
                      <a:r>
                        <a:rPr lang="ar-SA" sz="1600" kern="1200" dirty="0" smtClean="0">
                          <a:solidFill>
                            <a:schemeClr val="dk1"/>
                          </a:solidFill>
                          <a:effectLst/>
                          <a:latin typeface="+mn-lt"/>
                          <a:ea typeface="+mn-ea"/>
                          <a:cs typeface="+mn-cs"/>
                        </a:rPr>
                        <a:t>استيراد الغذاء والآلات والمعدات الصناعية</a:t>
                      </a:r>
                      <a:endParaRPr lang="en-US" sz="1600" dirty="0"/>
                    </a:p>
                  </a:txBody>
                  <a:tcPr/>
                </a:tc>
                <a:tc>
                  <a:txBody>
                    <a:bodyPr/>
                    <a:lstStyle/>
                    <a:p>
                      <a:pPr algn="r"/>
                      <a:r>
                        <a:rPr lang="ar-SA" sz="1600" b="1" kern="1200" dirty="0" smtClean="0">
                          <a:solidFill>
                            <a:schemeClr val="dk1"/>
                          </a:solidFill>
                          <a:effectLst/>
                          <a:latin typeface="+mn-lt"/>
                          <a:ea typeface="+mn-ea"/>
                          <a:cs typeface="+mn-cs"/>
                        </a:rPr>
                        <a:t>الاعتماد على التجارة العالمية للسلع الأساسية</a:t>
                      </a:r>
                      <a:endParaRPr lang="en-US" sz="1600" dirty="0"/>
                    </a:p>
                  </a:txBody>
                  <a:tcPr/>
                </a:tc>
                <a:extLst>
                  <a:ext uri="{0D108BD9-81ED-4DB2-BD59-A6C34878D82A}">
                    <a16:rowId xmlns:a16="http://schemas.microsoft.com/office/drawing/2014/main" xmlns="" val="1557370609"/>
                  </a:ext>
                </a:extLst>
              </a:tr>
            </a:tbl>
          </a:graphicData>
        </a:graphic>
      </p:graphicFrame>
    </p:spTree>
    <p:extLst>
      <p:ext uri="{BB962C8B-B14F-4D97-AF65-F5344CB8AC3E}">
        <p14:creationId xmlns:p14="http://schemas.microsoft.com/office/powerpoint/2010/main" xmlns="" val="29843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098" y="120073"/>
            <a:ext cx="8882302" cy="6567054"/>
          </a:xfrm>
        </p:spPr>
        <p:txBody>
          <a:bodyPr>
            <a:normAutofit/>
          </a:bodyPr>
          <a:lstStyle/>
          <a:p>
            <a:pPr algn="r" rtl="1"/>
            <a:r>
              <a:rPr lang="ar-SA" sz="2000" b="1" dirty="0"/>
              <a:t>خصائص العلاقات الاقتصادية الدولية</a:t>
            </a:r>
            <a:endParaRPr lang="en-US" sz="2000" dirty="0"/>
          </a:p>
          <a:p>
            <a:pPr lvl="0" algn="r" rtl="1"/>
            <a:r>
              <a:rPr lang="ar-SA" sz="2000" dirty="0"/>
              <a:t>الاعتماد الاقتصادي المتبادل بين الدول</a:t>
            </a:r>
            <a:endParaRPr lang="en-US" sz="2000" dirty="0"/>
          </a:p>
          <a:p>
            <a:pPr lvl="0" algn="r" rtl="1"/>
            <a:r>
              <a:rPr lang="ar-SA" sz="2000" dirty="0"/>
              <a:t>انتقال الأزمات المالية عالميًا</a:t>
            </a:r>
            <a:endParaRPr lang="en-US" sz="2000" dirty="0"/>
          </a:p>
          <a:p>
            <a:pPr lvl="0" algn="r" rtl="1"/>
            <a:r>
              <a:rPr lang="ar-SA" sz="2000" dirty="0"/>
              <a:t>تأثير المؤسسات الدولية</a:t>
            </a:r>
            <a:endParaRPr lang="en-US" sz="2000" dirty="0"/>
          </a:p>
          <a:p>
            <a:pPr lvl="0" algn="r" rtl="1"/>
            <a:r>
              <a:rPr lang="ar-SA" sz="2000" dirty="0"/>
              <a:t>تزايد العولمة </a:t>
            </a:r>
            <a:r>
              <a:rPr lang="ar-SA" sz="2000" dirty="0" smtClean="0"/>
              <a:t>الاقتصادية</a:t>
            </a:r>
            <a:endParaRPr lang="ar-EG" sz="2000" dirty="0" smtClean="0"/>
          </a:p>
          <a:p>
            <a:pPr algn="r" rtl="1"/>
            <a:r>
              <a:rPr lang="ar-EG" sz="2000" b="1" dirty="0" smtClean="0"/>
              <a:t>مثال: </a:t>
            </a:r>
            <a:r>
              <a:rPr lang="ar-EG" sz="2000" dirty="0" smtClean="0"/>
              <a:t>عندما </a:t>
            </a:r>
            <a:r>
              <a:rPr lang="ar-EG" sz="2000" dirty="0"/>
              <a:t>تصدّر دولة </a:t>
            </a:r>
            <a:r>
              <a:rPr lang="ar-EG" sz="2000" dirty="0" smtClean="0"/>
              <a:t>ما سلع وخدمات </a:t>
            </a:r>
            <a:r>
              <a:rPr lang="ar-EG" sz="2000" dirty="0"/>
              <a:t>إلى دولة أخرى، وتحصل على استثمارات أجنبية وقروض من مؤسسات دولية، وتتأثر عملتها بقرارات الفائدة الأمريكية — فكل هذه التفاعلات تُعد جزءًا من العلاقات الاقتصادية </a:t>
            </a:r>
            <a:r>
              <a:rPr lang="ar-EG" sz="2000" dirty="0" smtClean="0"/>
              <a:t>الدولي.</a:t>
            </a:r>
          </a:p>
          <a:p>
            <a:pPr algn="r" rtl="1"/>
            <a:r>
              <a:rPr lang="ar-EG" sz="2000" dirty="0" smtClean="0"/>
              <a:t> </a:t>
            </a:r>
            <a:r>
              <a:rPr lang="ar-SA" sz="2000" b="1" dirty="0"/>
              <a:t>مثال </a:t>
            </a:r>
            <a:r>
              <a:rPr lang="ar-SA" sz="2000" b="1" dirty="0" smtClean="0"/>
              <a:t>تطبيقي</a:t>
            </a:r>
            <a:r>
              <a:rPr lang="ar-EG" sz="2000" b="1" dirty="0" smtClean="0"/>
              <a:t> يوضح </a:t>
            </a:r>
            <a:r>
              <a:rPr lang="ar-SA" sz="2000" b="1" dirty="0" smtClean="0"/>
              <a:t>العلاقات </a:t>
            </a:r>
            <a:r>
              <a:rPr lang="ar-SA" sz="2000" b="1" dirty="0"/>
              <a:t>الاقتصادية الدولية للعراق من خلال قطاع النفط والتعاملات </a:t>
            </a:r>
            <a:r>
              <a:rPr lang="ar-SA" sz="2000" b="1" dirty="0" smtClean="0"/>
              <a:t>الخارجية</a:t>
            </a:r>
            <a:r>
              <a:rPr lang="ar-EG" sz="2000" b="1" dirty="0" smtClean="0"/>
              <a:t>: </a:t>
            </a:r>
            <a:r>
              <a:rPr lang="ar-EG" sz="2000" dirty="0" smtClean="0"/>
              <a:t>يمكن رؤية أمثلة لأهم العلاقات الاقتصادية الدولية للعراق في الآتي:</a:t>
            </a:r>
            <a:endParaRPr lang="en-US" sz="2000" dirty="0"/>
          </a:p>
          <a:p>
            <a:pPr lvl="0" algn="r" rtl="1"/>
            <a:r>
              <a:rPr lang="ar-SA" sz="2000" dirty="0"/>
              <a:t>صادرات النفط للأسواق العالمية</a:t>
            </a:r>
            <a:endParaRPr lang="en-US" sz="2000" dirty="0"/>
          </a:p>
          <a:p>
            <a:pPr lvl="0" algn="r" rtl="1"/>
            <a:r>
              <a:rPr lang="ar-SA" sz="2000" dirty="0"/>
              <a:t>التعامل مع الشركات الأجنبية</a:t>
            </a:r>
            <a:endParaRPr lang="en-US" sz="2000" dirty="0"/>
          </a:p>
          <a:p>
            <a:pPr lvl="0" algn="r" rtl="1"/>
            <a:r>
              <a:rPr lang="ar-SA" sz="2000" dirty="0"/>
              <a:t>العلاقات مع المؤسسات المالية الدولية</a:t>
            </a:r>
            <a:endParaRPr lang="en-US" sz="2000" dirty="0"/>
          </a:p>
          <a:p>
            <a:pPr lvl="0" algn="r" rtl="1"/>
            <a:r>
              <a:rPr lang="ar-EG" sz="2000" dirty="0" smtClean="0"/>
              <a:t>وما يترتب علي ذلك من </a:t>
            </a:r>
            <a:r>
              <a:rPr lang="ar-SA" sz="2000" dirty="0" smtClean="0"/>
              <a:t>حركة </a:t>
            </a:r>
            <a:r>
              <a:rPr lang="ar-EG" sz="2000" dirty="0" smtClean="0"/>
              <a:t>ل</a:t>
            </a:r>
            <a:r>
              <a:rPr lang="ar-SA" sz="2000" dirty="0" smtClean="0"/>
              <a:t>لعملة </a:t>
            </a:r>
            <a:r>
              <a:rPr lang="ar-SA" sz="2000" dirty="0"/>
              <a:t>الأجنبية </a:t>
            </a:r>
            <a:r>
              <a:rPr lang="ar-SA" sz="2000" dirty="0" smtClean="0"/>
              <a:t>والاحتياطيات</a:t>
            </a:r>
            <a:r>
              <a:rPr lang="ar-EG" sz="2000" dirty="0" smtClean="0"/>
              <a:t> </a:t>
            </a:r>
            <a:endParaRPr lang="en-US" sz="2000" dirty="0"/>
          </a:p>
          <a:p>
            <a:pPr algn="r" rtl="1"/>
            <a:endParaRPr lang="en-US" dirty="0"/>
          </a:p>
        </p:txBody>
      </p:sp>
    </p:spTree>
    <p:extLst>
      <p:ext uri="{BB962C8B-B14F-4D97-AF65-F5344CB8AC3E}">
        <p14:creationId xmlns:p14="http://schemas.microsoft.com/office/powerpoint/2010/main" xmlns="" val="3732560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8043"/>
            <a:ext cx="8596668" cy="1320800"/>
          </a:xfrm>
        </p:spPr>
        <p:txBody>
          <a:bodyPr/>
          <a:lstStyle/>
          <a:p>
            <a:pPr algn="r" rtl="1"/>
            <a:r>
              <a:rPr lang="ar-EG" dirty="0"/>
              <a:t>أولًا: المفاهيم الأساسية</a:t>
            </a:r>
            <a:br>
              <a:rPr lang="ar-EG" dirty="0"/>
            </a:br>
            <a:r>
              <a:rPr lang="ar-EG" dirty="0"/>
              <a:t>مفهوم العلاقات المالية الدولية</a:t>
            </a:r>
            <a:endParaRPr lang="en-US" dirty="0"/>
          </a:p>
        </p:txBody>
      </p:sp>
      <p:sp>
        <p:nvSpPr>
          <p:cNvPr id="3" name="Content Placeholder 2"/>
          <p:cNvSpPr>
            <a:spLocks noGrp="1"/>
          </p:cNvSpPr>
          <p:nvPr>
            <p:ph idx="1"/>
          </p:nvPr>
        </p:nvSpPr>
        <p:spPr>
          <a:xfrm>
            <a:off x="564204" y="1628843"/>
            <a:ext cx="8709798" cy="4577404"/>
          </a:xfrm>
        </p:spPr>
        <p:txBody>
          <a:bodyPr/>
          <a:lstStyle/>
          <a:p>
            <a:pPr algn="r" rtl="1"/>
            <a:r>
              <a:rPr lang="ar-EG" sz="2400" b="1" dirty="0"/>
              <a:t>مفهوم العلاقات المالية الدولية </a:t>
            </a:r>
            <a:r>
              <a:rPr lang="ar-EG" sz="2400" dirty="0"/>
              <a:t>يشير إلى مجمل التفاعلات والروابط المالية التي تنشأ بين الدول والمؤسسات والأسواق عبر الحدود الوطنية، وتتعلق بحركة رؤوس الأموال والتمويل الدولي والاستثمارات والقروض وإدارة الديون، في إطار النظام المالي العالمي.</a:t>
            </a:r>
          </a:p>
          <a:p>
            <a:pPr algn="r" rtl="1"/>
            <a:r>
              <a:rPr lang="ar-EG" sz="2400" b="1" dirty="0"/>
              <a:t>وبصياغة </a:t>
            </a:r>
            <a:r>
              <a:rPr lang="ar-EG" sz="2400" b="1" dirty="0" smtClean="0"/>
              <a:t>أخري:</a:t>
            </a:r>
            <a:endParaRPr lang="ar-EG" sz="2400" b="1" dirty="0"/>
          </a:p>
          <a:p>
            <a:pPr algn="r" rtl="1"/>
            <a:r>
              <a:rPr lang="ar-EG" sz="2400" dirty="0"/>
              <a:t>هي شبكة العلاقات التي تنظم انتقال الموارد المالية بين الاقتصادات المختلفة — مثل القروض السيادية، الاستثمارات الأجنبية، المساعدات المالية، والتدفقات الرأسمالية — وما يرتبط بها من مؤسسات وأسواق وسياسات مالية تؤثر في الاستقرار الاقتصادي العالمي.</a:t>
            </a:r>
          </a:p>
          <a:p>
            <a:pPr algn="r" rtl="1"/>
            <a:endParaRPr lang="en-US" dirty="0"/>
          </a:p>
        </p:txBody>
      </p:sp>
    </p:spTree>
    <p:extLst>
      <p:ext uri="{BB962C8B-B14F-4D97-AF65-F5344CB8AC3E}">
        <p14:creationId xmlns:p14="http://schemas.microsoft.com/office/powerpoint/2010/main" xmlns="" val="236038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970" y="184727"/>
            <a:ext cx="8596668" cy="812800"/>
          </a:xfrm>
        </p:spPr>
        <p:txBody>
          <a:bodyPr>
            <a:normAutofit fontScale="90000"/>
          </a:bodyPr>
          <a:lstStyle/>
          <a:p>
            <a:pPr algn="r" rtl="1"/>
            <a:r>
              <a:rPr lang="ar-SA" sz="2700" b="1" dirty="0"/>
              <a:t>أولًا: المفاهيم </a:t>
            </a:r>
            <a:r>
              <a:rPr lang="ar-SA" sz="2700" b="1" dirty="0" smtClean="0"/>
              <a:t>الأساسية</a:t>
            </a:r>
            <a:r>
              <a:rPr lang="ar-EG" sz="2700" b="1" dirty="0" smtClean="0"/>
              <a:t/>
            </a:r>
            <a:br>
              <a:rPr lang="ar-EG" sz="2700" b="1" dirty="0" smtClean="0"/>
            </a:br>
            <a:r>
              <a:rPr lang="ar-EG" sz="2700" b="1" dirty="0" smtClean="0"/>
              <a:t>مفهوم العلاقات المالية الدولية</a:t>
            </a:r>
            <a:r>
              <a:rPr lang="en-US" dirty="0"/>
              <a:t/>
            </a:r>
            <a:br>
              <a:rPr lang="en-US" dirty="0"/>
            </a:br>
            <a:endParaRPr lang="en-US" dirty="0"/>
          </a:p>
        </p:txBody>
      </p:sp>
      <p:sp>
        <p:nvSpPr>
          <p:cNvPr id="3" name="Content Placeholder 2"/>
          <p:cNvSpPr>
            <a:spLocks noGrp="1"/>
          </p:cNvSpPr>
          <p:nvPr>
            <p:ph idx="1"/>
          </p:nvPr>
        </p:nvSpPr>
        <p:spPr>
          <a:xfrm>
            <a:off x="221673" y="1099128"/>
            <a:ext cx="9467272" cy="5394036"/>
          </a:xfrm>
        </p:spPr>
        <p:txBody>
          <a:bodyPr>
            <a:normAutofit/>
          </a:bodyPr>
          <a:lstStyle/>
          <a:p>
            <a:pPr algn="r" rtl="1"/>
            <a:r>
              <a:rPr lang="ar-SA" sz="2400" b="1" dirty="0" smtClean="0"/>
              <a:t>أهم </a:t>
            </a:r>
            <a:r>
              <a:rPr lang="ar-SA" sz="2400" b="1" dirty="0"/>
              <a:t>عناصر العلاقات المالية الدولية</a:t>
            </a:r>
            <a:endParaRPr lang="en-US" sz="2400" dirty="0"/>
          </a:p>
          <a:p>
            <a:pPr algn="r" rtl="1"/>
            <a:r>
              <a:rPr lang="ar-EG" sz="2000" b="1" dirty="0" smtClean="0"/>
              <a:t>1- </a:t>
            </a:r>
            <a:r>
              <a:rPr lang="ar-EG" sz="2000" b="1" u="sng" dirty="0" smtClean="0"/>
              <a:t>ا</a:t>
            </a:r>
            <a:r>
              <a:rPr lang="ar-SA" sz="2000" b="1" u="sng" dirty="0" smtClean="0"/>
              <a:t>لتدفقات </a:t>
            </a:r>
            <a:r>
              <a:rPr lang="ar-SA" sz="2000" b="1" u="sng" dirty="0"/>
              <a:t>الرأسمالية الدولية</a:t>
            </a:r>
            <a:endParaRPr lang="en-US" sz="2000" u="sng" dirty="0"/>
          </a:p>
          <a:p>
            <a:pPr lvl="0" algn="r" rtl="1"/>
            <a:r>
              <a:rPr lang="ar-SA" sz="2000" dirty="0"/>
              <a:t>الاستثمار الأجنبي </a:t>
            </a:r>
            <a:r>
              <a:rPr lang="ar-SA" sz="2000" dirty="0" smtClean="0"/>
              <a:t>المباشر</a:t>
            </a:r>
            <a:r>
              <a:rPr lang="en-US" sz="2000" dirty="0" smtClean="0"/>
              <a:t> (FDI)</a:t>
            </a:r>
            <a:endParaRPr lang="en-US" sz="2000" dirty="0"/>
          </a:p>
          <a:p>
            <a:pPr lvl="0" algn="r" rtl="1"/>
            <a:r>
              <a:rPr lang="ar-SA" sz="2000" dirty="0"/>
              <a:t>الاستثمارات في المحافظ المالية</a:t>
            </a:r>
            <a:endParaRPr lang="en-US" sz="2000" dirty="0"/>
          </a:p>
          <a:p>
            <a:pPr marL="0" lvl="0" indent="0" algn="r" rtl="1">
              <a:buNone/>
            </a:pPr>
            <a:r>
              <a:rPr lang="ar-EG" sz="2000" b="1" dirty="0" smtClean="0"/>
              <a:t>2- ا</a:t>
            </a:r>
            <a:r>
              <a:rPr lang="ar-SA" sz="2000" b="1" u="sng" dirty="0" smtClean="0"/>
              <a:t>لتمويل الدولي</a:t>
            </a:r>
            <a:endParaRPr lang="en-US" sz="2000" u="sng" dirty="0" smtClean="0"/>
          </a:p>
          <a:p>
            <a:pPr lvl="0" algn="r" rtl="1"/>
            <a:r>
              <a:rPr lang="ar-SA" sz="2000" b="1" dirty="0" smtClean="0">
                <a:solidFill>
                  <a:schemeClr val="tx1"/>
                </a:solidFill>
              </a:rPr>
              <a:t>القروض السيادية</a:t>
            </a:r>
            <a:r>
              <a:rPr lang="ar-EG" sz="2000" b="1" dirty="0">
                <a:solidFill>
                  <a:schemeClr val="tx1"/>
                </a:solidFill>
              </a:rPr>
              <a:t>: </a:t>
            </a:r>
            <a:r>
              <a:rPr lang="ar-EG" sz="2000" dirty="0">
                <a:solidFill>
                  <a:schemeClr val="tx1"/>
                </a:solidFill>
              </a:rPr>
              <a:t>القروض السيادية هي القروض التي تمنحها الدول أو المؤسسات الدولية إلى دولة أخرى، ويكون المقترض هو الحكومة أو الجهة السيادية الرسمية </a:t>
            </a:r>
            <a:r>
              <a:rPr lang="ar-EG" sz="2000" dirty="0" smtClean="0">
                <a:solidFill>
                  <a:schemeClr val="tx1"/>
                </a:solidFill>
              </a:rPr>
              <a:t>للدولة.</a:t>
            </a:r>
            <a:endParaRPr lang="en-US" sz="2000" dirty="0">
              <a:solidFill>
                <a:schemeClr val="tx1"/>
              </a:solidFill>
            </a:endParaRPr>
          </a:p>
          <a:p>
            <a:pPr lvl="0" algn="r" rtl="1"/>
            <a:r>
              <a:rPr lang="ar-SA" sz="2000" b="1" dirty="0"/>
              <a:t>المساعدات </a:t>
            </a:r>
            <a:r>
              <a:rPr lang="ar-SA" sz="2000" b="1" dirty="0" smtClean="0"/>
              <a:t>التنموية</a:t>
            </a:r>
            <a:r>
              <a:rPr lang="ar-EG" sz="2000" b="1" dirty="0"/>
              <a:t>: </a:t>
            </a:r>
            <a:r>
              <a:rPr lang="ar-EG" sz="2000" dirty="0"/>
              <a:t>المساعدات التنموية هي أموال أو موارد تُقدَّم من دولة أو مؤسسة دولية لدولة أخرى بهدف تعزيز التنمية الاقتصادية والاجتماعية، وليس للربح </a:t>
            </a:r>
            <a:r>
              <a:rPr lang="ar-EG" sz="2000" dirty="0" smtClean="0"/>
              <a:t>المباشر</a:t>
            </a:r>
            <a:r>
              <a:rPr lang="ar-EG" sz="2000" dirty="0"/>
              <a:t>، </a:t>
            </a:r>
            <a:r>
              <a:rPr lang="ar-EG" sz="2000" b="1" dirty="0"/>
              <a:t>الجهات المانحة للمساعدات </a:t>
            </a:r>
            <a:r>
              <a:rPr lang="ar-EG" sz="2000" b="1" dirty="0" smtClean="0"/>
              <a:t>التنموية هي </a:t>
            </a:r>
            <a:r>
              <a:rPr lang="ar-EG" sz="2000" dirty="0" smtClean="0"/>
              <a:t>مؤسسات </a:t>
            </a:r>
            <a:r>
              <a:rPr lang="ar-EG" sz="2000" dirty="0"/>
              <a:t>متعددة الأطراف مثل:البنك </a:t>
            </a:r>
            <a:r>
              <a:rPr lang="ar-EG" sz="2000" dirty="0" smtClean="0"/>
              <a:t>الدولي، ومؤسسة </a:t>
            </a:r>
            <a:r>
              <a:rPr lang="ar-EG" sz="2000" dirty="0"/>
              <a:t>التمويل </a:t>
            </a:r>
            <a:r>
              <a:rPr lang="ar-EG" sz="2000" dirty="0" smtClean="0"/>
              <a:t>الدولية، والبنك </a:t>
            </a:r>
            <a:r>
              <a:rPr lang="ar-EG" sz="2000" dirty="0"/>
              <a:t>الإفريقي </a:t>
            </a:r>
            <a:r>
              <a:rPr lang="ar-EG" sz="2000" dirty="0" smtClean="0"/>
              <a:t>للتنمية،وحكومات </a:t>
            </a:r>
            <a:r>
              <a:rPr lang="ar-EG" sz="2000" dirty="0"/>
              <a:t>الدول المتقدمة عبر وكالات تعاون </a:t>
            </a:r>
            <a:r>
              <a:rPr lang="ar-EG" sz="2000" dirty="0" smtClean="0"/>
              <a:t>دولي مثل الوكالة </a:t>
            </a:r>
            <a:r>
              <a:rPr lang="ar-EG" sz="2000" dirty="0"/>
              <a:t>الأمريكية للتنمية الدولية </a:t>
            </a:r>
            <a:r>
              <a:rPr lang="ar-EG" sz="2000" dirty="0" smtClean="0"/>
              <a:t>، والوكالة </a:t>
            </a:r>
            <a:r>
              <a:rPr lang="ar-EG" sz="2000" dirty="0"/>
              <a:t>اليابانية للتعاون الدولي </a:t>
            </a:r>
            <a:r>
              <a:rPr lang="ar-EG" sz="2000" dirty="0" smtClean="0"/>
              <a:t>، والوكالة </a:t>
            </a:r>
            <a:r>
              <a:rPr lang="ar-EG" sz="2000" dirty="0"/>
              <a:t>الألمانية للتعاون </a:t>
            </a:r>
            <a:r>
              <a:rPr lang="ar-EG" sz="2000" dirty="0" smtClean="0"/>
              <a:t>الدولي</a:t>
            </a:r>
            <a:endParaRPr lang="en-US" sz="2000" dirty="0"/>
          </a:p>
        </p:txBody>
      </p:sp>
    </p:spTree>
    <p:extLst>
      <p:ext uri="{BB962C8B-B14F-4D97-AF65-F5344CB8AC3E}">
        <p14:creationId xmlns:p14="http://schemas.microsoft.com/office/powerpoint/2010/main" xmlns="" val="4012513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018" y="129309"/>
            <a:ext cx="9578109" cy="6557818"/>
          </a:xfrm>
        </p:spPr>
        <p:txBody>
          <a:bodyPr>
            <a:normAutofit/>
          </a:bodyPr>
          <a:lstStyle/>
          <a:p>
            <a:pPr algn="r" rtl="1"/>
            <a:r>
              <a:rPr lang="ar-EG" sz="2400" u="sng" dirty="0" smtClean="0"/>
              <a:t>3- إ</a:t>
            </a:r>
            <a:r>
              <a:rPr lang="ar-SA" sz="2400" b="1" u="sng" dirty="0" smtClean="0"/>
              <a:t>دارة </a:t>
            </a:r>
            <a:r>
              <a:rPr lang="ar-SA" sz="2400" b="1" u="sng" dirty="0"/>
              <a:t>الدين الخارجي</a:t>
            </a:r>
            <a:endParaRPr lang="en-US" sz="2400" u="sng" dirty="0"/>
          </a:p>
          <a:p>
            <a:pPr lvl="0" algn="r" rtl="1"/>
            <a:r>
              <a:rPr lang="ar-SA" sz="2400" b="1" dirty="0"/>
              <a:t>إعادة هيكلة </a:t>
            </a:r>
            <a:r>
              <a:rPr lang="ar-SA" sz="2400" b="1" dirty="0" smtClean="0"/>
              <a:t>الديون</a:t>
            </a:r>
            <a:r>
              <a:rPr lang="ar-EG" sz="2400" b="1" dirty="0"/>
              <a:t>: </a:t>
            </a:r>
            <a:r>
              <a:rPr lang="ar-EG" sz="2400" dirty="0"/>
              <a:t>ت</a:t>
            </a:r>
            <a:r>
              <a:rPr lang="ar-EG" sz="2400" dirty="0" smtClean="0"/>
              <a:t>عني </a:t>
            </a:r>
            <a:r>
              <a:rPr lang="ar-EG" sz="2400" dirty="0"/>
              <a:t>إجراء تعديلات متفق عليها بين الدولة المدينة والدائنين بهدف تخفيف عبء الدين وجعل السداد ممكنًا دون الوقوع في التعثر أو الإفلاس.</a:t>
            </a:r>
            <a:endParaRPr lang="en-US" sz="2400" dirty="0"/>
          </a:p>
          <a:p>
            <a:pPr lvl="0" algn="r" rtl="1"/>
            <a:r>
              <a:rPr lang="ar-SA" sz="2400" b="1" dirty="0"/>
              <a:t>استدامة </a:t>
            </a:r>
            <a:r>
              <a:rPr lang="ar-SA" sz="2400" b="1" dirty="0" smtClean="0"/>
              <a:t>الدين</a:t>
            </a:r>
            <a:r>
              <a:rPr lang="ar-EG" sz="2400" dirty="0" smtClean="0"/>
              <a:t>:استدامة </a:t>
            </a:r>
            <a:r>
              <a:rPr lang="ar-EG" sz="2400" dirty="0"/>
              <a:t>الدين الخارجي تعني قدرة الدولة على الوفاء بالتزاماتها من خدمة الدين الخارجي (أصل الدين + الفوائد) في مواعيدها، دون الوقوع في أزمة مالية أو اللجوء إلى إجراءات قسرية مثل إعادة الجدولة أو التخلف عن السداد، ودون الإضرار بالنمو الاقتصادي على المدى الطويل.</a:t>
            </a:r>
            <a:endParaRPr lang="en-US" sz="2400" dirty="0"/>
          </a:p>
          <a:p>
            <a:pPr lvl="0" algn="r" rtl="1"/>
            <a:r>
              <a:rPr lang="ar-SA" sz="2400" b="1" dirty="0"/>
              <a:t>مخاطر </a:t>
            </a:r>
            <a:r>
              <a:rPr lang="ar-SA" sz="2400" b="1" dirty="0" smtClean="0"/>
              <a:t>التعثر</a:t>
            </a:r>
            <a:r>
              <a:rPr lang="ar-EG" sz="2400" dirty="0"/>
              <a:t>: </a:t>
            </a:r>
            <a:r>
              <a:rPr lang="ar-EG" sz="2400" dirty="0" smtClean="0"/>
              <a:t>هي </a:t>
            </a:r>
            <a:r>
              <a:rPr lang="ar-EG" sz="2400" dirty="0"/>
              <a:t>احتمال عجز الدولة عن سداد التزاماتها المالية (أصل الدين أو فوائده) في موعدها المحدد، سواء كانت ديونًا خارجية أو داخلية، وما يستتبعه ذلك من فقدان الثقة في </a:t>
            </a:r>
            <a:r>
              <a:rPr lang="ar-EG" sz="2400" dirty="0" smtClean="0"/>
              <a:t>الاقتصاد، تراجع </a:t>
            </a:r>
            <a:r>
              <a:rPr lang="ar-EG" sz="2400" dirty="0"/>
              <a:t>ثقة المستثمرين المحليين </a:t>
            </a:r>
            <a:r>
              <a:rPr lang="ar-EG" sz="2400" dirty="0" smtClean="0"/>
              <a:t>والأجانب</a:t>
            </a:r>
            <a:r>
              <a:rPr lang="ar-EG" sz="2400" dirty="0"/>
              <a:t>، وانسحاب رؤوس </a:t>
            </a:r>
            <a:r>
              <a:rPr lang="ar-EG" sz="2400" dirty="0" smtClean="0"/>
              <a:t>الأموال</a:t>
            </a:r>
            <a:r>
              <a:rPr lang="ar-EG" sz="2400" dirty="0"/>
              <a:t>، </a:t>
            </a:r>
            <a:r>
              <a:rPr lang="ar-EG" sz="2400" dirty="0" smtClean="0"/>
              <a:t>وتراجع </a:t>
            </a:r>
            <a:r>
              <a:rPr lang="ar-EG" sz="2400" dirty="0"/>
              <a:t>التصنيف </a:t>
            </a:r>
            <a:r>
              <a:rPr lang="ar-EG" sz="2400" dirty="0" smtClean="0"/>
              <a:t>الائتماني للدولة.</a:t>
            </a:r>
            <a:endParaRPr lang="en-US" sz="2400" dirty="0"/>
          </a:p>
          <a:p>
            <a:pPr marL="0" indent="0" algn="r" rtl="1">
              <a:buNone/>
            </a:pPr>
            <a:endParaRPr lang="ar-EG" b="1" dirty="0"/>
          </a:p>
          <a:p>
            <a:pPr algn="r" rtl="1"/>
            <a:endParaRPr lang="en-US" dirty="0"/>
          </a:p>
        </p:txBody>
      </p:sp>
    </p:spTree>
    <p:extLst>
      <p:ext uri="{BB962C8B-B14F-4D97-AF65-F5344CB8AC3E}">
        <p14:creationId xmlns:p14="http://schemas.microsoft.com/office/powerpoint/2010/main" xmlns="" val="3415073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619" y="341745"/>
            <a:ext cx="9716654" cy="6400800"/>
          </a:xfrm>
        </p:spPr>
        <p:txBody>
          <a:bodyPr>
            <a:normAutofit lnSpcReduction="10000"/>
          </a:bodyPr>
          <a:lstStyle/>
          <a:p>
            <a:pPr algn="r" rtl="1"/>
            <a:r>
              <a:rPr lang="ar-EG" dirty="0"/>
              <a:t>4- </a:t>
            </a:r>
            <a:r>
              <a:rPr lang="ar-EG" sz="2400" b="1" u="sng" dirty="0"/>
              <a:t>الأسواق المالية الدولية</a:t>
            </a:r>
          </a:p>
          <a:p>
            <a:pPr algn="r" rtl="1"/>
            <a:r>
              <a:rPr lang="ar-EG" sz="2400" b="1" u="sng" dirty="0" smtClean="0"/>
              <a:t>أ-سوق </a:t>
            </a:r>
            <a:r>
              <a:rPr lang="ar-EG" sz="2400" b="1" u="sng" dirty="0"/>
              <a:t>السندات الدولية</a:t>
            </a:r>
            <a:r>
              <a:rPr lang="ar-EG" sz="2400" b="1" dirty="0"/>
              <a:t>: </a:t>
            </a:r>
            <a:r>
              <a:rPr lang="ar-EG" sz="2400" dirty="0" smtClean="0"/>
              <a:t>هو </a:t>
            </a:r>
            <a:r>
              <a:rPr lang="ar-EG" sz="2400" dirty="0"/>
              <a:t>السوق الذي تُصدر فيه الحكومات أو الشركات سندات دين بعملات أجنبية أو خارج حدود دولتها للحصول على تمويل من مستثمرين عالميين.</a:t>
            </a:r>
          </a:p>
          <a:p>
            <a:pPr algn="r" rtl="1"/>
            <a:r>
              <a:rPr lang="ar-EG" sz="2400" b="1" dirty="0"/>
              <a:t>إن النمو الاستثنائي للأسواق المالية الأجنبية كان نتيجة لما يلي:</a:t>
            </a:r>
          </a:p>
          <a:p>
            <a:pPr algn="r" rtl="1"/>
            <a:r>
              <a:rPr lang="ar-EG" sz="2400" dirty="0"/>
              <a:t>الزيادات الكبيرة في مجموع المدخرات الفائضة في البلدان الأجنبية. </a:t>
            </a:r>
          </a:p>
          <a:p>
            <a:pPr algn="r" rtl="1"/>
            <a:r>
              <a:rPr lang="ar-EG" sz="2400" dirty="0"/>
              <a:t>تحرير الأسواق المالية الأجنبية مما مكن الأسواق الأجنبية من توسيع أنشطتها. (ويعني ذلك السماح للأموال بالانتقال عبر الحدود من دولة إلى أخرى دون قيود) </a:t>
            </a:r>
            <a:endParaRPr lang="ar-EG" sz="2400" dirty="0" smtClean="0"/>
          </a:p>
          <a:p>
            <a:pPr algn="r" rtl="1"/>
            <a:r>
              <a:rPr lang="ar-EG" sz="2400" b="1" dirty="0"/>
              <a:t>الأدوات المالية الجديدة نتجت عن عولمة الأسواق المالية:   </a:t>
            </a:r>
          </a:p>
          <a:p>
            <a:pPr algn="r" rtl="1"/>
            <a:r>
              <a:rPr lang="ar-EG" sz="2400" b="1" dirty="0"/>
              <a:t>السندات الأجنبية: </a:t>
            </a:r>
            <a:r>
              <a:rPr lang="ar-EG" sz="2400" dirty="0"/>
              <a:t>هي سندات تباع في دولة أجنبية ومقومة بعملة تلك الدولة (على سبيل المثال عندما تصدر شركة إماراتية سندات مقومة بالين وتباع في اليابان)</a:t>
            </a:r>
          </a:p>
          <a:p>
            <a:pPr algn="r" rtl="1"/>
            <a:r>
              <a:rPr lang="ar-EG" sz="2400" b="1" dirty="0"/>
              <a:t>سندات اليورو </a:t>
            </a:r>
            <a:r>
              <a:rPr lang="en-US" sz="2400" b="1" dirty="0"/>
              <a:t>Eurobond </a:t>
            </a:r>
            <a:r>
              <a:rPr lang="en-US" sz="2400" dirty="0"/>
              <a:t>: </a:t>
            </a:r>
            <a:r>
              <a:rPr lang="ar-EG" sz="2400" dirty="0"/>
              <a:t>هي سندات مقومة بعملة غير عملة الدولة التي تباع فيها. (على سبيل المثال عندما تصدر شركة إماراتية سندات مقومة بالين وتباع في دبي)</a:t>
            </a:r>
          </a:p>
          <a:p>
            <a:pPr algn="r" rtl="1"/>
            <a:endParaRPr lang="ar-EG" dirty="0"/>
          </a:p>
          <a:p>
            <a:pPr algn="r" rtl="1"/>
            <a:endParaRPr lang="en-US" dirty="0"/>
          </a:p>
        </p:txBody>
      </p:sp>
    </p:spTree>
    <p:extLst>
      <p:ext uri="{BB962C8B-B14F-4D97-AF65-F5344CB8AC3E}">
        <p14:creationId xmlns:p14="http://schemas.microsoft.com/office/powerpoint/2010/main" xmlns="" val="18249834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1048</TotalTime>
  <Words>3239</Words>
  <Application>Microsoft Office PowerPoint</Application>
  <PresentationFormat>Custom</PresentationFormat>
  <Paragraphs>375</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Facet</vt:lpstr>
      <vt:lpstr>العراق والعلاقات الدولية المالية والنقدية</vt:lpstr>
      <vt:lpstr>Slide 2</vt:lpstr>
      <vt:lpstr>أولًا: المفاهيم الأساسية مفهوم العلاقات الاقتصادية الدولية </vt:lpstr>
      <vt:lpstr>Slide 4</vt:lpstr>
      <vt:lpstr>Slide 5</vt:lpstr>
      <vt:lpstr>أولًا: المفاهيم الأساسية مفهوم العلاقات المالية الدولية</vt:lpstr>
      <vt:lpstr>أولًا: المفاهيم الأساسية مفهوم العلاقات المالية الدولية </vt:lpstr>
      <vt:lpstr>Slide 8</vt:lpstr>
      <vt:lpstr>Slide 9</vt:lpstr>
      <vt:lpstr>Slide 10</vt:lpstr>
      <vt:lpstr>Slide 11</vt:lpstr>
      <vt:lpstr>Slide 12</vt:lpstr>
      <vt:lpstr>Slide 13</vt:lpstr>
      <vt:lpstr>Slide 14</vt:lpstr>
      <vt:lpstr>Slide 15</vt:lpstr>
      <vt:lpstr>Slide 16</vt:lpstr>
      <vt:lpstr>أولًا: المفاهيم الأساسية مفهوم العلاقات النقدية الدولية </vt:lpstr>
      <vt:lpstr>Slide 18</vt:lpstr>
      <vt:lpstr>Slide 19</vt:lpstr>
      <vt:lpstr>Slide 20</vt:lpstr>
      <vt:lpstr>Slide 21</vt:lpstr>
      <vt:lpstr>Slide 22</vt:lpstr>
      <vt:lpstr>الفرق بين العلاقات الدولية الاقتصادية والمالية والنقدية</vt:lpstr>
      <vt:lpstr>Slide 24</vt:lpstr>
      <vt:lpstr>الفرق بين الاقتصاد الدولي والاقتصاد السياسي الدولي </vt:lpstr>
      <vt:lpstr>Slide 26</vt:lpstr>
      <vt:lpstr>ثانيًا: مظاهر الترابط الاقتصادي العالمي</vt:lpstr>
      <vt:lpstr>ثانيًا: مظاهر الترابط الاقتصادي العالمي العولمة الاقتصادية </vt:lpstr>
      <vt:lpstr>Slide 29</vt:lpstr>
      <vt:lpstr>Slide 30</vt:lpstr>
      <vt:lpstr>Slide 31</vt:lpstr>
      <vt:lpstr>Slide 32</vt:lpstr>
      <vt:lpstr>Slide 33</vt:lpstr>
      <vt:lpstr>Slide 34</vt:lpstr>
      <vt:lpstr>Slide 35</vt:lpstr>
      <vt:lpstr>Slide 36</vt:lpstr>
      <vt:lpstr>ثانيًا: مظاهر الترابط الاقتصادي العالمي الاعتماد المتبادل بين الدول </vt:lpstr>
      <vt:lpstr>Slide 38</vt:lpstr>
      <vt:lpstr>Slide 39</vt:lpstr>
      <vt:lpstr>Slide 40</vt:lpstr>
      <vt:lpstr>Slide 41</vt:lpstr>
      <vt:lpstr>Slide 42</vt:lpstr>
      <vt:lpstr>Slide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omar</cp:lastModifiedBy>
  <cp:revision>212</cp:revision>
  <dcterms:created xsi:type="dcterms:W3CDTF">2026-02-12T07:20:22Z</dcterms:created>
  <dcterms:modified xsi:type="dcterms:W3CDTF">2026-02-17T05:56:27Z</dcterms:modified>
</cp:coreProperties>
</file>