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53" autoAdjust="0"/>
  </p:normalViewPr>
  <p:slideViewPr>
    <p:cSldViewPr snapToGrid="0">
      <p:cViewPr varScale="1">
        <p:scale>
          <a:sx n="69" d="100"/>
          <a:sy n="69" d="100"/>
        </p:scale>
        <p:origin x="7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26DEF-BECB-4405-BC30-F1ADA07CC00E}" type="doc">
      <dgm:prSet loTypeId="urn:microsoft.com/office/officeart/2005/8/layout/venn2" loCatId="relationship" qsTypeId="urn:microsoft.com/office/officeart/2005/8/quickstyle/3d1" qsCatId="3D" csTypeId="urn:microsoft.com/office/officeart/2005/8/colors/colorful1" csCatId="colorful" phldr="1"/>
      <dgm:spPr/>
      <dgm:t>
        <a:bodyPr/>
        <a:lstStyle/>
        <a:p>
          <a:endParaRPr lang="en-US"/>
        </a:p>
      </dgm:t>
    </dgm:pt>
    <dgm:pt modelId="{059EBB1A-B193-4221-9C01-53B665D178A6}">
      <dgm:prSet phldrT="[Text]" custT="1"/>
      <dgm:spPr/>
      <dgm:t>
        <a:bodyPr/>
        <a:lstStyle/>
        <a:p>
          <a:pPr algn="ctr">
            <a:lnSpc>
              <a:spcPct val="100000"/>
            </a:lnSpc>
          </a:pPr>
          <a:r>
            <a:rPr lang="ar-IQ" sz="2400" b="1" dirty="0" smtClean="0">
              <a:solidFill>
                <a:schemeClr val="bg1"/>
              </a:solidFill>
              <a:latin typeface="Arabic Typesetting" panose="03020402040406030203" pitchFamily="66" charset="-78"/>
              <a:cs typeface="Arabic Typesetting" panose="03020402040406030203" pitchFamily="66" charset="-78"/>
            </a:rPr>
            <a:t>استراتيجية التعليم</a:t>
          </a:r>
          <a:endParaRPr lang="en-US" sz="2400" b="1" dirty="0">
            <a:solidFill>
              <a:schemeClr val="bg1"/>
            </a:solidFill>
            <a:latin typeface="Arabic Typesetting" panose="03020402040406030203" pitchFamily="66" charset="-78"/>
            <a:cs typeface="Arabic Typesetting" panose="03020402040406030203" pitchFamily="66" charset="-78"/>
          </a:endParaRPr>
        </a:p>
      </dgm:t>
    </dgm:pt>
    <dgm:pt modelId="{15E803D6-0ACE-4926-A3A2-F210D1D5FA10}" type="parTrans" cxnId="{6834ABDC-F4C4-408E-874A-86F0F3C8445A}">
      <dgm:prSet/>
      <dgm:spPr/>
      <dgm:t>
        <a:bodyPr/>
        <a:lstStyle/>
        <a:p>
          <a:pPr>
            <a:lnSpc>
              <a:spcPct val="100000"/>
            </a:lnSpc>
          </a:pPr>
          <a:endParaRPr lang="en-US"/>
        </a:p>
      </dgm:t>
    </dgm:pt>
    <dgm:pt modelId="{CBE1103C-1EB7-454E-9DCB-C12DFE8197EA}" type="sibTrans" cxnId="{6834ABDC-F4C4-408E-874A-86F0F3C8445A}">
      <dgm:prSet/>
      <dgm:spPr/>
      <dgm:t>
        <a:bodyPr/>
        <a:lstStyle/>
        <a:p>
          <a:pPr>
            <a:lnSpc>
              <a:spcPct val="100000"/>
            </a:lnSpc>
          </a:pPr>
          <a:endParaRPr lang="en-US"/>
        </a:p>
      </dgm:t>
    </dgm:pt>
    <dgm:pt modelId="{D0599FE0-28AD-4ABF-B4FD-D687317EE01E}">
      <dgm:prSet phldrT="[Text]" custT="1"/>
      <dgm:spPr/>
      <dgm:t>
        <a:bodyPr/>
        <a:lstStyle/>
        <a:p>
          <a:pPr>
            <a:lnSpc>
              <a:spcPct val="100000"/>
            </a:lnSpc>
          </a:pPr>
          <a:r>
            <a:rPr lang="ar-IQ" sz="2400" b="1" dirty="0" smtClean="0">
              <a:solidFill>
                <a:schemeClr val="bg1"/>
              </a:solidFill>
              <a:latin typeface="Arabic Typesetting" panose="03020402040406030203" pitchFamily="66" charset="-78"/>
              <a:cs typeface="Arabic Typesetting" panose="03020402040406030203" pitchFamily="66" charset="-78"/>
            </a:rPr>
            <a:t>طريقة التعليم</a:t>
          </a:r>
          <a:endParaRPr lang="en-US" sz="2400" b="1" dirty="0">
            <a:solidFill>
              <a:schemeClr val="bg1"/>
            </a:solidFill>
            <a:latin typeface="Arabic Typesetting" panose="03020402040406030203" pitchFamily="66" charset="-78"/>
            <a:cs typeface="Arabic Typesetting" panose="03020402040406030203" pitchFamily="66" charset="-78"/>
          </a:endParaRPr>
        </a:p>
      </dgm:t>
    </dgm:pt>
    <dgm:pt modelId="{0E9DA896-560A-4B56-9563-DC2F9A91B929}" type="parTrans" cxnId="{49C5BEC8-59F4-4788-A3ED-B2B430291165}">
      <dgm:prSet/>
      <dgm:spPr/>
      <dgm:t>
        <a:bodyPr/>
        <a:lstStyle/>
        <a:p>
          <a:pPr>
            <a:lnSpc>
              <a:spcPct val="100000"/>
            </a:lnSpc>
          </a:pPr>
          <a:endParaRPr lang="en-US"/>
        </a:p>
      </dgm:t>
    </dgm:pt>
    <dgm:pt modelId="{1E21EB8C-0A99-424F-8D64-B3DB7D909DDF}" type="sibTrans" cxnId="{49C5BEC8-59F4-4788-A3ED-B2B430291165}">
      <dgm:prSet/>
      <dgm:spPr/>
      <dgm:t>
        <a:bodyPr/>
        <a:lstStyle/>
        <a:p>
          <a:pPr>
            <a:lnSpc>
              <a:spcPct val="100000"/>
            </a:lnSpc>
          </a:pPr>
          <a:endParaRPr lang="en-US"/>
        </a:p>
      </dgm:t>
    </dgm:pt>
    <dgm:pt modelId="{20922F1E-277E-4576-9CA7-D3EA43BE22D2}">
      <dgm:prSet phldrT="[Text]" custT="1"/>
      <dgm:spPr/>
      <dgm:t>
        <a:bodyPr/>
        <a:lstStyle/>
        <a:p>
          <a:pPr>
            <a:lnSpc>
              <a:spcPct val="100000"/>
            </a:lnSpc>
          </a:pPr>
          <a:r>
            <a:rPr lang="ar-IQ" sz="2200" b="1" dirty="0" smtClean="0">
              <a:solidFill>
                <a:schemeClr val="bg1"/>
              </a:solidFill>
            </a:rPr>
            <a:t>ا</a:t>
          </a:r>
          <a:r>
            <a:rPr lang="ar-IQ" sz="2400" b="1" dirty="0" smtClean="0">
              <a:solidFill>
                <a:schemeClr val="bg1"/>
              </a:solidFill>
              <a:latin typeface="Arabic Typesetting" panose="03020402040406030203" pitchFamily="66" charset="-78"/>
              <a:cs typeface="Arabic Typesetting" panose="03020402040406030203" pitchFamily="66" charset="-78"/>
            </a:rPr>
            <a:t>سلوب التعليم</a:t>
          </a:r>
          <a:endParaRPr lang="en-US" sz="2400" b="1" dirty="0">
            <a:solidFill>
              <a:schemeClr val="bg1"/>
            </a:solidFill>
            <a:latin typeface="Arabic Typesetting" panose="03020402040406030203" pitchFamily="66" charset="-78"/>
            <a:cs typeface="Arabic Typesetting" panose="03020402040406030203" pitchFamily="66" charset="-78"/>
          </a:endParaRPr>
        </a:p>
      </dgm:t>
    </dgm:pt>
    <dgm:pt modelId="{BAE1476D-55E4-4A56-A7D5-698DA6A94C78}" type="parTrans" cxnId="{B13C6799-B0DA-40EA-80C4-8E8D5B4E338E}">
      <dgm:prSet/>
      <dgm:spPr/>
      <dgm:t>
        <a:bodyPr/>
        <a:lstStyle/>
        <a:p>
          <a:pPr>
            <a:lnSpc>
              <a:spcPct val="100000"/>
            </a:lnSpc>
          </a:pPr>
          <a:endParaRPr lang="en-US"/>
        </a:p>
      </dgm:t>
    </dgm:pt>
    <dgm:pt modelId="{E967ADC8-43C4-4B68-B114-4513302B9282}" type="sibTrans" cxnId="{B13C6799-B0DA-40EA-80C4-8E8D5B4E338E}">
      <dgm:prSet/>
      <dgm:spPr/>
      <dgm:t>
        <a:bodyPr/>
        <a:lstStyle/>
        <a:p>
          <a:pPr>
            <a:lnSpc>
              <a:spcPct val="100000"/>
            </a:lnSpc>
          </a:pPr>
          <a:endParaRPr lang="en-US"/>
        </a:p>
      </dgm:t>
    </dgm:pt>
    <dgm:pt modelId="{A9235967-569B-49AF-B774-02A2371B2613}" type="pres">
      <dgm:prSet presAssocID="{1BC26DEF-BECB-4405-BC30-F1ADA07CC00E}" presName="Name0" presStyleCnt="0">
        <dgm:presLayoutVars>
          <dgm:chMax val="7"/>
          <dgm:resizeHandles val="exact"/>
        </dgm:presLayoutVars>
      </dgm:prSet>
      <dgm:spPr/>
      <dgm:t>
        <a:bodyPr/>
        <a:lstStyle/>
        <a:p>
          <a:endParaRPr lang="en-US"/>
        </a:p>
      </dgm:t>
    </dgm:pt>
    <dgm:pt modelId="{0FB097F6-38DE-4911-9696-150DB0080176}" type="pres">
      <dgm:prSet presAssocID="{1BC26DEF-BECB-4405-BC30-F1ADA07CC00E}" presName="comp1" presStyleCnt="0"/>
      <dgm:spPr/>
    </dgm:pt>
    <dgm:pt modelId="{91C1AF76-DB01-4B4D-B5BE-75816182BDCB}" type="pres">
      <dgm:prSet presAssocID="{1BC26DEF-BECB-4405-BC30-F1ADA07CC00E}" presName="circle1" presStyleLbl="node1" presStyleIdx="0" presStyleCnt="3"/>
      <dgm:spPr/>
      <dgm:t>
        <a:bodyPr/>
        <a:lstStyle/>
        <a:p>
          <a:endParaRPr lang="en-US"/>
        </a:p>
      </dgm:t>
    </dgm:pt>
    <dgm:pt modelId="{F992AA9A-59A2-4FAA-BD5D-BCE8E2A7CD98}" type="pres">
      <dgm:prSet presAssocID="{1BC26DEF-BECB-4405-BC30-F1ADA07CC00E}" presName="c1text" presStyleLbl="node1" presStyleIdx="0" presStyleCnt="3">
        <dgm:presLayoutVars>
          <dgm:bulletEnabled val="1"/>
        </dgm:presLayoutVars>
      </dgm:prSet>
      <dgm:spPr/>
      <dgm:t>
        <a:bodyPr/>
        <a:lstStyle/>
        <a:p>
          <a:endParaRPr lang="en-US"/>
        </a:p>
      </dgm:t>
    </dgm:pt>
    <dgm:pt modelId="{693E1065-7CD9-44EE-91E3-953A72F31592}" type="pres">
      <dgm:prSet presAssocID="{1BC26DEF-BECB-4405-BC30-F1ADA07CC00E}" presName="comp2" presStyleCnt="0"/>
      <dgm:spPr/>
    </dgm:pt>
    <dgm:pt modelId="{86F82D32-8237-4529-85E5-603224771CCA}" type="pres">
      <dgm:prSet presAssocID="{1BC26DEF-BECB-4405-BC30-F1ADA07CC00E}" presName="circle2" presStyleLbl="node1" presStyleIdx="1" presStyleCnt="3"/>
      <dgm:spPr/>
      <dgm:t>
        <a:bodyPr/>
        <a:lstStyle/>
        <a:p>
          <a:endParaRPr lang="en-US"/>
        </a:p>
      </dgm:t>
    </dgm:pt>
    <dgm:pt modelId="{16F8D91B-5546-4593-BE11-E8C1A61642CB}" type="pres">
      <dgm:prSet presAssocID="{1BC26DEF-BECB-4405-BC30-F1ADA07CC00E}" presName="c2text" presStyleLbl="node1" presStyleIdx="1" presStyleCnt="3">
        <dgm:presLayoutVars>
          <dgm:bulletEnabled val="1"/>
        </dgm:presLayoutVars>
      </dgm:prSet>
      <dgm:spPr/>
      <dgm:t>
        <a:bodyPr/>
        <a:lstStyle/>
        <a:p>
          <a:endParaRPr lang="en-US"/>
        </a:p>
      </dgm:t>
    </dgm:pt>
    <dgm:pt modelId="{E058EBE2-9D2B-4847-B63B-D67DD80FEAFF}" type="pres">
      <dgm:prSet presAssocID="{1BC26DEF-BECB-4405-BC30-F1ADA07CC00E}" presName="comp3" presStyleCnt="0"/>
      <dgm:spPr/>
    </dgm:pt>
    <dgm:pt modelId="{1603BBF3-DC6D-4B76-905D-9EF21653337E}" type="pres">
      <dgm:prSet presAssocID="{1BC26DEF-BECB-4405-BC30-F1ADA07CC00E}" presName="circle3" presStyleLbl="node1" presStyleIdx="2" presStyleCnt="3"/>
      <dgm:spPr/>
      <dgm:t>
        <a:bodyPr/>
        <a:lstStyle/>
        <a:p>
          <a:endParaRPr lang="en-US"/>
        </a:p>
      </dgm:t>
    </dgm:pt>
    <dgm:pt modelId="{0E95E009-BB6E-4578-B086-AB74F4219A62}" type="pres">
      <dgm:prSet presAssocID="{1BC26DEF-BECB-4405-BC30-F1ADA07CC00E}" presName="c3text" presStyleLbl="node1" presStyleIdx="2" presStyleCnt="3">
        <dgm:presLayoutVars>
          <dgm:bulletEnabled val="1"/>
        </dgm:presLayoutVars>
      </dgm:prSet>
      <dgm:spPr/>
      <dgm:t>
        <a:bodyPr/>
        <a:lstStyle/>
        <a:p>
          <a:endParaRPr lang="en-US"/>
        </a:p>
      </dgm:t>
    </dgm:pt>
  </dgm:ptLst>
  <dgm:cxnLst>
    <dgm:cxn modelId="{65148CD5-47AF-409F-810D-2EC57C32D157}" type="presOf" srcId="{059EBB1A-B193-4221-9C01-53B665D178A6}" destId="{F992AA9A-59A2-4FAA-BD5D-BCE8E2A7CD98}" srcOrd="1" destOrd="0" presId="urn:microsoft.com/office/officeart/2005/8/layout/venn2"/>
    <dgm:cxn modelId="{6771AB42-E21D-4C12-9569-0E437C45F400}" type="presOf" srcId="{20922F1E-277E-4576-9CA7-D3EA43BE22D2}" destId="{1603BBF3-DC6D-4B76-905D-9EF21653337E}" srcOrd="0" destOrd="0" presId="urn:microsoft.com/office/officeart/2005/8/layout/venn2"/>
    <dgm:cxn modelId="{CE987714-03B3-4CA5-9724-E9054D382BCF}" type="presOf" srcId="{D0599FE0-28AD-4ABF-B4FD-D687317EE01E}" destId="{16F8D91B-5546-4593-BE11-E8C1A61642CB}" srcOrd="1" destOrd="0" presId="urn:microsoft.com/office/officeart/2005/8/layout/venn2"/>
    <dgm:cxn modelId="{B13C6799-B0DA-40EA-80C4-8E8D5B4E338E}" srcId="{1BC26DEF-BECB-4405-BC30-F1ADA07CC00E}" destId="{20922F1E-277E-4576-9CA7-D3EA43BE22D2}" srcOrd="2" destOrd="0" parTransId="{BAE1476D-55E4-4A56-A7D5-698DA6A94C78}" sibTransId="{E967ADC8-43C4-4B68-B114-4513302B9282}"/>
    <dgm:cxn modelId="{49C5BEC8-59F4-4788-A3ED-B2B430291165}" srcId="{1BC26DEF-BECB-4405-BC30-F1ADA07CC00E}" destId="{D0599FE0-28AD-4ABF-B4FD-D687317EE01E}" srcOrd="1" destOrd="0" parTransId="{0E9DA896-560A-4B56-9563-DC2F9A91B929}" sibTransId="{1E21EB8C-0A99-424F-8D64-B3DB7D909DDF}"/>
    <dgm:cxn modelId="{A05E65D6-1A35-4997-A7C9-3AEE6D9067A0}" type="presOf" srcId="{D0599FE0-28AD-4ABF-B4FD-D687317EE01E}" destId="{86F82D32-8237-4529-85E5-603224771CCA}" srcOrd="0" destOrd="0" presId="urn:microsoft.com/office/officeart/2005/8/layout/venn2"/>
    <dgm:cxn modelId="{AB852B06-8B7F-4ECB-88EA-DBFA84BE9F5D}" type="presOf" srcId="{1BC26DEF-BECB-4405-BC30-F1ADA07CC00E}" destId="{A9235967-569B-49AF-B774-02A2371B2613}" srcOrd="0" destOrd="0" presId="urn:microsoft.com/office/officeart/2005/8/layout/venn2"/>
    <dgm:cxn modelId="{2B09ED1F-3258-4645-92D6-E0B6107B2FCF}" type="presOf" srcId="{20922F1E-277E-4576-9CA7-D3EA43BE22D2}" destId="{0E95E009-BB6E-4578-B086-AB74F4219A62}" srcOrd="1" destOrd="0" presId="urn:microsoft.com/office/officeart/2005/8/layout/venn2"/>
    <dgm:cxn modelId="{6834ABDC-F4C4-408E-874A-86F0F3C8445A}" srcId="{1BC26DEF-BECB-4405-BC30-F1ADA07CC00E}" destId="{059EBB1A-B193-4221-9C01-53B665D178A6}" srcOrd="0" destOrd="0" parTransId="{15E803D6-0ACE-4926-A3A2-F210D1D5FA10}" sibTransId="{CBE1103C-1EB7-454E-9DCB-C12DFE8197EA}"/>
    <dgm:cxn modelId="{AC788073-3E9E-49B2-83B9-1B2D10D0381D}" type="presOf" srcId="{059EBB1A-B193-4221-9C01-53B665D178A6}" destId="{91C1AF76-DB01-4B4D-B5BE-75816182BDCB}" srcOrd="0" destOrd="0" presId="urn:microsoft.com/office/officeart/2005/8/layout/venn2"/>
    <dgm:cxn modelId="{1CC2693D-E6BA-48AA-9445-FE2A163FDCFF}" type="presParOf" srcId="{A9235967-569B-49AF-B774-02A2371B2613}" destId="{0FB097F6-38DE-4911-9696-150DB0080176}" srcOrd="0" destOrd="0" presId="urn:microsoft.com/office/officeart/2005/8/layout/venn2"/>
    <dgm:cxn modelId="{B37CDC77-1224-48CE-A69A-A69E16C40C68}" type="presParOf" srcId="{0FB097F6-38DE-4911-9696-150DB0080176}" destId="{91C1AF76-DB01-4B4D-B5BE-75816182BDCB}" srcOrd="0" destOrd="0" presId="urn:microsoft.com/office/officeart/2005/8/layout/venn2"/>
    <dgm:cxn modelId="{DD362230-1F4C-4017-BA5D-F63A980BA494}" type="presParOf" srcId="{0FB097F6-38DE-4911-9696-150DB0080176}" destId="{F992AA9A-59A2-4FAA-BD5D-BCE8E2A7CD98}" srcOrd="1" destOrd="0" presId="urn:microsoft.com/office/officeart/2005/8/layout/venn2"/>
    <dgm:cxn modelId="{09F47485-ABA7-46D0-A692-20A4EA1EC37D}" type="presParOf" srcId="{A9235967-569B-49AF-B774-02A2371B2613}" destId="{693E1065-7CD9-44EE-91E3-953A72F31592}" srcOrd="1" destOrd="0" presId="urn:microsoft.com/office/officeart/2005/8/layout/venn2"/>
    <dgm:cxn modelId="{58574E84-0EF0-4352-965C-10233A3D3F8B}" type="presParOf" srcId="{693E1065-7CD9-44EE-91E3-953A72F31592}" destId="{86F82D32-8237-4529-85E5-603224771CCA}" srcOrd="0" destOrd="0" presId="urn:microsoft.com/office/officeart/2005/8/layout/venn2"/>
    <dgm:cxn modelId="{3ABDD7F7-7BC0-420F-A81D-552E0A3CC738}" type="presParOf" srcId="{693E1065-7CD9-44EE-91E3-953A72F31592}" destId="{16F8D91B-5546-4593-BE11-E8C1A61642CB}" srcOrd="1" destOrd="0" presId="urn:microsoft.com/office/officeart/2005/8/layout/venn2"/>
    <dgm:cxn modelId="{C1D99F10-21EE-4BF7-A3A4-AB403F8D9EFD}" type="presParOf" srcId="{A9235967-569B-49AF-B774-02A2371B2613}" destId="{E058EBE2-9D2B-4847-B63B-D67DD80FEAFF}" srcOrd="2" destOrd="0" presId="urn:microsoft.com/office/officeart/2005/8/layout/venn2"/>
    <dgm:cxn modelId="{19C93AFC-80B0-4A5E-9DF9-E9CDD7EA341B}" type="presParOf" srcId="{E058EBE2-9D2B-4847-B63B-D67DD80FEAFF}" destId="{1603BBF3-DC6D-4B76-905D-9EF21653337E}" srcOrd="0" destOrd="0" presId="urn:microsoft.com/office/officeart/2005/8/layout/venn2"/>
    <dgm:cxn modelId="{2A62E122-5F50-4522-A272-5CEF4F6B1844}" type="presParOf" srcId="{E058EBE2-9D2B-4847-B63B-D67DD80FEAFF}" destId="{0E95E009-BB6E-4578-B086-AB74F4219A6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1AF76-DB01-4B4D-B5BE-75816182BDCB}">
      <dsp:nvSpPr>
        <dsp:cNvPr id="0" name=""/>
        <dsp:cNvSpPr/>
      </dsp:nvSpPr>
      <dsp:spPr>
        <a:xfrm>
          <a:off x="747886" y="0"/>
          <a:ext cx="3352892" cy="335289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ct val="35000"/>
            </a:spcAft>
          </a:pPr>
          <a:r>
            <a:rPr lang="ar-IQ" sz="2400" b="1" kern="1200" dirty="0" smtClean="0">
              <a:solidFill>
                <a:schemeClr val="bg1"/>
              </a:solidFill>
              <a:latin typeface="Arabic Typesetting" panose="03020402040406030203" pitchFamily="66" charset="-78"/>
              <a:cs typeface="Arabic Typesetting" panose="03020402040406030203" pitchFamily="66" charset="-78"/>
            </a:rPr>
            <a:t>استراتيجية التعليم</a:t>
          </a:r>
          <a:endParaRPr lang="en-US" sz="2400" b="1" kern="1200" dirty="0">
            <a:solidFill>
              <a:schemeClr val="bg1"/>
            </a:solidFill>
            <a:latin typeface="Arabic Typesetting" panose="03020402040406030203" pitchFamily="66" charset="-78"/>
            <a:cs typeface="Arabic Typesetting" panose="03020402040406030203" pitchFamily="66" charset="-78"/>
          </a:endParaRPr>
        </a:p>
      </dsp:txBody>
      <dsp:txXfrm>
        <a:off x="1838414" y="167644"/>
        <a:ext cx="1171836" cy="502933"/>
      </dsp:txXfrm>
    </dsp:sp>
    <dsp:sp modelId="{86F82D32-8237-4529-85E5-603224771CCA}">
      <dsp:nvSpPr>
        <dsp:cNvPr id="0" name=""/>
        <dsp:cNvSpPr/>
      </dsp:nvSpPr>
      <dsp:spPr>
        <a:xfrm>
          <a:off x="1166997" y="838223"/>
          <a:ext cx="2514669" cy="2514669"/>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ct val="35000"/>
            </a:spcAft>
          </a:pPr>
          <a:r>
            <a:rPr lang="ar-IQ" sz="2400" b="1" kern="1200" dirty="0" smtClean="0">
              <a:solidFill>
                <a:schemeClr val="bg1"/>
              </a:solidFill>
              <a:latin typeface="Arabic Typesetting" panose="03020402040406030203" pitchFamily="66" charset="-78"/>
              <a:cs typeface="Arabic Typesetting" panose="03020402040406030203" pitchFamily="66" charset="-78"/>
            </a:rPr>
            <a:t>طريقة التعليم</a:t>
          </a:r>
          <a:endParaRPr lang="en-US" sz="2400" b="1" kern="1200" dirty="0">
            <a:solidFill>
              <a:schemeClr val="bg1"/>
            </a:solidFill>
            <a:latin typeface="Arabic Typesetting" panose="03020402040406030203" pitchFamily="66" charset="-78"/>
            <a:cs typeface="Arabic Typesetting" panose="03020402040406030203" pitchFamily="66" charset="-78"/>
          </a:endParaRPr>
        </a:p>
      </dsp:txBody>
      <dsp:txXfrm>
        <a:off x="1838414" y="995390"/>
        <a:ext cx="1171836" cy="471500"/>
      </dsp:txXfrm>
    </dsp:sp>
    <dsp:sp modelId="{1603BBF3-DC6D-4B76-905D-9EF21653337E}">
      <dsp:nvSpPr>
        <dsp:cNvPr id="0" name=""/>
        <dsp:cNvSpPr/>
      </dsp:nvSpPr>
      <dsp:spPr>
        <a:xfrm>
          <a:off x="1586109" y="1676446"/>
          <a:ext cx="1676446" cy="1676446"/>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ct val="35000"/>
            </a:spcAft>
          </a:pPr>
          <a:r>
            <a:rPr lang="ar-IQ" sz="2200" b="1" kern="1200" dirty="0" smtClean="0">
              <a:solidFill>
                <a:schemeClr val="bg1"/>
              </a:solidFill>
            </a:rPr>
            <a:t>ا</a:t>
          </a:r>
          <a:r>
            <a:rPr lang="ar-IQ" sz="2400" b="1" kern="1200" dirty="0" smtClean="0">
              <a:solidFill>
                <a:schemeClr val="bg1"/>
              </a:solidFill>
              <a:latin typeface="Arabic Typesetting" panose="03020402040406030203" pitchFamily="66" charset="-78"/>
              <a:cs typeface="Arabic Typesetting" panose="03020402040406030203" pitchFamily="66" charset="-78"/>
            </a:rPr>
            <a:t>سلوب التعليم</a:t>
          </a:r>
          <a:endParaRPr lang="en-US" sz="2400" b="1" kern="1200" dirty="0">
            <a:solidFill>
              <a:schemeClr val="bg1"/>
            </a:solidFill>
            <a:latin typeface="Arabic Typesetting" panose="03020402040406030203" pitchFamily="66" charset="-78"/>
            <a:cs typeface="Arabic Typesetting" panose="03020402040406030203" pitchFamily="66" charset="-78"/>
          </a:endParaRPr>
        </a:p>
      </dsp:txBody>
      <dsp:txXfrm>
        <a:off x="1831619" y="2095558"/>
        <a:ext cx="1185426" cy="83822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57E8E4C-D86B-494B-A863-73DAC2DA2910}" type="datetimeFigureOut">
              <a:rPr lang="en-US" smtClean="0"/>
              <a:t>11/29/2024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362631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E8E4C-D86B-494B-A863-73DAC2DA2910}"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83535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7E8E4C-D86B-494B-A863-73DAC2DA2910}" type="datetimeFigureOut">
              <a:rPr lang="en-US" smtClean="0"/>
              <a:t>11/29/2024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90383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7E8E4C-D86B-494B-A863-73DAC2DA2910}" type="datetimeFigureOut">
              <a:rPr lang="en-US" smtClean="0"/>
              <a:t>11/29/2024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6AF869E-E00A-41E1-9F04-57C980A5CDF2}"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514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57E8E4C-D86B-494B-A863-73DAC2DA2910}" type="datetimeFigureOut">
              <a:rPr lang="en-US" smtClean="0"/>
              <a:t>11/29/2024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281855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57E8E4C-D86B-494B-A863-73DAC2DA2910}"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305177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57E8E4C-D86B-494B-A863-73DAC2DA2910}"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346494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E8E4C-D86B-494B-A863-73DAC2DA2910}"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1236525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57E8E4C-D86B-494B-A863-73DAC2DA2910}" type="datetimeFigureOut">
              <a:rPr lang="en-US" smtClean="0"/>
              <a:t>11/29/2024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74610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E8E4C-D86B-494B-A863-73DAC2DA2910}"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250699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57E8E4C-D86B-494B-A863-73DAC2DA2910}" type="datetimeFigureOut">
              <a:rPr lang="en-US" smtClean="0"/>
              <a:t>11/29/2024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59268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7E8E4C-D86B-494B-A863-73DAC2DA2910}"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402886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7E8E4C-D86B-494B-A863-73DAC2DA2910}"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463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7E8E4C-D86B-494B-A863-73DAC2DA2910}"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16681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E8E4C-D86B-494B-A863-73DAC2DA2910}"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181513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E8E4C-D86B-494B-A863-73DAC2DA2910}"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147023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E8E4C-D86B-494B-A863-73DAC2DA2910}"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F869E-E00A-41E1-9F04-57C980A5CDF2}" type="slidenum">
              <a:rPr lang="en-US" smtClean="0"/>
              <a:t>‹#›</a:t>
            </a:fld>
            <a:endParaRPr lang="en-US"/>
          </a:p>
        </p:txBody>
      </p:sp>
    </p:spTree>
    <p:extLst>
      <p:ext uri="{BB962C8B-B14F-4D97-AF65-F5344CB8AC3E}">
        <p14:creationId xmlns:p14="http://schemas.microsoft.com/office/powerpoint/2010/main" val="126220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7E8E4C-D86B-494B-A863-73DAC2DA2910}" type="datetimeFigureOut">
              <a:rPr lang="en-US" smtClean="0"/>
              <a:t>11/29/2024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6AF869E-E00A-41E1-9F04-57C980A5CDF2}" type="slidenum">
              <a:rPr lang="en-US" smtClean="0"/>
              <a:t>‹#›</a:t>
            </a:fld>
            <a:endParaRPr lang="en-US"/>
          </a:p>
        </p:txBody>
      </p:sp>
    </p:spTree>
    <p:extLst>
      <p:ext uri="{BB962C8B-B14F-4D97-AF65-F5344CB8AC3E}">
        <p14:creationId xmlns:p14="http://schemas.microsoft.com/office/powerpoint/2010/main" val="20593562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accent4">
                <a:lumMod val="50000"/>
              </a:schemeClr>
            </a:gs>
            <a:gs pos="23000">
              <a:schemeClr val="accent5">
                <a:lumMod val="89000"/>
              </a:schemeClr>
            </a:gs>
            <a:gs pos="100000">
              <a:schemeClr val="accent5">
                <a:lumMod val="75000"/>
                <a:alpha val="80000"/>
              </a:schemeClr>
            </a:gs>
            <a:gs pos="15044">
              <a:schemeClr val="accent5">
                <a:lumMod val="70000"/>
              </a:schemeClr>
            </a:gs>
            <a:gs pos="22000">
              <a:schemeClr val="accent5">
                <a:lumMod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58264" y="562707"/>
            <a:ext cx="6583680" cy="1335467"/>
          </a:xfrm>
          <a:blipFill>
            <a:blip r:embed="rId4"/>
            <a:tile tx="0" ty="0" sx="100000" sy="100000" flip="none" algn="tl"/>
          </a:blipFill>
          <a:ln w="76200">
            <a:noFill/>
            <a:prstDash val="dashDot"/>
          </a:ln>
          <a:effectLst>
            <a:glow rad="63500">
              <a:schemeClr val="accent1">
                <a:satMod val="175000"/>
                <a:alpha val="40000"/>
              </a:schemeClr>
            </a:glow>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txBody>
          <a:bodyPr/>
          <a:lstStyle/>
          <a:p>
            <a:pPr algn="ctr"/>
            <a:r>
              <a:rPr lang="ar-IQ" b="1" dirty="0" smtClean="0">
                <a:solidFill>
                  <a:srgbClr val="0070C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دليل استراتيجيات التعليم والتعلم </a:t>
            </a:r>
            <a:endParaRPr lang="en-US" b="1" dirty="0">
              <a:solidFill>
                <a:srgbClr val="0070C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3" name="Subtitle 2"/>
          <p:cNvSpPr>
            <a:spLocks noGrp="1"/>
          </p:cNvSpPr>
          <p:nvPr>
            <p:ph type="subTitle" idx="1"/>
          </p:nvPr>
        </p:nvSpPr>
        <p:spPr>
          <a:xfrm>
            <a:off x="7000876" y="2214563"/>
            <a:ext cx="4257676" cy="1557337"/>
          </a:xfrm>
          <a:blipFill>
            <a:blip r:embed="rId5"/>
            <a:tile tx="0" ty="0" sx="100000" sy="100000" flip="none" algn="tl"/>
          </a:blipFill>
          <a:ln w="76200">
            <a:noFill/>
            <a:prstDash val="dashDot"/>
          </a:ln>
          <a:effectLst>
            <a:glow rad="63500">
              <a:schemeClr val="accent1">
                <a:satMod val="175000"/>
                <a:alpha val="40000"/>
              </a:schemeClr>
            </a:glow>
            <a:outerShdw blurRad="50800" dist="38100" dir="5400000" algn="t" rotWithShape="0">
              <a:schemeClr val="accent4">
                <a:lumMod val="75000"/>
                <a:alpha val="40000"/>
              </a:schemeClr>
            </a:outerShdw>
            <a:reflection blurRad="6350" stA="50000" endA="300" endPos="55500" dist="50800" dir="5400000" sy="-100000" algn="bl" rotWithShape="0"/>
          </a:effectLst>
          <a:scene3d>
            <a:camera prst="obliqueTopRight"/>
            <a:lightRig rig="glow" dir="t">
              <a:rot lat="0" lon="0" rev="4800000"/>
            </a:lightRig>
          </a:scene3d>
          <a:sp3d prstMaterial="matte">
            <a:bevelT w="127000" h="63500"/>
          </a:sp3d>
        </p:spPr>
        <p:txBody>
          <a:bodyPr>
            <a:normAutofit fontScale="25000" lnSpcReduction="20000"/>
          </a:bodyPr>
          <a:lstStyle/>
          <a:p>
            <a:pPr algn="ctr"/>
            <a:r>
              <a:rPr lang="ar-IQ" sz="16000" b="1" dirty="0" smtClean="0">
                <a:latin typeface="Aldhabi" panose="01000000000000000000" pitchFamily="2" charset="-78"/>
                <a:cs typeface="Aldhabi" panose="01000000000000000000" pitchFamily="2" charset="-78"/>
              </a:rPr>
              <a:t>كلية العلوم السياسية / جامعة النهرين</a:t>
            </a:r>
          </a:p>
          <a:p>
            <a:pPr algn="ctr"/>
            <a:r>
              <a:rPr lang="ar-IQ" sz="21600" b="1" dirty="0" smtClean="0">
                <a:latin typeface="Aldhabi" panose="01000000000000000000" pitchFamily="2" charset="-78"/>
                <a:cs typeface="Aldhabi" panose="01000000000000000000" pitchFamily="2" charset="-78"/>
              </a:rPr>
              <a:t>2024-2025</a:t>
            </a:r>
            <a:endParaRPr lang="en-US" sz="8000" b="1" dirty="0">
              <a:latin typeface="Andalus" panose="02020603050405020304" pitchFamily="18" charset="-78"/>
              <a:cs typeface="Andalus" panose="02020603050405020304" pitchFamily="18" charset="-78"/>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88" y="3771900"/>
            <a:ext cx="6486525" cy="29146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026" y="157162"/>
            <a:ext cx="3962400" cy="3152775"/>
          </a:xfrm>
          <a:prstGeom prst="rect">
            <a:avLst/>
          </a:prstGeom>
          <a:ln>
            <a:solidFill>
              <a:schemeClr val="accent6">
                <a:lumMod val="50000"/>
              </a:schemeClr>
            </a:solidFill>
          </a:ln>
          <a:effectLst>
            <a:glow rad="63500">
              <a:schemeClr val="accent2">
                <a:satMod val="175000"/>
                <a:alpha val="40000"/>
              </a:schemeClr>
            </a:glow>
            <a:outerShdw blurRad="50800" dist="38100" dir="2700000" algn="tl" rotWithShape="0">
              <a:prstClr val="black">
                <a:alpha val="40000"/>
              </a:prstClr>
            </a:outerShdw>
            <a:reflection blurRad="6350" stA="50000" endA="300" endPos="55000" dir="5400000" sy="-100000" algn="bl" rotWithShape="0"/>
            <a:softEdge rad="112500"/>
          </a:effectLst>
          <a:scene3d>
            <a:camera prst="isometricOffAxis1Right"/>
            <a:lightRig rig="threePt" dir="t"/>
          </a:scene3d>
        </p:spPr>
      </p:pic>
      <p:pic>
        <p:nvPicPr>
          <p:cNvPr id="4" name="كسارة البند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588" y="142008"/>
            <a:ext cx="609600" cy="609600"/>
          </a:xfrm>
          <a:prstGeom prst="rect">
            <a:avLst/>
          </a:prstGeom>
        </p:spPr>
      </p:pic>
    </p:spTree>
    <p:extLst>
      <p:ext uri="{BB962C8B-B14F-4D97-AF65-F5344CB8AC3E}">
        <p14:creationId xmlns:p14="http://schemas.microsoft.com/office/powerpoint/2010/main" val="3340223829"/>
      </p:ext>
    </p:extLst>
  </p:cSld>
  <p:clrMapOvr>
    <a:masterClrMapping/>
  </p:clrMapOvr>
  <mc:AlternateContent xmlns:mc="http://schemas.openxmlformats.org/markup-compatibility/2006">
    <mc:Choice xmlns:p14="http://schemas.microsoft.com/office/powerpoint/2010/main" Requires="p14">
      <p:transition spd="slow" p14:dur="1750" advTm="11000">
        <p14:ripple/>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750"/>
                                  </p:stCondLst>
                                  <p:childTnLst>
                                    <p:animRot by="21600000">
                                      <p:cBhvr>
                                        <p:cTn id="10" dur="2000" fill="hold"/>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750"/>
                                  </p:stCondLst>
                                  <p:childTnLst>
                                    <p:set>
                                      <p:cBhvr>
                                        <p:cTn id="14" dur="1" fill="hold">
                                          <p:stCondLst>
                                            <p:cond delay="0"/>
                                          </p:stCondLst>
                                        </p:cTn>
                                        <p:tgtEl>
                                          <p:spTgt spid="3">
                                            <p:bg/>
                                          </p:spTgt>
                                        </p:tgtEl>
                                        <p:attrNameLst>
                                          <p:attrName>style.visibility</p:attrName>
                                        </p:attrNameLst>
                                      </p:cBhvr>
                                      <p:to>
                                        <p:strVal val="visible"/>
                                      </p:to>
                                    </p:set>
                                    <p:animEffect transition="in" filter="wheel(1)">
                                      <p:cBhvr>
                                        <p:cTn id="15" dur="2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75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75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1)">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path" presetSubtype="0" accel="50000" decel="50000" fill="hold" nodeType="clickEffect">
                                  <p:stCondLst>
                                    <p:cond delay="1000"/>
                                  </p:stCondLst>
                                  <p:childTnLst>
                                    <p:animMotion origin="layout" path="M 0 0 L 0.067 0.04 C 0.081 0.049 0.102 0.054 0.124 0.054 C 0.149 0.054 0.169 0.049 0.183 0.04 L 0.25 0 E" pathEditMode="relative" ptsTypes="">
                                      <p:cBhvr>
                                        <p:cTn id="29" dur="2000" fill="hold"/>
                                        <p:tgtEl>
                                          <p:spTgt spid="10"/>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764372"/>
            <a:ext cx="11772900" cy="5636427"/>
          </a:xfrm>
          <a:solidFill>
            <a:schemeClr val="accent3">
              <a:lumMod val="60000"/>
              <a:lumOff val="40000"/>
              <a:alpha val="92000"/>
            </a:schemeClr>
          </a:solidFill>
          <a:effectLst>
            <a:outerShdw blurRad="50800" dist="38100" dir="5400000" algn="t" rotWithShape="0">
              <a:prstClr val="black">
                <a:alpha val="40000"/>
              </a:prstClr>
            </a:outerShdw>
          </a:effectLst>
        </p:spPr>
        <p:txBody>
          <a:bodyPr>
            <a:normAutofit/>
          </a:bodyPr>
          <a:lstStyle/>
          <a:p>
            <a:r>
              <a:rPr lang="ar-IQ" sz="2800" dirty="0" smtClean="0">
                <a:solidFill>
                  <a:schemeClr val="bg1"/>
                </a:solidFill>
                <a:latin typeface="Arabic Typesetting" panose="03020402040406030203" pitchFamily="66" charset="-78"/>
                <a:cs typeface="Arabic Typesetting" panose="03020402040406030203" pitchFamily="66" charset="-78"/>
              </a:rPr>
              <a:t>اصبح تحقيق وتامين بيئة داعمة للتعليم والتعلم والبحث العلمي هوالرسالة التي تنطلق منها الخطة الاستراتيجية لجامعة النهرين  لذا فأن جودة التعليم الجامعي من الاهداف الاستراتيجية الاساسيه لجامعة النهرين/ كلية العلوم السياسية كذلك , وفقا للخطة الاستراتيجية التي اطلقتها وزارة التعليم العالي والبحث العلمي .</a:t>
            </a:r>
            <a:br>
              <a:rPr lang="ar-IQ" sz="2800" dirty="0" smtClean="0">
                <a:solidFill>
                  <a:schemeClr val="bg1"/>
                </a:solidFill>
                <a:latin typeface="Arabic Typesetting" panose="03020402040406030203" pitchFamily="66" charset="-78"/>
                <a:cs typeface="Arabic Typesetting" panose="03020402040406030203" pitchFamily="66" charset="-78"/>
              </a:rPr>
            </a:br>
            <a:r>
              <a:rPr lang="ar-IQ" sz="2800" dirty="0" smtClean="0">
                <a:solidFill>
                  <a:schemeClr val="bg1"/>
                </a:solidFill>
                <a:latin typeface="Arabic Typesetting" panose="03020402040406030203" pitchFamily="66" charset="-78"/>
                <a:cs typeface="Arabic Typesetting" panose="03020402040406030203" pitchFamily="66" charset="-78"/>
              </a:rPr>
              <a:t>لذا تسعى كلية العلوم السياسية على تطوير برامجها الاكاديمية بما ينسجم مع الخطة الاستراتيجية ورؤية ورسالة واهداف كلية العلوم السياسية / جامعة النهرين , وتتم بصورة دورية اعادة صياغة وتحديث جميع مخرجات البرامج الاكاديمية في الكلية على ضوء خصائص الخريجين والمعايير الاكاديمية والمهنية ومتطلبات سوق العمل لكل تخصص من تخصصات الكلية .</a:t>
            </a:r>
            <a:br>
              <a:rPr lang="ar-IQ" sz="2800" dirty="0" smtClean="0">
                <a:solidFill>
                  <a:schemeClr val="bg1"/>
                </a:solidFill>
                <a:latin typeface="Arabic Typesetting" panose="03020402040406030203" pitchFamily="66" charset="-78"/>
                <a:cs typeface="Arabic Typesetting" panose="03020402040406030203" pitchFamily="66" charset="-78"/>
              </a:rPr>
            </a:br>
            <a:r>
              <a:rPr lang="ar-IQ" sz="2800" dirty="0" smtClean="0">
                <a:solidFill>
                  <a:schemeClr val="bg1"/>
                </a:solidFill>
                <a:latin typeface="Arabic Typesetting" panose="03020402040406030203" pitchFamily="66" charset="-78"/>
                <a:cs typeface="Arabic Typesetting" panose="03020402040406030203" pitchFamily="66" charset="-78"/>
              </a:rPr>
              <a:t>وتعد استراتيجيات التعليم من بين الاساليب وطرق التعليم التي يبستخدمها عضو الهيئة التدريسية لتحقيق اهداف البرنامج الاكاديمي ونواتج التعلم المستهدفة التي يتم تحديدها في وصف المقرر الدراسي , وايضا تشمل استراتيجيات التعليم الوسائل والادوات والاجراءات التي يستخدمها عضو هيئة التدريس لتحقيق اهداف المقرر الدراسي بما تتضمنه من تهيئة مناخ عام داخل قاعه المحاضرة يساعد في استخدام هذه الوسائل اذا هي تعد بمثابة الخطة التي يتبعها عضو هيئة التدريس في الكلية لتحقيق نواتج التعلم المستهدفه للبرنامج الاكاديمي او المقرر الدراسي.</a:t>
            </a:r>
            <a:endParaRPr lang="en-US" sz="2800" dirty="0">
              <a:solidFill>
                <a:schemeClr val="bg1"/>
              </a:solidFill>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232186"/>
            <a:ext cx="3343274" cy="1743486"/>
          </a:xfrm>
          <a:prstGeom prst="rect">
            <a:avLst/>
          </a:prstGeom>
          <a:ln>
            <a:noFill/>
          </a:ln>
          <a:effectLst>
            <a:softEdge rad="112500"/>
          </a:effectLst>
        </p:spPr>
      </p:pic>
    </p:spTree>
    <p:extLst>
      <p:ext uri="{BB962C8B-B14F-4D97-AF65-F5344CB8AC3E}">
        <p14:creationId xmlns:p14="http://schemas.microsoft.com/office/powerpoint/2010/main" val="4290385511"/>
      </p:ext>
    </p:extLst>
  </p:cSld>
  <p:clrMapOvr>
    <a:masterClrMapping/>
  </p:clrMapOvr>
  <mc:AlternateContent xmlns:mc="http://schemas.openxmlformats.org/markup-compatibility/2006">
    <mc:Choice xmlns:p14="http://schemas.microsoft.com/office/powerpoint/2010/main" Requires="p14">
      <p:transition spd="slow" p14:dur="1250" advTm="18000">
        <p14:flythrough/>
      </p:transition>
    </mc:Choice>
    <mc:Fallback>
      <p:transition spd="slow" advTm="1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grpId="0" nodeType="clickEffect">
                                  <p:stCondLst>
                                    <p:cond delay="1500"/>
                                  </p:stCondLst>
                                  <p:childTnLst>
                                    <p:animClr clrSpc="rgb" dir="cw">
                                      <p:cBhvr>
                                        <p:cTn id="13" dur="2000" fill="hold"/>
                                        <p:tgtEl>
                                          <p:spTgt spid="2"/>
                                        </p:tgtEl>
                                        <p:attrNameLst>
                                          <p:attrName>fillcolor</p:attrName>
                                        </p:attrNameLst>
                                      </p:cBhvr>
                                      <p:to>
                                        <a:schemeClr val="accent2"/>
                                      </p:to>
                                    </p:animClr>
                                    <p:set>
                                      <p:cBhvr>
                                        <p:cTn id="14" dur="2000" fill="hold"/>
                                        <p:tgtEl>
                                          <p:spTgt spid="2"/>
                                        </p:tgtEl>
                                        <p:attrNameLst>
                                          <p:attrName>fill.type</p:attrName>
                                        </p:attrNameLst>
                                      </p:cBhvr>
                                      <p:to>
                                        <p:strVal val="solid"/>
                                      </p:to>
                                    </p:set>
                                    <p:set>
                                      <p:cBhvr>
                                        <p:cTn id="15"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223" y="295422"/>
            <a:ext cx="11017450" cy="3341115"/>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ln w="57150">
            <a:noFill/>
            <a:prstDash val="dash"/>
          </a:ln>
          <a:effectLst>
            <a:glow rad="63500">
              <a:schemeClr val="accent4">
                <a:satMod val="175000"/>
                <a:alpha val="40000"/>
              </a:schemeClr>
            </a:glow>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numCol="2" anchor="ctr"/>
          <a:lstStyle/>
          <a:p>
            <a:pPr algn="ctr"/>
            <a:r>
              <a:rPr lang="ar-IQ" dirty="0" smtClean="0">
                <a:solidFill>
                  <a:schemeClr val="bg1"/>
                </a:solidFill>
                <a:latin typeface="Arabic Typesetting" panose="03020402040406030203" pitchFamily="66" charset="-78"/>
                <a:cs typeface="Arabic Typesetting" panose="03020402040406030203" pitchFamily="66" charset="-78"/>
              </a:rPr>
              <a:t> الملاحظ من المخطط المجاور ان هناك مايسمى استراتيجية التعليم وطريقة التعليم واسلوب التعليم بالتالي فان عضو الهيئة التدريسية عند اختياره لطرق تعليم معينة لتحقيق استراتيجيات التعليم فانه يعتمد على اساليب تعليمية تتناسب مع طرق التعليم بما يضمن تهيئة مناخ عام مناسب للعملية التعليمية واختيار الانشطة المناسبة لذلك.</a:t>
            </a:r>
            <a:endParaRPr lang="en-US" dirty="0">
              <a:solidFill>
                <a:schemeClr val="bg1"/>
              </a:solidFill>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sz="half" idx="2"/>
          </p:nvPr>
        </p:nvSpPr>
        <p:spPr>
          <a:xfrm>
            <a:off x="968223" y="3648315"/>
            <a:ext cx="11017450" cy="2850959"/>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a:ln>
            <a:noFill/>
            <a:prstDash val="dash"/>
          </a:ln>
          <a:effectLst>
            <a:glow rad="63500">
              <a:schemeClr val="accent6">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numCol="3">
            <a:normAutofit fontScale="25000" lnSpcReduction="20000"/>
          </a:bodyPr>
          <a:lstStyle/>
          <a:p>
            <a:pPr algn="r"/>
            <a:r>
              <a:rPr lang="ar-IQ" dirty="0" smtClean="0"/>
              <a:t> </a:t>
            </a:r>
            <a:r>
              <a:rPr lang="ar-IQ" sz="16000" b="1" u="sng" dirty="0" smtClean="0">
                <a:solidFill>
                  <a:schemeClr val="bg1"/>
                </a:solidFill>
                <a:latin typeface="Arabic Typesetting" panose="03020402040406030203" pitchFamily="66" charset="-78"/>
                <a:cs typeface="Arabic Typesetting" panose="03020402040406030203" pitchFamily="66" charset="-78"/>
              </a:rPr>
              <a:t>تتحدد استراتيجية التعليم بالاهداف التالية :</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1-استراتيجية العصف الذهني</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2- استراتيجية العمل الجماعي (العمل المختلط)</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3-استراتيجية المناقشة</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4-استراتيجية التدريس المتبادل</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5- استراتيجية البحوث والتقارير</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6- استراتيجية حل المشكلات</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7- استراتيجية التعلم بالاكتشاف</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8- استراتيجية المخططات والخرائط</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9- استراتيجية التعليم الالكتروني</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10- استراتيجية تقييم الاقران </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11- استراتيجية المحاضرة</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12- استراتيجية الفصل التفاعلي المنزلي</a:t>
            </a:r>
          </a:p>
          <a:p>
            <a:pPr algn="r"/>
            <a:r>
              <a:rPr lang="ar-IQ" sz="11200" b="1" dirty="0" smtClean="0">
                <a:solidFill>
                  <a:schemeClr val="bg1"/>
                </a:solidFill>
                <a:latin typeface="Arabic Typesetting" panose="03020402040406030203" pitchFamily="66" charset="-78"/>
                <a:cs typeface="Arabic Typesetting" panose="03020402040406030203" pitchFamily="66" charset="-78"/>
              </a:rPr>
              <a:t>13- استراتيجية التعلم الذاتي  </a:t>
            </a:r>
          </a:p>
          <a:p>
            <a:pPr algn="r"/>
            <a:endParaRPr lang="ar-IQ" sz="3200" b="1" u="sng" dirty="0">
              <a:solidFill>
                <a:schemeClr val="bg1"/>
              </a:solidFill>
              <a:latin typeface="Arabic Typesetting" panose="03020402040406030203" pitchFamily="66" charset="-78"/>
              <a:cs typeface="Arabic Typesetting" panose="03020402040406030203" pitchFamily="66" charset="-78"/>
            </a:endParaRPr>
          </a:p>
          <a:p>
            <a:pPr algn="r"/>
            <a:endParaRPr lang="en-US" sz="2400" b="1" u="sng" dirty="0"/>
          </a:p>
        </p:txBody>
      </p:sp>
      <p:graphicFrame>
        <p:nvGraphicFramePr>
          <p:cNvPr id="5" name="Diagram 4"/>
          <p:cNvGraphicFramePr/>
          <p:nvPr>
            <p:extLst>
              <p:ext uri="{D42A27DB-BD31-4B8C-83A1-F6EECF244321}">
                <p14:modId xmlns:p14="http://schemas.microsoft.com/office/powerpoint/2010/main" val="769729393"/>
              </p:ext>
            </p:extLst>
          </p:nvPr>
        </p:nvGraphicFramePr>
        <p:xfrm>
          <a:off x="7343334" y="295422"/>
          <a:ext cx="4848665" cy="3352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900971"/>
      </p:ext>
    </p:extLst>
  </p:cSld>
  <p:clrMapOvr>
    <a:masterClrMapping/>
  </p:clrMapOvr>
  <mc:AlternateContent xmlns:mc="http://schemas.openxmlformats.org/markup-compatibility/2006" xmlns:p14="http://schemas.microsoft.com/office/powerpoint/2010/main">
    <mc:Choice Requires="p14">
      <p:transition spd="slow" p14:dur="1600" advTm="18000">
        <p14:prism isContent="1" isInverted="1"/>
      </p:transition>
    </mc:Choice>
    <mc:Fallback xmlns="">
      <p:transition spd="slow" advTm="1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150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175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175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175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175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175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175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circle(in)">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175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circle(in)">
                                      <p:cBhvr>
                                        <p:cTn id="43" dur="2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175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circle(in)">
                                      <p:cBhvr>
                                        <p:cTn id="48" dur="2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175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circle(in)">
                                      <p:cBhvr>
                                        <p:cTn id="53" dur="2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175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circle(in)">
                                      <p:cBhvr>
                                        <p:cTn id="58" dur="2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175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circle(in)">
                                      <p:cBhvr>
                                        <p:cTn id="63" dur="20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175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circle(in)">
                                      <p:cBhvr>
                                        <p:cTn id="68" dur="20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175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circle(in)">
                                      <p:cBhvr>
                                        <p:cTn id="73" dur="2000"/>
                                        <p:tgtEl>
                                          <p:spTgt spid="3">
                                            <p:txEl>
                                              <p:pRg st="11" end="1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1750"/>
                                  </p:stCondLst>
                                  <p:childTnLst>
                                    <p:set>
                                      <p:cBhvr>
                                        <p:cTn id="77" dur="1" fill="hold">
                                          <p:stCondLst>
                                            <p:cond delay="0"/>
                                          </p:stCondLst>
                                        </p:cTn>
                                        <p:tgtEl>
                                          <p:spTgt spid="3">
                                            <p:txEl>
                                              <p:pRg st="12" end="12"/>
                                            </p:txEl>
                                          </p:spTgt>
                                        </p:tgtEl>
                                        <p:attrNameLst>
                                          <p:attrName>style.visibility</p:attrName>
                                        </p:attrNameLst>
                                      </p:cBhvr>
                                      <p:to>
                                        <p:strVal val="visible"/>
                                      </p:to>
                                    </p:set>
                                    <p:animEffect transition="in" filter="circle(in)">
                                      <p:cBhvr>
                                        <p:cTn id="78" dur="2000"/>
                                        <p:tgtEl>
                                          <p:spTgt spid="3">
                                            <p:txEl>
                                              <p:pRg st="12" end="1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1750"/>
                                  </p:stCondLst>
                                  <p:childTnLst>
                                    <p:set>
                                      <p:cBhvr>
                                        <p:cTn id="82" dur="1" fill="hold">
                                          <p:stCondLst>
                                            <p:cond delay="0"/>
                                          </p:stCondLst>
                                        </p:cTn>
                                        <p:tgtEl>
                                          <p:spTgt spid="3">
                                            <p:txEl>
                                              <p:pRg st="13" end="13"/>
                                            </p:txEl>
                                          </p:spTgt>
                                        </p:tgtEl>
                                        <p:attrNameLst>
                                          <p:attrName>style.visibility</p:attrName>
                                        </p:attrNameLst>
                                      </p:cBhvr>
                                      <p:to>
                                        <p:strVal val="visible"/>
                                      </p:to>
                                    </p:set>
                                    <p:animEffect transition="in" filter="circle(in)">
                                      <p:cBhvr>
                                        <p:cTn id="83"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02" y="398612"/>
            <a:ext cx="11027898" cy="4792365"/>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ln>
            <a:noFill/>
            <a:prstDash val="dashDot"/>
          </a:ln>
          <a:effectLst>
            <a:glow rad="63500">
              <a:schemeClr val="accent2">
                <a:satMod val="175000"/>
                <a:alpha val="40000"/>
              </a:schemeClr>
            </a:glow>
            <a:innerShdw blurRad="63500" dist="50800" dir="18900000">
              <a:prstClr val="black">
                <a:alpha val="50000"/>
              </a:prstClr>
            </a:inn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txBody>
          <a:bodyPr anchor="ctr">
            <a:normAutofit/>
          </a:bodyPr>
          <a:lstStyle/>
          <a:p>
            <a:r>
              <a:rPr lang="ar-IQ" sz="3600" b="1" dirty="0" smtClean="0">
                <a:solidFill>
                  <a:schemeClr val="bg1"/>
                </a:solidFill>
                <a:latin typeface="Arabic Typesetting" panose="03020402040406030203" pitchFamily="66" charset="-78"/>
                <a:cs typeface="Arabic Typesetting" panose="03020402040406030203" pitchFamily="66" charset="-78"/>
              </a:rPr>
              <a:t>استراتيجيات التقييم :- تتعد طرق ووسائل التقييم وتتحدد بالاتي//</a:t>
            </a:r>
            <a:r>
              <a:rPr lang="ar-IQ" sz="3200" b="1" dirty="0" smtClean="0">
                <a:solidFill>
                  <a:schemeClr val="bg1"/>
                </a:solidFill>
                <a:latin typeface="Arabic Typesetting" panose="03020402040406030203" pitchFamily="66" charset="-78"/>
                <a:cs typeface="Arabic Typesetting" panose="03020402040406030203" pitchFamily="66" charset="-78"/>
              </a:rPr>
              <a:t/>
            </a:r>
            <a:br>
              <a:rPr lang="ar-IQ" sz="3200" b="1" dirty="0" smtClean="0">
                <a:solidFill>
                  <a:schemeClr val="bg1"/>
                </a:solidFill>
                <a:latin typeface="Arabic Typesetting" panose="03020402040406030203" pitchFamily="66" charset="-78"/>
                <a:cs typeface="Arabic Typesetting" panose="03020402040406030203" pitchFamily="66" charset="-78"/>
              </a:rPr>
            </a:br>
            <a:r>
              <a:rPr lang="ar-IQ" sz="3200" b="1" dirty="0" smtClean="0">
                <a:solidFill>
                  <a:schemeClr val="bg1"/>
                </a:solidFill>
                <a:latin typeface="Arabic Typesetting" panose="03020402040406030203" pitchFamily="66" charset="-78"/>
                <a:cs typeface="Arabic Typesetting" panose="03020402040406030203" pitchFamily="66" charset="-78"/>
              </a:rPr>
              <a:t>1- الاختبارات التحريرية </a:t>
            </a:r>
            <a:br>
              <a:rPr lang="ar-IQ" sz="3200" b="1" dirty="0" smtClean="0">
                <a:solidFill>
                  <a:schemeClr val="bg1"/>
                </a:solidFill>
                <a:latin typeface="Arabic Typesetting" panose="03020402040406030203" pitchFamily="66" charset="-78"/>
                <a:cs typeface="Arabic Typesetting" panose="03020402040406030203" pitchFamily="66" charset="-78"/>
              </a:rPr>
            </a:br>
            <a:r>
              <a:rPr lang="ar-IQ" sz="3200" b="1" dirty="0" smtClean="0">
                <a:solidFill>
                  <a:schemeClr val="bg1"/>
                </a:solidFill>
                <a:latin typeface="Arabic Typesetting" panose="03020402040406030203" pitchFamily="66" charset="-78"/>
                <a:cs typeface="Arabic Typesetting" panose="03020402040406030203" pitchFamily="66" charset="-78"/>
              </a:rPr>
              <a:t>2- الملاحظة الصفية </a:t>
            </a:r>
            <a:br>
              <a:rPr lang="ar-IQ" sz="3200" b="1" dirty="0" smtClean="0">
                <a:solidFill>
                  <a:schemeClr val="bg1"/>
                </a:solidFill>
                <a:latin typeface="Arabic Typesetting" panose="03020402040406030203" pitchFamily="66" charset="-78"/>
                <a:cs typeface="Arabic Typesetting" panose="03020402040406030203" pitchFamily="66" charset="-78"/>
              </a:rPr>
            </a:br>
            <a:r>
              <a:rPr lang="ar-IQ" sz="3200" b="1" dirty="0" smtClean="0">
                <a:solidFill>
                  <a:schemeClr val="bg1"/>
                </a:solidFill>
                <a:latin typeface="Arabic Typesetting" panose="03020402040406030203" pitchFamily="66" charset="-78"/>
                <a:cs typeface="Arabic Typesetting" panose="03020402040406030203" pitchFamily="66" charset="-78"/>
              </a:rPr>
              <a:t>3- سجل الانجازات الصفية</a:t>
            </a:r>
            <a:br>
              <a:rPr lang="ar-IQ" sz="3200" b="1" dirty="0" smtClean="0">
                <a:solidFill>
                  <a:schemeClr val="bg1"/>
                </a:solidFill>
                <a:latin typeface="Arabic Typesetting" panose="03020402040406030203" pitchFamily="66" charset="-78"/>
                <a:cs typeface="Arabic Typesetting" panose="03020402040406030203" pitchFamily="66" charset="-78"/>
              </a:rPr>
            </a:br>
            <a:r>
              <a:rPr lang="ar-IQ" sz="3200" b="1" dirty="0" smtClean="0">
                <a:solidFill>
                  <a:schemeClr val="bg1"/>
                </a:solidFill>
                <a:latin typeface="Arabic Typesetting" panose="03020402040406030203" pitchFamily="66" charset="-78"/>
                <a:cs typeface="Arabic Typesetting" panose="03020402040406030203" pitchFamily="66" charset="-78"/>
              </a:rPr>
              <a:t>4- التدريب الميداني</a:t>
            </a:r>
            <a:br>
              <a:rPr lang="ar-IQ" sz="3200" b="1" dirty="0" smtClean="0">
                <a:solidFill>
                  <a:schemeClr val="bg1"/>
                </a:solidFill>
                <a:latin typeface="Arabic Typesetting" panose="03020402040406030203" pitchFamily="66" charset="-78"/>
                <a:cs typeface="Arabic Typesetting" panose="03020402040406030203" pitchFamily="66" charset="-78"/>
              </a:rPr>
            </a:br>
            <a:r>
              <a:rPr lang="ar-IQ" sz="3200" b="1" dirty="0" smtClean="0">
                <a:solidFill>
                  <a:schemeClr val="bg1"/>
                </a:solidFill>
                <a:latin typeface="Arabic Typesetting" panose="03020402040406030203" pitchFamily="66" charset="-78"/>
                <a:cs typeface="Arabic Typesetting" panose="03020402040406030203" pitchFamily="66" charset="-78"/>
              </a:rPr>
              <a:t>5-عمل البحوث والتقارير</a:t>
            </a:r>
            <a:br>
              <a:rPr lang="ar-IQ" sz="3200" b="1" dirty="0" smtClean="0">
                <a:solidFill>
                  <a:schemeClr val="bg1"/>
                </a:solidFill>
                <a:latin typeface="Arabic Typesetting" panose="03020402040406030203" pitchFamily="66" charset="-78"/>
                <a:cs typeface="Arabic Typesetting" panose="03020402040406030203" pitchFamily="66" charset="-78"/>
              </a:rPr>
            </a:br>
            <a:r>
              <a:rPr lang="ar-IQ" sz="3200" b="1" dirty="0" smtClean="0">
                <a:solidFill>
                  <a:schemeClr val="bg1"/>
                </a:solidFill>
                <a:latin typeface="Arabic Typesetting" panose="03020402040406030203" pitchFamily="66" charset="-78"/>
                <a:cs typeface="Arabic Typesetting" panose="03020402040406030203" pitchFamily="66" charset="-78"/>
              </a:rPr>
              <a:t>6- الاختبار الشفهي</a:t>
            </a:r>
            <a:br>
              <a:rPr lang="ar-IQ" sz="3200" b="1" dirty="0" smtClean="0">
                <a:solidFill>
                  <a:schemeClr val="bg1"/>
                </a:solidFill>
                <a:latin typeface="Arabic Typesetting" panose="03020402040406030203" pitchFamily="66" charset="-78"/>
                <a:cs typeface="Arabic Typesetting" panose="03020402040406030203" pitchFamily="66" charset="-78"/>
              </a:rPr>
            </a:br>
            <a:endParaRPr lang="en-US" sz="3200" b="1"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502914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0">
        <p15:prstTrans prst="pageCurlDouble"/>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150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850" y="415636"/>
            <a:ext cx="6700404" cy="3661064"/>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ln>
            <a:noFill/>
            <a:prstDash val="dashDot"/>
          </a:ln>
          <a:effectLst>
            <a:outerShdw blurRad="127000" dist="38100" dir="2700000" algn="ctr">
              <a:srgbClr val="000000">
                <a:alpha val="45000"/>
              </a:srgbClr>
            </a:outerShdw>
          </a:effectLst>
          <a:scene3d>
            <a:camera prst="perspectiveRight"/>
            <a:lightRig rig="soft" dir="t">
              <a:rot lat="0" lon="0" rev="0"/>
            </a:lightRig>
          </a:scene3d>
          <a:sp3d prstMaterial="translucentPowder">
            <a:bevelT w="203200" h="50800" prst="softRound"/>
          </a:sp3d>
        </p:spPr>
        <p:txBody>
          <a:bodyPr>
            <a:normAutofit fontScale="90000"/>
          </a:bodyPr>
          <a:lstStyle/>
          <a:p>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solidFill>
                  <a:srgbClr val="FF0000"/>
                </a:solidFill>
                <a:latin typeface="Andalus" panose="02020603050405020304" pitchFamily="18" charset="-78"/>
                <a:cs typeface="Andalus" panose="02020603050405020304" pitchFamily="18" charset="-78"/>
              </a:rPr>
              <a:t/>
            </a:r>
            <a:br>
              <a:rPr lang="en-US" b="1" dirty="0" smtClean="0">
                <a:solidFill>
                  <a:srgbClr val="FF0000"/>
                </a:solidFill>
                <a:latin typeface="Andalus" panose="02020603050405020304" pitchFamily="18" charset="-78"/>
                <a:cs typeface="Andalus" panose="02020603050405020304" pitchFamily="18" charset="-78"/>
              </a:rPr>
            </a:br>
            <a:r>
              <a:rPr lang="en-US" b="1" dirty="0">
                <a:solidFill>
                  <a:srgbClr val="FF0000"/>
                </a:solidFill>
                <a:latin typeface="Andalus" panose="02020603050405020304" pitchFamily="18" charset="-78"/>
                <a:cs typeface="Andalus" panose="02020603050405020304" pitchFamily="18" charset="-78"/>
              </a:rPr>
              <a:t/>
            </a:r>
            <a:br>
              <a:rPr lang="en-US" b="1" dirty="0">
                <a:solidFill>
                  <a:srgbClr val="FF0000"/>
                </a:solidFill>
                <a:latin typeface="Andalus" panose="02020603050405020304" pitchFamily="18" charset="-78"/>
                <a:cs typeface="Andalus" panose="02020603050405020304" pitchFamily="18" charset="-78"/>
              </a:rPr>
            </a:br>
            <a:r>
              <a:rPr lang="ar-IQ" b="1" dirty="0" smtClean="0">
                <a:solidFill>
                  <a:srgbClr val="FF0000"/>
                </a:solidFill>
                <a:latin typeface="Andalus" panose="02020603050405020304" pitchFamily="18" charset="-78"/>
                <a:cs typeface="Andalus" panose="02020603050405020304" pitchFamily="18" charset="-78"/>
              </a:rPr>
              <a:t>اعداد وتصميم وتنفيذ </a:t>
            </a:r>
            <a:br>
              <a:rPr lang="ar-IQ" b="1" dirty="0" smtClean="0">
                <a:solidFill>
                  <a:srgbClr val="FF0000"/>
                </a:solidFill>
                <a:latin typeface="Andalus" panose="02020603050405020304" pitchFamily="18" charset="-78"/>
                <a:cs typeface="Andalus" panose="02020603050405020304" pitchFamily="18" charset="-78"/>
              </a:rPr>
            </a:br>
            <a:r>
              <a:rPr lang="ar-IQ" dirty="0" smtClean="0">
                <a:solidFill>
                  <a:srgbClr val="FFC000"/>
                </a:solidFill>
                <a:latin typeface="Andalus" panose="02020603050405020304" pitchFamily="18" charset="-78"/>
                <a:cs typeface="Andalus" panose="02020603050405020304" pitchFamily="18" charset="-78"/>
              </a:rPr>
              <a:t>ا.م.د. هديل سعد احمد </a:t>
            </a:r>
            <a:br>
              <a:rPr lang="ar-IQ" dirty="0" smtClean="0">
                <a:solidFill>
                  <a:srgbClr val="FFC000"/>
                </a:solidFill>
                <a:latin typeface="Andalus" panose="02020603050405020304" pitchFamily="18" charset="-78"/>
                <a:cs typeface="Andalus" panose="02020603050405020304" pitchFamily="18" charset="-78"/>
              </a:rPr>
            </a:br>
            <a:r>
              <a:rPr lang="ar-IQ" dirty="0" smtClean="0">
                <a:solidFill>
                  <a:srgbClr val="FFC000"/>
                </a:solidFill>
                <a:latin typeface="Andalus" panose="02020603050405020304" pitchFamily="18" charset="-78"/>
                <a:cs typeface="Andalus" panose="02020603050405020304" pitchFamily="18" charset="-78"/>
              </a:rPr>
              <a:t>مسؤول شعبة ضمان الجودة / كلية العلوم السياسية / جامعة النهرين</a:t>
            </a:r>
            <a:endParaRPr lang="en-US" dirty="0">
              <a:solidFill>
                <a:srgbClr val="FFC000"/>
              </a:solidFill>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62137">
            <a:off x="42728" y="3031647"/>
            <a:ext cx="5128516" cy="3400174"/>
          </a:xfrm>
          <a:prstGeom prst="rect">
            <a:avLst/>
          </a:prstGeom>
          <a:scene3d>
            <a:camera prst="perspectiveLeft"/>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850" y="415636"/>
            <a:ext cx="6143625" cy="3714750"/>
          </a:xfrm>
          <a:prstGeom prst="rect">
            <a:avLst/>
          </a:prstGeom>
          <a:ln>
            <a:noFill/>
          </a:ln>
          <a:effectLst>
            <a:glow rad="63500">
              <a:schemeClr val="accent3">
                <a:satMod val="175000"/>
                <a:alpha val="40000"/>
              </a:schemeClr>
            </a:glow>
            <a:reflection blurRad="6350" stA="50000" endA="300" endPos="55000" dir="5400000" sy="-100000" algn="bl" rotWithShape="0"/>
            <a:softEdge rad="112500"/>
          </a:effectLst>
        </p:spPr>
      </p:pic>
    </p:spTree>
    <p:extLst>
      <p:ext uri="{BB962C8B-B14F-4D97-AF65-F5344CB8AC3E}">
        <p14:creationId xmlns:p14="http://schemas.microsoft.com/office/powerpoint/2010/main" val="2684153388"/>
      </p:ext>
    </p:extLst>
  </p:cSld>
  <p:clrMapOvr>
    <a:masterClrMapping/>
  </p:clrMapOvr>
  <p:transition spd="med" advTm="1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125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139</TotalTime>
  <Words>181</Words>
  <Application>Microsoft Office PowerPoint</Application>
  <PresentationFormat>Widescreen</PresentationFormat>
  <Paragraphs>24</Paragraphs>
  <Slides>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Aldhabi</vt:lpstr>
      <vt:lpstr>Andalus</vt:lpstr>
      <vt:lpstr>Arabic Typesetting</vt:lpstr>
      <vt:lpstr>Arial</vt:lpstr>
      <vt:lpstr>Century Gothic</vt:lpstr>
      <vt:lpstr>Vapor Trail</vt:lpstr>
      <vt:lpstr>دليل استراتيجيات التعليم والتعلم </vt:lpstr>
      <vt:lpstr>اصبح تحقيق وتامين بيئة داعمة للتعليم والتعلم والبحث العلمي هوالرسالة التي تنطلق منها الخطة الاستراتيجية لجامعة النهرين  لذا فأن جودة التعليم الجامعي من الاهداف الاستراتيجية الاساسيه لجامعة النهرين/ كلية العلوم السياسية كذلك , وفقا للخطة الاستراتيجية التي اطلقتها وزارة التعليم العالي والبحث العلمي . لذا تسعى كلية العلوم السياسية على تطوير برامجها الاكاديمية بما ينسجم مع الخطة الاستراتيجية ورؤية ورسالة واهداف كلية العلوم السياسية / جامعة النهرين , وتتم بصورة دورية اعادة صياغة وتحديث جميع مخرجات البرامج الاكاديمية في الكلية على ضوء خصائص الخريجين والمعايير الاكاديمية والمهنية ومتطلبات سوق العمل لكل تخصص من تخصصات الكلية . وتعد استراتيجيات التعليم من بين الاساليب وطرق التعليم التي يبستخدمها عضو الهيئة التدريسية لتحقيق اهداف البرنامج الاكاديمي ونواتج التعلم المستهدفة التي يتم تحديدها في وصف المقرر الدراسي , وايضا تشمل استراتيجيات التعليم الوسائل والادوات والاجراءات التي يستخدمها عضو هيئة التدريس لتحقيق اهداف المقرر الدراسي بما تتضمنه من تهيئة مناخ عام داخل قاعه المحاضرة يساعد في استخدام هذه الوسائل اذا هي تعد بمثابة الخطة التي يتبعها عضو هيئة التدريس في الكلية لتحقيق نواتج التعلم المستهدفه للبرنامج الاكاديمي او المقرر الدراسي.</vt:lpstr>
      <vt:lpstr> الملاحظ من المخطط المجاور ان هناك مايسمى استراتيجية التعليم وطريقة التعليم واسلوب التعليم بالتالي فان عضو الهيئة التدريسية عند اختياره لطرق تعليم معينة لتحقيق استراتيجيات التعليم فانه يعتمد على اساليب تعليمية تتناسب مع طرق التعليم بما يضمن تهيئة مناخ عام مناسب للعملية التعليمية واختيار الانشطة المناسبة لذلك.</vt:lpstr>
      <vt:lpstr>استراتيجيات التقييم :- تتعد طرق ووسائل التقييم وتتحدد بالاتي// 1- الاختبارات التحريرية  2- الملاحظة الصفية  3- سجل الانجازات الصفية 4- التدريب الميداني 5-عمل البحوث والتقارير 6- الاختبار الشفهي </vt:lpstr>
      <vt:lpstr>             اعداد وتصميم وتنفيذ  ا.م.د. هديل سعد احمد  مسؤول شعبة ضمان الجودة / كلية العلوم السياسية / جامعة النهرين</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دليل استراتيجيات التعليم والتعلم </dc:title>
  <dc:creator>Maher</dc:creator>
  <cp:lastModifiedBy>Maher</cp:lastModifiedBy>
  <cp:revision>16</cp:revision>
  <dcterms:created xsi:type="dcterms:W3CDTF">2024-11-28T20:39:34Z</dcterms:created>
  <dcterms:modified xsi:type="dcterms:W3CDTF">2024-11-29T05:07:28Z</dcterms:modified>
</cp:coreProperties>
</file>